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1.xml" ContentType="application/vnd.openxmlformats-officedocument.drawingml.chart+xml"/>
  <Override PartName="/ppt/notesSlides/notesSlide71.xml" ContentType="application/vnd.openxmlformats-officedocument.presentationml.notesSlide+xml"/>
  <Override PartName="/ppt/charts/chart2.xml" ContentType="application/vnd.openxmlformats-officedocument.drawingml.chart+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omments/comment1.xml" ContentType="application/vnd.openxmlformats-officedocument.presentationml.comment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 id="2147483660" r:id="rId4"/>
  </p:sldMasterIdLst>
  <p:notesMasterIdLst>
    <p:notesMasterId r:id="rId136"/>
  </p:notesMasterIdLst>
  <p:sldIdLst>
    <p:sldId id="479" r:id="rId5"/>
    <p:sldId id="390" r:id="rId6"/>
    <p:sldId id="461" r:id="rId7"/>
    <p:sldId id="462" r:id="rId8"/>
    <p:sldId id="483" r:id="rId9"/>
    <p:sldId id="484" r:id="rId10"/>
    <p:sldId id="638" r:id="rId11"/>
    <p:sldId id="639" r:id="rId12"/>
    <p:sldId id="640" r:id="rId13"/>
    <p:sldId id="641" r:id="rId14"/>
    <p:sldId id="518" r:id="rId15"/>
    <p:sldId id="642" r:id="rId16"/>
    <p:sldId id="616" r:id="rId17"/>
    <p:sldId id="617" r:id="rId18"/>
    <p:sldId id="620" r:id="rId19"/>
    <p:sldId id="621" r:id="rId20"/>
    <p:sldId id="485" r:id="rId21"/>
    <p:sldId id="619" r:id="rId22"/>
    <p:sldId id="398" r:id="rId23"/>
    <p:sldId id="399" r:id="rId24"/>
    <p:sldId id="519" r:id="rId25"/>
    <p:sldId id="401" r:id="rId26"/>
    <p:sldId id="622" r:id="rId27"/>
    <p:sldId id="623" r:id="rId28"/>
    <p:sldId id="624" r:id="rId29"/>
    <p:sldId id="625" r:id="rId30"/>
    <p:sldId id="282" r:id="rId31"/>
    <p:sldId id="448" r:id="rId32"/>
    <p:sldId id="277" r:id="rId33"/>
    <p:sldId id="279" r:id="rId34"/>
    <p:sldId id="280" r:id="rId35"/>
    <p:sldId id="644" r:id="rId36"/>
    <p:sldId id="645" r:id="rId37"/>
    <p:sldId id="646" r:id="rId38"/>
    <p:sldId id="338" r:id="rId39"/>
    <p:sldId id="627" r:id="rId40"/>
    <p:sldId id="628" r:id="rId41"/>
    <p:sldId id="283" r:id="rId42"/>
    <p:sldId id="281" r:id="rId43"/>
    <p:sldId id="284" r:id="rId44"/>
    <p:sldId id="308" r:id="rId45"/>
    <p:sldId id="629" r:id="rId46"/>
    <p:sldId id="285" r:id="rId47"/>
    <p:sldId id="287" r:id="rId48"/>
    <p:sldId id="374" r:id="rId49"/>
    <p:sldId id="375" r:id="rId50"/>
    <p:sldId id="324" r:id="rId51"/>
    <p:sldId id="660" r:id="rId52"/>
    <p:sldId id="661" r:id="rId53"/>
    <p:sldId id="659" r:id="rId54"/>
    <p:sldId id="492" r:id="rId55"/>
    <p:sldId id="288" r:id="rId56"/>
    <p:sldId id="506" r:id="rId57"/>
    <p:sldId id="290" r:id="rId58"/>
    <p:sldId id="376" r:id="rId59"/>
    <p:sldId id="291" r:id="rId60"/>
    <p:sldId id="326" r:id="rId61"/>
    <p:sldId id="327" r:id="rId62"/>
    <p:sldId id="292" r:id="rId63"/>
    <p:sldId id="474" r:id="rId64"/>
    <p:sldId id="294" r:id="rId65"/>
    <p:sldId id="355" r:id="rId66"/>
    <p:sldId id="295" r:id="rId67"/>
    <p:sldId id="297" r:id="rId68"/>
    <p:sldId id="354" r:id="rId69"/>
    <p:sldId id="656" r:id="rId70"/>
    <p:sldId id="298" r:id="rId71"/>
    <p:sldId id="330" r:id="rId72"/>
    <p:sldId id="493" r:id="rId73"/>
    <p:sldId id="300" r:id="rId74"/>
    <p:sldId id="434" r:id="rId75"/>
    <p:sldId id="454" r:id="rId76"/>
    <p:sldId id="378" r:id="rId77"/>
    <p:sldId id="540" r:id="rId78"/>
    <p:sldId id="544" r:id="rId79"/>
    <p:sldId id="545" r:id="rId80"/>
    <p:sldId id="546" r:id="rId81"/>
    <p:sldId id="547" r:id="rId82"/>
    <p:sldId id="548" r:id="rId83"/>
    <p:sldId id="549" r:id="rId84"/>
    <p:sldId id="550" r:id="rId85"/>
    <p:sldId id="551" r:id="rId86"/>
    <p:sldId id="552" r:id="rId87"/>
    <p:sldId id="553" r:id="rId88"/>
    <p:sldId id="555" r:id="rId89"/>
    <p:sldId id="663" r:id="rId90"/>
    <p:sldId id="564" r:id="rId91"/>
    <p:sldId id="556" r:id="rId92"/>
    <p:sldId id="558" r:id="rId93"/>
    <p:sldId id="664" r:id="rId94"/>
    <p:sldId id="665" r:id="rId95"/>
    <p:sldId id="666" r:id="rId96"/>
    <p:sldId id="667" r:id="rId97"/>
    <p:sldId id="670" r:id="rId98"/>
    <p:sldId id="591" r:id="rId99"/>
    <p:sldId id="592" r:id="rId100"/>
    <p:sldId id="593" r:id="rId101"/>
    <p:sldId id="594" r:id="rId102"/>
    <p:sldId id="595" r:id="rId103"/>
    <p:sldId id="596" r:id="rId104"/>
    <p:sldId id="597" r:id="rId105"/>
    <p:sldId id="598" r:id="rId106"/>
    <p:sldId id="599" r:id="rId107"/>
    <p:sldId id="654" r:id="rId108"/>
    <p:sldId id="648" r:id="rId109"/>
    <p:sldId id="653" r:id="rId110"/>
    <p:sldId id="655" r:id="rId111"/>
    <p:sldId id="651" r:id="rId112"/>
    <p:sldId id="649" r:id="rId113"/>
    <p:sldId id="635" r:id="rId114"/>
    <p:sldId id="563" r:id="rId115"/>
    <p:sldId id="569" r:id="rId116"/>
    <p:sldId id="570" r:id="rId117"/>
    <p:sldId id="577" r:id="rId118"/>
    <p:sldId id="578" r:id="rId119"/>
    <p:sldId id="579" r:id="rId120"/>
    <p:sldId id="580" r:id="rId121"/>
    <p:sldId id="581" r:id="rId122"/>
    <p:sldId id="585" r:id="rId123"/>
    <p:sldId id="586" r:id="rId124"/>
    <p:sldId id="587" r:id="rId125"/>
    <p:sldId id="514" r:id="rId126"/>
    <p:sldId id="475" r:id="rId127"/>
    <p:sldId id="476" r:id="rId128"/>
    <p:sldId id="477" r:id="rId129"/>
    <p:sldId id="652" r:id="rId130"/>
    <p:sldId id="494" r:id="rId131"/>
    <p:sldId id="495" r:id="rId132"/>
    <p:sldId id="497" r:id="rId133"/>
    <p:sldId id="590" r:id="rId134"/>
    <p:sldId id="381" r:id="rId1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40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ke Steele" initials="MD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0000FF"/>
    <a:srgbClr val="6600FF"/>
    <a:srgbClr val="0066FF"/>
    <a:srgbClr val="00FFFF"/>
    <a:srgbClr val="003366"/>
    <a:srgbClr val="FF3300"/>
    <a:srgbClr val="57BCEF"/>
    <a:srgbClr val="5DAA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68" autoAdjust="0"/>
    <p:restoredTop sz="93578" autoAdjust="0"/>
  </p:normalViewPr>
  <p:slideViewPr>
    <p:cSldViewPr snapToGrid="0" snapToObjects="1">
      <p:cViewPr>
        <p:scale>
          <a:sx n="70" d="100"/>
          <a:sy n="70" d="100"/>
        </p:scale>
        <p:origin x="761" y="-329"/>
      </p:cViewPr>
      <p:guideLst>
        <p:guide orient="horz" pos="4080"/>
        <p:guide pos="404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49" d="100"/>
          <a:sy n="49" d="100"/>
        </p:scale>
        <p:origin x="-183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229813664596267E-2"/>
          <c:y val="6.4128256513026047E-2"/>
          <c:w val="0.90434782608695652"/>
          <c:h val="0.68537074148296595"/>
        </c:manualLayout>
      </c:layout>
      <c:barChart>
        <c:barDir val="col"/>
        <c:grouping val="clustered"/>
        <c:varyColors val="0"/>
        <c:ser>
          <c:idx val="0"/>
          <c:order val="0"/>
          <c:tx>
            <c:strRef>
              <c:f>Sheet1!$A$2</c:f>
              <c:strCache>
                <c:ptCount val="1"/>
                <c:pt idx="0">
                  <c:v>Using procedures</c:v>
                </c:pt>
              </c:strCache>
            </c:strRef>
          </c:tx>
          <c:spPr>
            <a:solidFill>
              <a:srgbClr val="0000FF"/>
            </a:solidFill>
            <a:ln w="4493">
              <a:solidFill>
                <a:schemeClr val="tx1"/>
              </a:solidFill>
              <a:prstDash val="solid"/>
            </a:ln>
          </c:spPr>
          <c:invertIfNegative val="0"/>
          <c:dLbls>
            <c:spPr>
              <a:noFill/>
              <a:ln w="8985">
                <a:noFill/>
              </a:ln>
            </c:spPr>
            <c:txPr>
              <a:bodyPr wrap="square" lIns="38100" tIns="19050" rIns="38100" bIns="19050" anchor="ctr">
                <a:spAutoFit/>
              </a:bodyPr>
              <a:lstStyle/>
              <a:p>
                <a:pPr>
                  <a:defRPr sz="495" b="1" i="0" u="none" strike="noStrike" baseline="0">
                    <a:solidFill>
                      <a:schemeClr val="tx1"/>
                    </a:solidFill>
                    <a:latin typeface="Arial Unicode MS"/>
                    <a:ea typeface="Arial Unicode MS"/>
                    <a:cs typeface="Arial Unicode M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Sheet1!$B$1:$G$1</c:f>
              <c:strCache>
                <c:ptCount val="6"/>
                <c:pt idx="0">
                  <c:v>Australia</c:v>
                </c:pt>
                <c:pt idx="1">
                  <c:v>Czech Republic</c:v>
                </c:pt>
                <c:pt idx="2">
                  <c:v>Hong Kong</c:v>
                </c:pt>
                <c:pt idx="3">
                  <c:v>Japan</c:v>
                </c:pt>
                <c:pt idx="4">
                  <c:v>Netherlands</c:v>
                </c:pt>
                <c:pt idx="5">
                  <c:v>US</c:v>
                </c:pt>
              </c:strCache>
            </c:strRef>
          </c:cat>
          <c:val>
            <c:numRef>
              <c:f>Sheet1!$B$2:$G$2</c:f>
              <c:numCache>
                <c:formatCode>General</c:formatCode>
                <c:ptCount val="6"/>
                <c:pt idx="0">
                  <c:v>61</c:v>
                </c:pt>
                <c:pt idx="1">
                  <c:v>77</c:v>
                </c:pt>
                <c:pt idx="2">
                  <c:v>84</c:v>
                </c:pt>
                <c:pt idx="3">
                  <c:v>41</c:v>
                </c:pt>
                <c:pt idx="4">
                  <c:v>57</c:v>
                </c:pt>
                <c:pt idx="5">
                  <c:v>69</c:v>
                </c:pt>
              </c:numCache>
            </c:numRef>
          </c:val>
        </c:ser>
        <c:ser>
          <c:idx val="1"/>
          <c:order val="1"/>
          <c:tx>
            <c:strRef>
              <c:f>Sheet1!$A$3</c:f>
              <c:strCache>
                <c:ptCount val="1"/>
                <c:pt idx="0">
                  <c:v>Making connections</c:v>
                </c:pt>
              </c:strCache>
            </c:strRef>
          </c:tx>
          <c:spPr>
            <a:solidFill>
              <a:srgbClr val="FF0000"/>
            </a:solidFill>
            <a:ln w="4493">
              <a:solidFill>
                <a:schemeClr val="tx1"/>
              </a:solidFill>
              <a:prstDash val="solid"/>
            </a:ln>
          </c:spPr>
          <c:invertIfNegative val="0"/>
          <c:dLbls>
            <c:spPr>
              <a:noFill/>
              <a:ln w="8985">
                <a:noFill/>
              </a:ln>
            </c:spPr>
            <c:txPr>
              <a:bodyPr wrap="square" lIns="38100" tIns="19050" rIns="38100" bIns="19050" anchor="ctr">
                <a:spAutoFit/>
              </a:bodyPr>
              <a:lstStyle/>
              <a:p>
                <a:pPr>
                  <a:defRPr sz="495" b="1" i="0" u="none" strike="noStrike" baseline="0">
                    <a:solidFill>
                      <a:schemeClr val="tx1"/>
                    </a:solidFill>
                    <a:latin typeface="Arial Unicode MS"/>
                    <a:ea typeface="Arial Unicode MS"/>
                    <a:cs typeface="Arial Unicode M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Sheet1!$B$1:$G$1</c:f>
              <c:strCache>
                <c:ptCount val="6"/>
                <c:pt idx="0">
                  <c:v>Australia</c:v>
                </c:pt>
                <c:pt idx="1">
                  <c:v>Czech Republic</c:v>
                </c:pt>
                <c:pt idx="2">
                  <c:v>Hong Kong</c:v>
                </c:pt>
                <c:pt idx="3">
                  <c:v>Japan</c:v>
                </c:pt>
                <c:pt idx="4">
                  <c:v>Netherlands</c:v>
                </c:pt>
                <c:pt idx="5">
                  <c:v>US</c:v>
                </c:pt>
              </c:strCache>
            </c:strRef>
          </c:cat>
          <c:val>
            <c:numRef>
              <c:f>Sheet1!$B$3:$G$3</c:f>
              <c:numCache>
                <c:formatCode>General</c:formatCode>
                <c:ptCount val="6"/>
                <c:pt idx="0">
                  <c:v>15</c:v>
                </c:pt>
                <c:pt idx="1">
                  <c:v>16</c:v>
                </c:pt>
                <c:pt idx="2">
                  <c:v>13</c:v>
                </c:pt>
                <c:pt idx="3">
                  <c:v>54</c:v>
                </c:pt>
                <c:pt idx="4">
                  <c:v>24</c:v>
                </c:pt>
                <c:pt idx="5">
                  <c:v>17</c:v>
                </c:pt>
              </c:numCache>
            </c:numRef>
          </c:val>
        </c:ser>
        <c:dLbls>
          <c:showLegendKey val="0"/>
          <c:showVal val="1"/>
          <c:showCatName val="0"/>
          <c:showSerName val="0"/>
          <c:showPercent val="0"/>
          <c:showBubbleSize val="0"/>
        </c:dLbls>
        <c:gapWidth val="150"/>
        <c:axId val="1262191504"/>
        <c:axId val="1262184976"/>
      </c:barChart>
      <c:catAx>
        <c:axId val="1262191504"/>
        <c:scaling>
          <c:orientation val="minMax"/>
        </c:scaling>
        <c:delete val="0"/>
        <c:axPos val="b"/>
        <c:numFmt formatCode="General" sourceLinked="1"/>
        <c:majorTickMark val="out"/>
        <c:minorTickMark val="none"/>
        <c:tickLblPos val="nextTo"/>
        <c:spPr>
          <a:ln w="1123">
            <a:solidFill>
              <a:schemeClr val="tx1"/>
            </a:solidFill>
            <a:prstDash val="solid"/>
          </a:ln>
        </c:spPr>
        <c:txPr>
          <a:bodyPr rot="0" vert="horz"/>
          <a:lstStyle/>
          <a:p>
            <a:pPr>
              <a:defRPr sz="1000" b="1" i="0" u="none" strike="noStrike" baseline="0">
                <a:solidFill>
                  <a:schemeClr val="tx1"/>
                </a:solidFill>
                <a:latin typeface="Arial Unicode MS"/>
                <a:ea typeface="Arial Unicode MS"/>
                <a:cs typeface="Arial Unicode MS"/>
              </a:defRPr>
            </a:pPr>
            <a:endParaRPr lang="en-US"/>
          </a:p>
        </c:txPr>
        <c:crossAx val="1262184976"/>
        <c:crosses val="autoZero"/>
        <c:auto val="1"/>
        <c:lblAlgn val="ctr"/>
        <c:lblOffset val="100"/>
        <c:tickLblSkip val="1"/>
        <c:tickMarkSkip val="1"/>
        <c:noMultiLvlLbl val="0"/>
      </c:catAx>
      <c:valAx>
        <c:axId val="1262184976"/>
        <c:scaling>
          <c:orientation val="minMax"/>
        </c:scaling>
        <c:delete val="0"/>
        <c:axPos val="l"/>
        <c:majorGridlines>
          <c:spPr>
            <a:ln w="1123">
              <a:solidFill>
                <a:schemeClr val="tx1"/>
              </a:solidFill>
              <a:prstDash val="solid"/>
            </a:ln>
          </c:spPr>
        </c:majorGridlines>
        <c:numFmt formatCode="General" sourceLinked="1"/>
        <c:majorTickMark val="out"/>
        <c:minorTickMark val="none"/>
        <c:tickLblPos val="nextTo"/>
        <c:spPr>
          <a:ln w="1123">
            <a:solidFill>
              <a:schemeClr val="tx1"/>
            </a:solidFill>
            <a:prstDash val="solid"/>
          </a:ln>
        </c:spPr>
        <c:txPr>
          <a:bodyPr rot="0" vert="horz"/>
          <a:lstStyle/>
          <a:p>
            <a:pPr>
              <a:defRPr sz="637" b="1" i="0" u="none" strike="noStrike" baseline="0">
                <a:solidFill>
                  <a:schemeClr val="tx1"/>
                </a:solidFill>
                <a:latin typeface="Tahoma"/>
                <a:ea typeface="Tahoma"/>
                <a:cs typeface="Tahoma"/>
              </a:defRPr>
            </a:pPr>
            <a:endParaRPr lang="en-US"/>
          </a:p>
        </c:txPr>
        <c:crossAx val="1262191504"/>
        <c:crosses val="autoZero"/>
        <c:crossBetween val="between"/>
      </c:valAx>
      <c:spPr>
        <a:noFill/>
        <a:ln w="4493">
          <a:solidFill>
            <a:schemeClr val="tx1"/>
          </a:solidFill>
          <a:prstDash val="solid"/>
        </a:ln>
      </c:spPr>
    </c:plotArea>
    <c:legend>
      <c:legendPos val="b"/>
      <c:legendEntry>
        <c:idx val="0"/>
        <c:txPr>
          <a:bodyPr/>
          <a:lstStyle/>
          <a:p>
            <a:pPr>
              <a:defRPr sz="1400" b="1" i="0" u="none" strike="noStrike" baseline="0">
                <a:solidFill>
                  <a:schemeClr val="tx1"/>
                </a:solidFill>
                <a:latin typeface="Arial Unicode MS"/>
                <a:ea typeface="Arial Unicode MS"/>
                <a:cs typeface="Arial Unicode MS"/>
              </a:defRPr>
            </a:pPr>
            <a:endParaRPr lang="en-US"/>
          </a:p>
        </c:txPr>
      </c:legendEntry>
      <c:legendEntry>
        <c:idx val="1"/>
        <c:txPr>
          <a:bodyPr/>
          <a:lstStyle/>
          <a:p>
            <a:pPr>
              <a:defRPr sz="1400" b="1" i="0" u="none" strike="noStrike" baseline="0">
                <a:solidFill>
                  <a:schemeClr val="tx1"/>
                </a:solidFill>
                <a:latin typeface="Arial Unicode MS"/>
                <a:ea typeface="Arial Unicode MS"/>
                <a:cs typeface="Arial Unicode MS"/>
              </a:defRPr>
            </a:pPr>
            <a:endParaRPr lang="en-US"/>
          </a:p>
        </c:txPr>
      </c:legendEntry>
      <c:layout>
        <c:manualLayout>
          <c:xMode val="edge"/>
          <c:yMode val="edge"/>
          <c:x val="3.2298136645962733E-2"/>
          <c:y val="0.90380761523046094"/>
          <c:w val="0.95527950310559007"/>
          <c:h val="9.0180360721442893E-2"/>
        </c:manualLayout>
      </c:layout>
      <c:overlay val="0"/>
      <c:spPr>
        <a:noFill/>
        <a:ln w="1123">
          <a:solidFill>
            <a:schemeClr val="tx1"/>
          </a:solidFill>
          <a:prstDash val="solid"/>
        </a:ln>
      </c:spPr>
      <c:txPr>
        <a:bodyPr/>
        <a:lstStyle/>
        <a:p>
          <a:pPr>
            <a:defRPr sz="585" b="1" i="0" u="none" strike="noStrike" baseline="0">
              <a:solidFill>
                <a:schemeClr val="tx1"/>
              </a:solidFill>
              <a:latin typeface="Arial Unicode MS"/>
              <a:ea typeface="Arial Unicode MS"/>
              <a:cs typeface="Arial Unicode MS"/>
            </a:defRPr>
          </a:pPr>
          <a:endParaRPr lang="en-US"/>
        </a:p>
      </c:txPr>
    </c:legend>
    <c:plotVisOnly val="1"/>
    <c:dispBlanksAs val="gap"/>
    <c:showDLblsOverMax val="0"/>
  </c:chart>
  <c:spPr>
    <a:solidFill>
      <a:schemeClr val="bg1"/>
    </a:solidFill>
    <a:ln>
      <a:noFill/>
    </a:ln>
  </c:spPr>
  <c:txPr>
    <a:bodyPr/>
    <a:lstStyle/>
    <a:p>
      <a:pPr>
        <a:defRPr sz="637" b="1" i="0" u="none" strike="noStrike" baseline="0">
          <a:solidFill>
            <a:schemeClr val="tx1"/>
          </a:solidFill>
          <a:latin typeface="Tahoma"/>
          <a:ea typeface="Tahoma"/>
          <a:cs typeface="Tahoma"/>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229813664596267E-2"/>
          <c:y val="6.4257028112449793E-2"/>
          <c:w val="0.90434782608695652"/>
          <c:h val="0.68473895582329314"/>
        </c:manualLayout>
      </c:layout>
      <c:barChart>
        <c:barDir val="col"/>
        <c:grouping val="clustered"/>
        <c:varyColors val="0"/>
        <c:ser>
          <c:idx val="0"/>
          <c:order val="0"/>
          <c:tx>
            <c:strRef>
              <c:f>Sheet1!$A$2</c:f>
              <c:strCache>
                <c:ptCount val="1"/>
                <c:pt idx="0">
                  <c:v>Using procedures</c:v>
                </c:pt>
              </c:strCache>
            </c:strRef>
          </c:tx>
          <c:spPr>
            <a:solidFill>
              <a:srgbClr val="0000FF"/>
            </a:solidFill>
            <a:ln w="4637">
              <a:solidFill>
                <a:schemeClr val="tx1"/>
              </a:solidFill>
              <a:prstDash val="solid"/>
            </a:ln>
          </c:spPr>
          <c:invertIfNegative val="0"/>
          <c:dLbls>
            <c:spPr>
              <a:noFill/>
              <a:ln w="9273">
                <a:noFill/>
              </a:ln>
            </c:spPr>
            <c:txPr>
              <a:bodyPr wrap="square" lIns="38100" tIns="19050" rIns="38100" bIns="19050" anchor="ctr">
                <a:spAutoFit/>
              </a:bodyPr>
              <a:lstStyle/>
              <a:p>
                <a:pPr>
                  <a:defRPr sz="511" b="1" i="0" u="none" strike="noStrike" baseline="0">
                    <a:solidFill>
                      <a:schemeClr val="tx1"/>
                    </a:solidFill>
                    <a:latin typeface="Arial Unicode MS"/>
                    <a:ea typeface="Arial Unicode MS"/>
                    <a:cs typeface="Arial Unicode M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Sheet1!$B$1:$G$1</c:f>
              <c:strCache>
                <c:ptCount val="6"/>
                <c:pt idx="0">
                  <c:v>Australia</c:v>
                </c:pt>
                <c:pt idx="1">
                  <c:v>Czech Republic</c:v>
                </c:pt>
                <c:pt idx="2">
                  <c:v>Hong Kong</c:v>
                </c:pt>
                <c:pt idx="3">
                  <c:v>Japan</c:v>
                </c:pt>
                <c:pt idx="4">
                  <c:v>Netherlands</c:v>
                </c:pt>
                <c:pt idx="5">
                  <c:v>US</c:v>
                </c:pt>
              </c:strCache>
            </c:strRef>
          </c:cat>
          <c:val>
            <c:numRef>
              <c:f>Sheet1!$B$2:$G$2</c:f>
              <c:numCache>
                <c:formatCode>General</c:formatCode>
                <c:ptCount val="6"/>
                <c:pt idx="0">
                  <c:v>31</c:v>
                </c:pt>
                <c:pt idx="1">
                  <c:v>16</c:v>
                </c:pt>
                <c:pt idx="2">
                  <c:v>18</c:v>
                </c:pt>
                <c:pt idx="3">
                  <c:v>20</c:v>
                </c:pt>
                <c:pt idx="4">
                  <c:v>19</c:v>
                </c:pt>
                <c:pt idx="5">
                  <c:v>59</c:v>
                </c:pt>
              </c:numCache>
            </c:numRef>
          </c:val>
        </c:ser>
        <c:ser>
          <c:idx val="1"/>
          <c:order val="1"/>
          <c:tx>
            <c:strRef>
              <c:f>Sheet1!$A$3</c:f>
              <c:strCache>
                <c:ptCount val="1"/>
                <c:pt idx="0">
                  <c:v>Making connections</c:v>
                </c:pt>
              </c:strCache>
            </c:strRef>
          </c:tx>
          <c:spPr>
            <a:solidFill>
              <a:srgbClr val="FF0000"/>
            </a:solidFill>
            <a:ln w="4637">
              <a:solidFill>
                <a:schemeClr val="tx1"/>
              </a:solidFill>
              <a:prstDash val="solid"/>
            </a:ln>
          </c:spPr>
          <c:invertIfNegative val="0"/>
          <c:dLbls>
            <c:spPr>
              <a:noFill/>
              <a:ln w="9273">
                <a:noFill/>
              </a:ln>
            </c:spPr>
            <c:txPr>
              <a:bodyPr wrap="square" lIns="38100" tIns="19050" rIns="38100" bIns="19050" anchor="ctr">
                <a:spAutoFit/>
              </a:bodyPr>
              <a:lstStyle/>
              <a:p>
                <a:pPr>
                  <a:defRPr sz="511" b="1" i="0" u="none" strike="noStrike" baseline="0">
                    <a:solidFill>
                      <a:schemeClr val="tx1"/>
                    </a:solidFill>
                    <a:latin typeface="Arial Unicode MS"/>
                    <a:ea typeface="Arial Unicode MS"/>
                    <a:cs typeface="Arial Unicode M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Sheet1!$B$1:$G$1</c:f>
              <c:strCache>
                <c:ptCount val="6"/>
                <c:pt idx="0">
                  <c:v>Australia</c:v>
                </c:pt>
                <c:pt idx="1">
                  <c:v>Czech Republic</c:v>
                </c:pt>
                <c:pt idx="2">
                  <c:v>Hong Kong</c:v>
                </c:pt>
                <c:pt idx="3">
                  <c:v>Japan</c:v>
                </c:pt>
                <c:pt idx="4">
                  <c:v>Netherlands</c:v>
                </c:pt>
                <c:pt idx="5">
                  <c:v>US</c:v>
                </c:pt>
              </c:strCache>
            </c:strRef>
          </c:cat>
          <c:val>
            <c:numRef>
              <c:f>Sheet1!$B$3:$G$3</c:f>
              <c:numCache>
                <c:formatCode>General</c:formatCode>
                <c:ptCount val="6"/>
                <c:pt idx="0">
                  <c:v>8</c:v>
                </c:pt>
                <c:pt idx="1">
                  <c:v>52</c:v>
                </c:pt>
                <c:pt idx="2">
                  <c:v>47</c:v>
                </c:pt>
                <c:pt idx="3">
                  <c:v>48</c:v>
                </c:pt>
                <c:pt idx="4">
                  <c:v>37</c:v>
                </c:pt>
                <c:pt idx="5">
                  <c:v>0</c:v>
                </c:pt>
              </c:numCache>
            </c:numRef>
          </c:val>
        </c:ser>
        <c:dLbls>
          <c:showLegendKey val="0"/>
          <c:showVal val="1"/>
          <c:showCatName val="0"/>
          <c:showSerName val="0"/>
          <c:showPercent val="0"/>
          <c:showBubbleSize val="0"/>
        </c:dLbls>
        <c:gapWidth val="150"/>
        <c:axId val="1223515360"/>
        <c:axId val="955342592"/>
      </c:barChart>
      <c:catAx>
        <c:axId val="1223515360"/>
        <c:scaling>
          <c:orientation val="minMax"/>
        </c:scaling>
        <c:delete val="0"/>
        <c:axPos val="b"/>
        <c:numFmt formatCode="General" sourceLinked="1"/>
        <c:majorTickMark val="out"/>
        <c:minorTickMark val="none"/>
        <c:tickLblPos val="nextTo"/>
        <c:spPr>
          <a:ln w="1159">
            <a:solidFill>
              <a:schemeClr val="tx1"/>
            </a:solidFill>
            <a:prstDash val="solid"/>
          </a:ln>
        </c:spPr>
        <c:txPr>
          <a:bodyPr rot="0" vert="horz"/>
          <a:lstStyle/>
          <a:p>
            <a:pPr>
              <a:defRPr sz="1050" b="1" i="0" u="none" strike="noStrike" baseline="0">
                <a:solidFill>
                  <a:schemeClr val="tx1"/>
                </a:solidFill>
                <a:latin typeface="Arial Unicode MS"/>
                <a:ea typeface="Arial Unicode MS"/>
                <a:cs typeface="Arial Unicode MS"/>
              </a:defRPr>
            </a:pPr>
            <a:endParaRPr lang="en-US"/>
          </a:p>
        </c:txPr>
        <c:crossAx val="955342592"/>
        <c:crosses val="autoZero"/>
        <c:auto val="1"/>
        <c:lblAlgn val="ctr"/>
        <c:lblOffset val="100"/>
        <c:tickLblSkip val="1"/>
        <c:tickMarkSkip val="1"/>
        <c:noMultiLvlLbl val="0"/>
      </c:catAx>
      <c:valAx>
        <c:axId val="955342592"/>
        <c:scaling>
          <c:orientation val="minMax"/>
          <c:max val="80"/>
        </c:scaling>
        <c:delete val="0"/>
        <c:axPos val="l"/>
        <c:majorGridlines>
          <c:spPr>
            <a:ln w="1159">
              <a:solidFill>
                <a:schemeClr val="tx1"/>
              </a:solidFill>
              <a:prstDash val="solid"/>
            </a:ln>
          </c:spPr>
        </c:majorGridlines>
        <c:numFmt formatCode="General" sourceLinked="1"/>
        <c:majorTickMark val="out"/>
        <c:minorTickMark val="none"/>
        <c:tickLblPos val="nextTo"/>
        <c:spPr>
          <a:ln w="1159">
            <a:solidFill>
              <a:schemeClr val="tx1"/>
            </a:solidFill>
            <a:prstDash val="solid"/>
          </a:ln>
        </c:spPr>
        <c:txPr>
          <a:bodyPr rot="0" vert="horz"/>
          <a:lstStyle/>
          <a:p>
            <a:pPr>
              <a:defRPr sz="657" b="1" i="0" u="none" strike="noStrike" baseline="0">
                <a:solidFill>
                  <a:schemeClr val="tx1"/>
                </a:solidFill>
                <a:latin typeface="Tahoma"/>
                <a:ea typeface="Tahoma"/>
                <a:cs typeface="Tahoma"/>
              </a:defRPr>
            </a:pPr>
            <a:endParaRPr lang="en-US"/>
          </a:p>
        </c:txPr>
        <c:crossAx val="1223515360"/>
        <c:crosses val="autoZero"/>
        <c:crossBetween val="between"/>
      </c:valAx>
      <c:spPr>
        <a:noFill/>
        <a:ln w="4637">
          <a:solidFill>
            <a:schemeClr val="tx1"/>
          </a:solidFill>
          <a:prstDash val="solid"/>
        </a:ln>
      </c:spPr>
    </c:plotArea>
    <c:legend>
      <c:legendPos val="b"/>
      <c:legendEntry>
        <c:idx val="0"/>
        <c:txPr>
          <a:bodyPr/>
          <a:lstStyle/>
          <a:p>
            <a:pPr>
              <a:defRPr sz="1400" b="1" i="0" u="none" strike="noStrike" baseline="0">
                <a:solidFill>
                  <a:schemeClr val="tx1"/>
                </a:solidFill>
                <a:latin typeface="Arial Unicode MS"/>
                <a:ea typeface="Arial Unicode MS"/>
                <a:cs typeface="Arial Unicode MS"/>
              </a:defRPr>
            </a:pPr>
            <a:endParaRPr lang="en-US"/>
          </a:p>
        </c:txPr>
      </c:legendEntry>
      <c:legendEntry>
        <c:idx val="1"/>
        <c:txPr>
          <a:bodyPr/>
          <a:lstStyle/>
          <a:p>
            <a:pPr>
              <a:defRPr sz="1400" b="1" i="0" u="none" strike="noStrike" baseline="0">
                <a:solidFill>
                  <a:schemeClr val="tx1"/>
                </a:solidFill>
                <a:latin typeface="Arial Unicode MS"/>
                <a:ea typeface="Arial Unicode MS"/>
                <a:cs typeface="Arial Unicode MS"/>
              </a:defRPr>
            </a:pPr>
            <a:endParaRPr lang="en-US"/>
          </a:p>
        </c:txPr>
      </c:legendEntry>
      <c:layout>
        <c:manualLayout>
          <c:xMode val="edge"/>
          <c:yMode val="edge"/>
          <c:x val="3.4782608695652174E-2"/>
          <c:y val="0.90361445783132532"/>
          <c:w val="0.95527950310559007"/>
          <c:h val="9.036144578313253E-2"/>
        </c:manualLayout>
      </c:layout>
      <c:overlay val="0"/>
      <c:spPr>
        <a:noFill/>
        <a:ln w="1159">
          <a:solidFill>
            <a:schemeClr val="tx1"/>
          </a:solidFill>
          <a:prstDash val="solid"/>
        </a:ln>
      </c:spPr>
      <c:txPr>
        <a:bodyPr/>
        <a:lstStyle/>
        <a:p>
          <a:pPr>
            <a:defRPr sz="469" b="1" i="0" u="none" strike="noStrike" baseline="0">
              <a:solidFill>
                <a:schemeClr val="tx1"/>
              </a:solidFill>
              <a:latin typeface="Arial Unicode MS"/>
              <a:ea typeface="Arial Unicode MS"/>
              <a:cs typeface="Arial Unicode MS"/>
            </a:defRPr>
          </a:pPr>
          <a:endParaRPr lang="en-US"/>
        </a:p>
      </c:txPr>
    </c:legend>
    <c:plotVisOnly val="1"/>
    <c:dispBlanksAs val="gap"/>
    <c:showDLblsOverMax val="0"/>
  </c:chart>
  <c:spPr>
    <a:solidFill>
      <a:schemeClr val="bg1"/>
    </a:solidFill>
    <a:ln>
      <a:noFill/>
    </a:ln>
  </c:spPr>
  <c:txPr>
    <a:bodyPr/>
    <a:lstStyle/>
    <a:p>
      <a:pPr>
        <a:defRPr sz="657" b="1" i="0" u="none" strike="noStrike" baseline="0">
          <a:solidFill>
            <a:schemeClr val="tx1"/>
          </a:solidFill>
          <a:latin typeface="Tahoma"/>
          <a:ea typeface="Tahoma"/>
          <a:cs typeface="Tahoma"/>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4-10-28T13:22:59.401" idx="1">
    <p:pos x="6345" y="3009"/>
    <p:text>I could argue that 8.F.1 is very relevant here, particularly the last part:
Understand that a function is a rule that assigns to each input exactly one output. The graph of a function is the set of ordered pairs consisting of an input and the corresponding output.</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7231CE-F960-4285-BC2B-924DCFE0D0AF}" type="datetimeFigureOut">
              <a:rPr lang="en-US" smtClean="0"/>
              <a:pPr/>
              <a:t>3/7/2016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4782EB-4FAA-490E-8F2D-179336FF04BD}" type="slidenum">
              <a:rPr lang="en-US" smtClean="0"/>
              <a:pPr/>
              <a:t>‹#›</a:t>
            </a:fld>
            <a:endParaRPr lang="en-US" dirty="0"/>
          </a:p>
        </p:txBody>
      </p:sp>
    </p:spTree>
    <p:extLst>
      <p:ext uri="{BB962C8B-B14F-4D97-AF65-F5344CB8AC3E}">
        <p14:creationId xmlns:p14="http://schemas.microsoft.com/office/powerpoint/2010/main" val="420134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nctm.org/PrinciplestoActions/"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a:t>
            </a:fld>
            <a:endParaRPr lang="en-US" dirty="0"/>
          </a:p>
        </p:txBody>
      </p:sp>
    </p:spTree>
    <p:extLst>
      <p:ext uri="{BB962C8B-B14F-4D97-AF65-F5344CB8AC3E}">
        <p14:creationId xmlns:p14="http://schemas.microsoft.com/office/powerpoint/2010/main" val="372696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17" indent="-285699" eaLnBrk="0" hangingPunct="0">
              <a:defRPr>
                <a:solidFill>
                  <a:schemeClr val="tx1"/>
                </a:solidFill>
                <a:latin typeface="Arial" pitchFamily="34" charset="0"/>
                <a:ea typeface="ＭＳ Ｐゴシック" pitchFamily="34" charset="-128"/>
              </a:defRPr>
            </a:lvl2pPr>
            <a:lvl3pPr marL="1142796" indent="-228560" eaLnBrk="0" hangingPunct="0">
              <a:defRPr>
                <a:solidFill>
                  <a:schemeClr val="tx1"/>
                </a:solidFill>
                <a:latin typeface="Arial" pitchFamily="34" charset="0"/>
                <a:ea typeface="ＭＳ Ｐゴシック" pitchFamily="34" charset="-128"/>
              </a:defRPr>
            </a:lvl3pPr>
            <a:lvl4pPr marL="1599914" indent="-228560" eaLnBrk="0" hangingPunct="0">
              <a:defRPr>
                <a:solidFill>
                  <a:schemeClr val="tx1"/>
                </a:solidFill>
                <a:latin typeface="Arial" pitchFamily="34" charset="0"/>
                <a:ea typeface="ＭＳ Ｐゴシック" pitchFamily="34" charset="-128"/>
              </a:defRPr>
            </a:lvl4pPr>
            <a:lvl5pPr marL="2057034" indent="-228560" eaLnBrk="0" hangingPunct="0">
              <a:defRPr>
                <a:solidFill>
                  <a:schemeClr val="tx1"/>
                </a:solidFill>
                <a:latin typeface="Arial" pitchFamily="34" charset="0"/>
                <a:ea typeface="ＭＳ Ｐゴシック" pitchFamily="34" charset="-128"/>
              </a:defRPr>
            </a:lvl5pPr>
            <a:lvl6pPr marL="2514152" indent="-22856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271" indent="-22856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389" indent="-22856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507" indent="-22856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10</a:t>
            </a:fld>
            <a:endParaRPr lang="en-US" dirty="0" smtClean="0"/>
          </a:p>
        </p:txBody>
      </p:sp>
    </p:spTree>
    <p:extLst>
      <p:ext uri="{BB962C8B-B14F-4D97-AF65-F5344CB8AC3E}">
        <p14:creationId xmlns:p14="http://schemas.microsoft.com/office/powerpoint/2010/main" val="3139506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4480" indent="-282492">
              <a:spcBef>
                <a:spcPct val="30000"/>
              </a:spcBef>
              <a:defRPr sz="1200">
                <a:solidFill>
                  <a:schemeClr val="tx1"/>
                </a:solidFill>
                <a:latin typeface="Calibri" pitchFamily="34" charset="0"/>
              </a:defRPr>
            </a:lvl2pPr>
            <a:lvl3pPr marL="1129970" indent="-225994">
              <a:spcBef>
                <a:spcPct val="30000"/>
              </a:spcBef>
              <a:defRPr sz="1200">
                <a:solidFill>
                  <a:schemeClr val="tx1"/>
                </a:solidFill>
                <a:latin typeface="Calibri" pitchFamily="34" charset="0"/>
              </a:defRPr>
            </a:lvl3pPr>
            <a:lvl4pPr marL="1581958" indent="-225994">
              <a:spcBef>
                <a:spcPct val="30000"/>
              </a:spcBef>
              <a:defRPr sz="1200">
                <a:solidFill>
                  <a:schemeClr val="tx1"/>
                </a:solidFill>
                <a:latin typeface="Calibri" pitchFamily="34" charset="0"/>
              </a:defRPr>
            </a:lvl4pPr>
            <a:lvl5pPr marL="2033946" indent="-225994">
              <a:spcBef>
                <a:spcPct val="30000"/>
              </a:spcBef>
              <a:defRPr sz="1200">
                <a:solidFill>
                  <a:schemeClr val="tx1"/>
                </a:solidFill>
                <a:latin typeface="Calibri" pitchFamily="34" charset="0"/>
              </a:defRPr>
            </a:lvl5pPr>
            <a:lvl6pPr marL="2485934" indent="-225994" eaLnBrk="0" fontAlgn="base" hangingPunct="0">
              <a:spcBef>
                <a:spcPct val="30000"/>
              </a:spcBef>
              <a:spcAft>
                <a:spcPct val="0"/>
              </a:spcAft>
              <a:defRPr sz="1200">
                <a:solidFill>
                  <a:schemeClr val="tx1"/>
                </a:solidFill>
                <a:latin typeface="Calibri" pitchFamily="34" charset="0"/>
              </a:defRPr>
            </a:lvl6pPr>
            <a:lvl7pPr marL="2937921" indent="-225994" eaLnBrk="0" fontAlgn="base" hangingPunct="0">
              <a:spcBef>
                <a:spcPct val="30000"/>
              </a:spcBef>
              <a:spcAft>
                <a:spcPct val="0"/>
              </a:spcAft>
              <a:defRPr sz="1200">
                <a:solidFill>
                  <a:schemeClr val="tx1"/>
                </a:solidFill>
                <a:latin typeface="Calibri" pitchFamily="34" charset="0"/>
              </a:defRPr>
            </a:lvl7pPr>
            <a:lvl8pPr marL="3389909" indent="-225994" eaLnBrk="0" fontAlgn="base" hangingPunct="0">
              <a:spcBef>
                <a:spcPct val="30000"/>
              </a:spcBef>
              <a:spcAft>
                <a:spcPct val="0"/>
              </a:spcAft>
              <a:defRPr sz="1200">
                <a:solidFill>
                  <a:schemeClr val="tx1"/>
                </a:solidFill>
                <a:latin typeface="Calibri" pitchFamily="34" charset="0"/>
              </a:defRPr>
            </a:lvl8pPr>
            <a:lvl9pPr marL="3841897" indent="-225994" eaLnBrk="0" fontAlgn="base" hangingPunct="0">
              <a:spcBef>
                <a:spcPct val="30000"/>
              </a:spcBef>
              <a:spcAft>
                <a:spcPct val="0"/>
              </a:spcAft>
              <a:defRPr sz="1200">
                <a:solidFill>
                  <a:schemeClr val="tx1"/>
                </a:solidFill>
                <a:latin typeface="Calibri" pitchFamily="34" charset="0"/>
              </a:defRPr>
            </a:lvl9pPr>
          </a:lstStyle>
          <a:p>
            <a:pPr>
              <a:spcBef>
                <a:spcPct val="0"/>
              </a:spcBef>
            </a:pPr>
            <a:fld id="{A99393E8-A84C-43D4-B4C3-22E8889DDA29}" type="slidenum">
              <a:rPr lang="en-US" altLang="en-US" smtClean="0">
                <a:latin typeface="Arial" pitchFamily="34" charset="0"/>
                <a:cs typeface="Arial" pitchFamily="34" charset="0"/>
              </a:rPr>
              <a:pPr>
                <a:spcBef>
                  <a:spcPct val="0"/>
                </a:spcBef>
              </a:pPr>
              <a:t>12</a:t>
            </a:fld>
            <a:endParaRPr lang="en-US" altLang="en-US" smtClean="0">
              <a:latin typeface="Arial" pitchFamily="34" charset="0"/>
              <a:cs typeface="Arial" pitchFamily="34" charset="0"/>
            </a:endParaRPr>
          </a:p>
        </p:txBody>
      </p:sp>
      <p:sp>
        <p:nvSpPr>
          <p:cNvPr id="16388" name="Notes Placeholder 4"/>
          <p:cNvSpPr>
            <a:spLocks noGrp="1"/>
          </p:cNvSpPr>
          <p:nvPr/>
        </p:nvSpPr>
        <p:spPr bwMode="auto">
          <a:xfrm>
            <a:off x="686114" y="4344108"/>
            <a:ext cx="5485773" cy="411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endParaRPr lang="en-US" altLang="en-US"/>
          </a:p>
        </p:txBody>
      </p:sp>
    </p:spTree>
    <p:extLst>
      <p:ext uri="{BB962C8B-B14F-4D97-AF65-F5344CB8AC3E}">
        <p14:creationId xmlns:p14="http://schemas.microsoft.com/office/powerpoint/2010/main" val="1043574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Shape 251"/>
          <p:cNvSpPr>
            <a:spLocks noGrp="1" noRot="1" noChangeAspect="1" noTextEdit="1"/>
          </p:cNvSpPr>
          <p:nvPr>
            <p:ph type="sldImg" idx="2"/>
          </p:nvPr>
        </p:nvSpPr>
        <p:spPr>
          <a:ln/>
        </p:spPr>
      </p:sp>
      <p:sp>
        <p:nvSpPr>
          <p:cNvPr id="159747" name="Shape 252"/>
          <p:cNvSpPr>
            <a:spLocks noGrp="1"/>
          </p:cNvSpPr>
          <p:nvPr>
            <p:ph type="body" idx="1"/>
          </p:nvPr>
        </p:nvSpPr>
        <p:spPr>
          <a:xfrm>
            <a:off x="913805" y="4343704"/>
            <a:ext cx="5030391" cy="3719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1" bIns="45691">
            <a:spAutoFit/>
          </a:bodyPr>
          <a:lstStyle/>
          <a:p>
            <a:pPr marL="285282" indent="-285282">
              <a:spcBef>
                <a:spcPct val="0"/>
              </a:spcBef>
              <a:buSzPct val="25000"/>
              <a:buFontTx/>
              <a:buChar char="•"/>
            </a:pPr>
            <a:endParaRPr lang="en-US" sz="1800" dirty="0">
              <a:solidFill>
                <a:srgbClr val="000000"/>
              </a:solidFill>
              <a:cs typeface="Arial" pitchFamily="34" charset="0"/>
              <a:sym typeface="Arial" pitchFamily="34" charset="0"/>
            </a:endParaRPr>
          </a:p>
        </p:txBody>
      </p:sp>
      <p:sp>
        <p:nvSpPr>
          <p:cNvPr id="159748" name="Shape 253"/>
          <p:cNvSpPr>
            <a:spLocks noGrp="1"/>
          </p:cNvSpPr>
          <p:nvPr>
            <p:ph type="sldNum" sz="quarter" idx="5"/>
          </p:nvPr>
        </p:nvSpPr>
        <p:spPr>
          <a:xfrm>
            <a:off x="3885904" y="8861274"/>
            <a:ext cx="2972097" cy="2827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1" bIns="45691">
            <a:spAutoFit/>
          </a:bodyPr>
          <a:lstStyle>
            <a:lvl1pPr defTabSz="914403" eaLnBrk="0" hangingPunct="0">
              <a:defRPr sz="1300">
                <a:solidFill>
                  <a:schemeClr val="tx1"/>
                </a:solidFill>
                <a:latin typeface="Times New Roman" pitchFamily="18" charset="0"/>
                <a:ea typeface="ＭＳ Ｐゴシック" pitchFamily="34" charset="-128"/>
              </a:defRPr>
            </a:lvl1pPr>
            <a:lvl2pPr marL="702693" indent="-270267" defTabSz="914403" eaLnBrk="0" hangingPunct="0">
              <a:defRPr sz="1300">
                <a:solidFill>
                  <a:schemeClr val="tx1"/>
                </a:solidFill>
                <a:latin typeface="Times New Roman" pitchFamily="18" charset="0"/>
                <a:ea typeface="ＭＳ Ｐゴシック" pitchFamily="34" charset="-128"/>
              </a:defRPr>
            </a:lvl2pPr>
            <a:lvl3pPr marL="1081067" indent="-216214" defTabSz="914403" eaLnBrk="0" hangingPunct="0">
              <a:defRPr sz="1300">
                <a:solidFill>
                  <a:schemeClr val="tx1"/>
                </a:solidFill>
                <a:latin typeface="Times New Roman" pitchFamily="18" charset="0"/>
                <a:ea typeface="ＭＳ Ｐゴシック" pitchFamily="34" charset="-128"/>
              </a:defRPr>
            </a:lvl3pPr>
            <a:lvl4pPr marL="1513494" indent="-216214" defTabSz="914403" eaLnBrk="0" hangingPunct="0">
              <a:defRPr sz="1300">
                <a:solidFill>
                  <a:schemeClr val="tx1"/>
                </a:solidFill>
                <a:latin typeface="Times New Roman" pitchFamily="18" charset="0"/>
                <a:ea typeface="ＭＳ Ｐゴシック" pitchFamily="34" charset="-128"/>
              </a:defRPr>
            </a:lvl4pPr>
            <a:lvl5pPr marL="1945922" indent="-216214" defTabSz="914403" eaLnBrk="0" hangingPunct="0">
              <a:defRPr sz="1300">
                <a:solidFill>
                  <a:schemeClr val="tx1"/>
                </a:solidFill>
                <a:latin typeface="Times New Roman" pitchFamily="18" charset="0"/>
                <a:ea typeface="ＭＳ Ｐゴシック" pitchFamily="34" charset="-128"/>
              </a:defRPr>
            </a:lvl5pPr>
            <a:lvl6pPr marL="2378348"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6pPr>
            <a:lvl7pPr marL="2810776"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7pPr>
            <a:lvl8pPr marL="3243202"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8pPr>
            <a:lvl9pPr marL="3675629"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9pPr>
          </a:lstStyle>
          <a:p>
            <a:pPr>
              <a:buSzPct val="25000"/>
            </a:pPr>
            <a:r>
              <a:rPr lang="en-US" sz="1200" dirty="0">
                <a:latin typeface="Arial" pitchFamily="34" charset="0"/>
                <a:cs typeface="Arial" pitchFamily="34" charset="0"/>
                <a:sym typeface="Arial" pitchFamily="34" charset="0"/>
              </a:rPr>
              <a:t> </a:t>
            </a:r>
          </a:p>
        </p:txBody>
      </p:sp>
    </p:spTree>
    <p:extLst>
      <p:ext uri="{BB962C8B-B14F-4D97-AF65-F5344CB8AC3E}">
        <p14:creationId xmlns:p14="http://schemas.microsoft.com/office/powerpoint/2010/main" val="2374991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Shape 251"/>
          <p:cNvSpPr>
            <a:spLocks noGrp="1" noRot="1" noChangeAspect="1" noTextEdit="1"/>
          </p:cNvSpPr>
          <p:nvPr>
            <p:ph type="sldImg" idx="2"/>
          </p:nvPr>
        </p:nvSpPr>
        <p:spPr>
          <a:ln/>
        </p:spPr>
      </p:sp>
      <p:sp>
        <p:nvSpPr>
          <p:cNvPr id="159747" name="Shape 252"/>
          <p:cNvSpPr>
            <a:spLocks noGrp="1"/>
          </p:cNvSpPr>
          <p:nvPr>
            <p:ph type="body" idx="1"/>
          </p:nvPr>
        </p:nvSpPr>
        <p:spPr>
          <a:xfrm>
            <a:off x="913805" y="4343704"/>
            <a:ext cx="5030391" cy="3719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1" bIns="45691">
            <a:spAutoFit/>
          </a:bodyPr>
          <a:lstStyle/>
          <a:p>
            <a:pPr marL="285282" indent="-285282">
              <a:spcBef>
                <a:spcPct val="0"/>
              </a:spcBef>
              <a:buSzPct val="25000"/>
              <a:buFontTx/>
              <a:buChar char="•"/>
            </a:pPr>
            <a:endParaRPr lang="en-US" sz="1800" dirty="0">
              <a:solidFill>
                <a:srgbClr val="000000"/>
              </a:solidFill>
              <a:cs typeface="Arial" pitchFamily="34" charset="0"/>
              <a:sym typeface="Arial" pitchFamily="34" charset="0"/>
            </a:endParaRPr>
          </a:p>
        </p:txBody>
      </p:sp>
      <p:sp>
        <p:nvSpPr>
          <p:cNvPr id="159748" name="Shape 253"/>
          <p:cNvSpPr>
            <a:spLocks noGrp="1"/>
          </p:cNvSpPr>
          <p:nvPr>
            <p:ph type="sldNum" sz="quarter" idx="5"/>
          </p:nvPr>
        </p:nvSpPr>
        <p:spPr>
          <a:xfrm>
            <a:off x="3885904" y="8861274"/>
            <a:ext cx="2972097" cy="2827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1" bIns="45691">
            <a:spAutoFit/>
          </a:bodyPr>
          <a:lstStyle>
            <a:lvl1pPr defTabSz="914403" eaLnBrk="0" hangingPunct="0">
              <a:defRPr sz="1300">
                <a:solidFill>
                  <a:schemeClr val="tx1"/>
                </a:solidFill>
                <a:latin typeface="Times New Roman" pitchFamily="18" charset="0"/>
                <a:ea typeface="ＭＳ Ｐゴシック" pitchFamily="34" charset="-128"/>
              </a:defRPr>
            </a:lvl1pPr>
            <a:lvl2pPr marL="702693" indent="-270267" defTabSz="914403" eaLnBrk="0" hangingPunct="0">
              <a:defRPr sz="1300">
                <a:solidFill>
                  <a:schemeClr val="tx1"/>
                </a:solidFill>
                <a:latin typeface="Times New Roman" pitchFamily="18" charset="0"/>
                <a:ea typeface="ＭＳ Ｐゴシック" pitchFamily="34" charset="-128"/>
              </a:defRPr>
            </a:lvl2pPr>
            <a:lvl3pPr marL="1081067" indent="-216214" defTabSz="914403" eaLnBrk="0" hangingPunct="0">
              <a:defRPr sz="1300">
                <a:solidFill>
                  <a:schemeClr val="tx1"/>
                </a:solidFill>
                <a:latin typeface="Times New Roman" pitchFamily="18" charset="0"/>
                <a:ea typeface="ＭＳ Ｐゴシック" pitchFamily="34" charset="-128"/>
              </a:defRPr>
            </a:lvl3pPr>
            <a:lvl4pPr marL="1513494" indent="-216214" defTabSz="914403" eaLnBrk="0" hangingPunct="0">
              <a:defRPr sz="1300">
                <a:solidFill>
                  <a:schemeClr val="tx1"/>
                </a:solidFill>
                <a:latin typeface="Times New Roman" pitchFamily="18" charset="0"/>
                <a:ea typeface="ＭＳ Ｐゴシック" pitchFamily="34" charset="-128"/>
              </a:defRPr>
            </a:lvl4pPr>
            <a:lvl5pPr marL="1945922" indent="-216214" defTabSz="914403" eaLnBrk="0" hangingPunct="0">
              <a:defRPr sz="1300">
                <a:solidFill>
                  <a:schemeClr val="tx1"/>
                </a:solidFill>
                <a:latin typeface="Times New Roman" pitchFamily="18" charset="0"/>
                <a:ea typeface="ＭＳ Ｐゴシック" pitchFamily="34" charset="-128"/>
              </a:defRPr>
            </a:lvl5pPr>
            <a:lvl6pPr marL="2378348"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6pPr>
            <a:lvl7pPr marL="2810776"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7pPr>
            <a:lvl8pPr marL="3243202"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8pPr>
            <a:lvl9pPr marL="3675629"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9pPr>
          </a:lstStyle>
          <a:p>
            <a:pPr>
              <a:buSzPct val="25000"/>
            </a:pPr>
            <a:r>
              <a:rPr lang="en-US" sz="1200" dirty="0">
                <a:latin typeface="Arial" pitchFamily="34" charset="0"/>
                <a:cs typeface="Arial" pitchFamily="34" charset="0"/>
                <a:sym typeface="Arial" pitchFamily="34" charset="0"/>
              </a:rPr>
              <a:t> </a:t>
            </a:r>
          </a:p>
        </p:txBody>
      </p:sp>
    </p:spTree>
    <p:extLst>
      <p:ext uri="{BB962C8B-B14F-4D97-AF65-F5344CB8AC3E}">
        <p14:creationId xmlns:p14="http://schemas.microsoft.com/office/powerpoint/2010/main" val="731647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Shape 251"/>
          <p:cNvSpPr>
            <a:spLocks noGrp="1" noRot="1" noChangeAspect="1" noTextEdit="1"/>
          </p:cNvSpPr>
          <p:nvPr>
            <p:ph type="sldImg" idx="2"/>
          </p:nvPr>
        </p:nvSpPr>
        <p:spPr>
          <a:ln/>
        </p:spPr>
      </p:sp>
      <p:sp>
        <p:nvSpPr>
          <p:cNvPr id="159747" name="Shape 252"/>
          <p:cNvSpPr>
            <a:spLocks noGrp="1"/>
          </p:cNvSpPr>
          <p:nvPr>
            <p:ph type="body" idx="1"/>
          </p:nvPr>
        </p:nvSpPr>
        <p:spPr>
          <a:xfrm>
            <a:off x="913805" y="4343705"/>
            <a:ext cx="5030391" cy="3719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87" bIns="45687">
            <a:spAutoFit/>
          </a:bodyPr>
          <a:lstStyle/>
          <a:p>
            <a:pPr marL="285257" indent="-285257">
              <a:spcBef>
                <a:spcPct val="0"/>
              </a:spcBef>
              <a:buSzPct val="25000"/>
              <a:buFontTx/>
              <a:buChar char="•"/>
            </a:pPr>
            <a:endParaRPr lang="en-US" sz="1800" dirty="0">
              <a:solidFill>
                <a:srgbClr val="000000"/>
              </a:solidFill>
              <a:cs typeface="Arial" pitchFamily="34" charset="0"/>
              <a:sym typeface="Arial" pitchFamily="34" charset="0"/>
            </a:endParaRPr>
          </a:p>
        </p:txBody>
      </p:sp>
      <p:sp>
        <p:nvSpPr>
          <p:cNvPr id="159748" name="Shape 253"/>
          <p:cNvSpPr>
            <a:spLocks noGrp="1"/>
          </p:cNvSpPr>
          <p:nvPr>
            <p:ph type="sldNum" sz="quarter" idx="5"/>
          </p:nvPr>
        </p:nvSpPr>
        <p:spPr>
          <a:xfrm>
            <a:off x="3885905" y="8861274"/>
            <a:ext cx="2972097" cy="2827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87" bIns="45687">
            <a:spAutoFit/>
          </a:bodyPr>
          <a:lstStyle>
            <a:lvl1pPr defTabSz="914321" eaLnBrk="0" hangingPunct="0">
              <a:defRPr sz="1300">
                <a:solidFill>
                  <a:schemeClr val="tx1"/>
                </a:solidFill>
                <a:latin typeface="Times New Roman" pitchFamily="18" charset="0"/>
                <a:ea typeface="ＭＳ Ｐゴシック" pitchFamily="34" charset="-128"/>
              </a:defRPr>
            </a:lvl1pPr>
            <a:lvl2pPr marL="702631" indent="-270243" defTabSz="914321" eaLnBrk="0" hangingPunct="0">
              <a:defRPr sz="1300">
                <a:solidFill>
                  <a:schemeClr val="tx1"/>
                </a:solidFill>
                <a:latin typeface="Times New Roman" pitchFamily="18" charset="0"/>
                <a:ea typeface="ＭＳ Ｐゴシック" pitchFamily="34" charset="-128"/>
              </a:defRPr>
            </a:lvl2pPr>
            <a:lvl3pPr marL="1080971" indent="-216195" defTabSz="914321" eaLnBrk="0" hangingPunct="0">
              <a:defRPr sz="1300">
                <a:solidFill>
                  <a:schemeClr val="tx1"/>
                </a:solidFill>
                <a:latin typeface="Times New Roman" pitchFamily="18" charset="0"/>
                <a:ea typeface="ＭＳ Ｐゴシック" pitchFamily="34" charset="-128"/>
              </a:defRPr>
            </a:lvl3pPr>
            <a:lvl4pPr marL="1513360" indent="-216195" defTabSz="914321" eaLnBrk="0" hangingPunct="0">
              <a:defRPr sz="1300">
                <a:solidFill>
                  <a:schemeClr val="tx1"/>
                </a:solidFill>
                <a:latin typeface="Times New Roman" pitchFamily="18" charset="0"/>
                <a:ea typeface="ＭＳ Ｐゴシック" pitchFamily="34" charset="-128"/>
              </a:defRPr>
            </a:lvl4pPr>
            <a:lvl5pPr marL="1945748" indent="-216195" defTabSz="914321" eaLnBrk="0" hangingPunct="0">
              <a:defRPr sz="1300">
                <a:solidFill>
                  <a:schemeClr val="tx1"/>
                </a:solidFill>
                <a:latin typeface="Times New Roman" pitchFamily="18" charset="0"/>
                <a:ea typeface="ＭＳ Ｐゴシック" pitchFamily="34" charset="-128"/>
              </a:defRPr>
            </a:lvl5pPr>
            <a:lvl6pPr marL="2378136" indent="-216195" defTabSz="914321" eaLnBrk="0" fontAlgn="base" hangingPunct="0">
              <a:spcBef>
                <a:spcPct val="0"/>
              </a:spcBef>
              <a:spcAft>
                <a:spcPct val="0"/>
              </a:spcAft>
              <a:defRPr sz="1300">
                <a:solidFill>
                  <a:schemeClr val="tx1"/>
                </a:solidFill>
                <a:latin typeface="Times New Roman" pitchFamily="18" charset="0"/>
                <a:ea typeface="ＭＳ Ｐゴシック" pitchFamily="34" charset="-128"/>
              </a:defRPr>
            </a:lvl6pPr>
            <a:lvl7pPr marL="2810525" indent="-216195" defTabSz="914321" eaLnBrk="0" fontAlgn="base" hangingPunct="0">
              <a:spcBef>
                <a:spcPct val="0"/>
              </a:spcBef>
              <a:spcAft>
                <a:spcPct val="0"/>
              </a:spcAft>
              <a:defRPr sz="1300">
                <a:solidFill>
                  <a:schemeClr val="tx1"/>
                </a:solidFill>
                <a:latin typeface="Times New Roman" pitchFamily="18" charset="0"/>
                <a:ea typeface="ＭＳ Ｐゴシック" pitchFamily="34" charset="-128"/>
              </a:defRPr>
            </a:lvl7pPr>
            <a:lvl8pPr marL="3242913" indent="-216195" defTabSz="914321" eaLnBrk="0" fontAlgn="base" hangingPunct="0">
              <a:spcBef>
                <a:spcPct val="0"/>
              </a:spcBef>
              <a:spcAft>
                <a:spcPct val="0"/>
              </a:spcAft>
              <a:defRPr sz="1300">
                <a:solidFill>
                  <a:schemeClr val="tx1"/>
                </a:solidFill>
                <a:latin typeface="Times New Roman" pitchFamily="18" charset="0"/>
                <a:ea typeface="ＭＳ Ｐゴシック" pitchFamily="34" charset="-128"/>
              </a:defRPr>
            </a:lvl8pPr>
            <a:lvl9pPr marL="3675301" indent="-216195" defTabSz="914321" eaLnBrk="0" fontAlgn="base" hangingPunct="0">
              <a:spcBef>
                <a:spcPct val="0"/>
              </a:spcBef>
              <a:spcAft>
                <a:spcPct val="0"/>
              </a:spcAft>
              <a:defRPr sz="1300">
                <a:solidFill>
                  <a:schemeClr val="tx1"/>
                </a:solidFill>
                <a:latin typeface="Times New Roman" pitchFamily="18" charset="0"/>
                <a:ea typeface="ＭＳ Ｐゴシック" pitchFamily="34" charset="-128"/>
              </a:defRPr>
            </a:lvl9pPr>
          </a:lstStyle>
          <a:p>
            <a:pPr>
              <a:buSzPct val="25000"/>
            </a:pPr>
            <a:r>
              <a:rPr lang="en-US" sz="1200" dirty="0">
                <a:latin typeface="Arial" pitchFamily="34" charset="0"/>
                <a:cs typeface="Arial" pitchFamily="34" charset="0"/>
                <a:sym typeface="Arial" pitchFamily="34" charset="0"/>
              </a:rPr>
              <a:t> </a:t>
            </a:r>
          </a:p>
        </p:txBody>
      </p:sp>
    </p:spTree>
    <p:extLst>
      <p:ext uri="{BB962C8B-B14F-4D97-AF65-F5344CB8AC3E}">
        <p14:creationId xmlns:p14="http://schemas.microsoft.com/office/powerpoint/2010/main" val="2181738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Shape 251"/>
          <p:cNvSpPr>
            <a:spLocks noGrp="1" noRot="1" noChangeAspect="1" noTextEdit="1"/>
          </p:cNvSpPr>
          <p:nvPr>
            <p:ph type="sldImg" idx="2"/>
          </p:nvPr>
        </p:nvSpPr>
        <p:spPr>
          <a:ln/>
        </p:spPr>
      </p:sp>
      <p:sp>
        <p:nvSpPr>
          <p:cNvPr id="159747" name="Shape 252"/>
          <p:cNvSpPr>
            <a:spLocks noGrp="1"/>
          </p:cNvSpPr>
          <p:nvPr>
            <p:ph type="body" idx="1"/>
          </p:nvPr>
        </p:nvSpPr>
        <p:spPr>
          <a:xfrm>
            <a:off x="913805" y="4343704"/>
            <a:ext cx="5030391" cy="3719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1" bIns="45691">
            <a:spAutoFit/>
          </a:bodyPr>
          <a:lstStyle/>
          <a:p>
            <a:pPr marL="285282" indent="-285282">
              <a:spcBef>
                <a:spcPct val="0"/>
              </a:spcBef>
              <a:buSzPct val="25000"/>
              <a:buFontTx/>
              <a:buChar char="•"/>
            </a:pPr>
            <a:endParaRPr lang="en-US" sz="1800" dirty="0">
              <a:solidFill>
                <a:srgbClr val="000000"/>
              </a:solidFill>
              <a:cs typeface="Arial" pitchFamily="34" charset="0"/>
              <a:sym typeface="Arial" pitchFamily="34" charset="0"/>
            </a:endParaRPr>
          </a:p>
        </p:txBody>
      </p:sp>
      <p:sp>
        <p:nvSpPr>
          <p:cNvPr id="159748" name="Shape 253"/>
          <p:cNvSpPr>
            <a:spLocks noGrp="1"/>
          </p:cNvSpPr>
          <p:nvPr>
            <p:ph type="sldNum" sz="quarter" idx="5"/>
          </p:nvPr>
        </p:nvSpPr>
        <p:spPr>
          <a:xfrm>
            <a:off x="3885904" y="8861274"/>
            <a:ext cx="2972097" cy="2827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1" bIns="45691">
            <a:spAutoFit/>
          </a:bodyPr>
          <a:lstStyle>
            <a:lvl1pPr defTabSz="914403" eaLnBrk="0" hangingPunct="0">
              <a:defRPr sz="1300">
                <a:solidFill>
                  <a:schemeClr val="tx1"/>
                </a:solidFill>
                <a:latin typeface="Times New Roman" pitchFamily="18" charset="0"/>
                <a:ea typeface="ＭＳ Ｐゴシック" pitchFamily="34" charset="-128"/>
              </a:defRPr>
            </a:lvl1pPr>
            <a:lvl2pPr marL="702693" indent="-270267" defTabSz="914403" eaLnBrk="0" hangingPunct="0">
              <a:defRPr sz="1300">
                <a:solidFill>
                  <a:schemeClr val="tx1"/>
                </a:solidFill>
                <a:latin typeface="Times New Roman" pitchFamily="18" charset="0"/>
                <a:ea typeface="ＭＳ Ｐゴシック" pitchFamily="34" charset="-128"/>
              </a:defRPr>
            </a:lvl2pPr>
            <a:lvl3pPr marL="1081067" indent="-216214" defTabSz="914403" eaLnBrk="0" hangingPunct="0">
              <a:defRPr sz="1300">
                <a:solidFill>
                  <a:schemeClr val="tx1"/>
                </a:solidFill>
                <a:latin typeface="Times New Roman" pitchFamily="18" charset="0"/>
                <a:ea typeface="ＭＳ Ｐゴシック" pitchFamily="34" charset="-128"/>
              </a:defRPr>
            </a:lvl3pPr>
            <a:lvl4pPr marL="1513494" indent="-216214" defTabSz="914403" eaLnBrk="0" hangingPunct="0">
              <a:defRPr sz="1300">
                <a:solidFill>
                  <a:schemeClr val="tx1"/>
                </a:solidFill>
                <a:latin typeface="Times New Roman" pitchFamily="18" charset="0"/>
                <a:ea typeface="ＭＳ Ｐゴシック" pitchFamily="34" charset="-128"/>
              </a:defRPr>
            </a:lvl4pPr>
            <a:lvl5pPr marL="1945922" indent="-216214" defTabSz="914403" eaLnBrk="0" hangingPunct="0">
              <a:defRPr sz="1300">
                <a:solidFill>
                  <a:schemeClr val="tx1"/>
                </a:solidFill>
                <a:latin typeface="Times New Roman" pitchFamily="18" charset="0"/>
                <a:ea typeface="ＭＳ Ｐゴシック" pitchFamily="34" charset="-128"/>
              </a:defRPr>
            </a:lvl5pPr>
            <a:lvl6pPr marL="2378348"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6pPr>
            <a:lvl7pPr marL="2810776"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7pPr>
            <a:lvl8pPr marL="3243202"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8pPr>
            <a:lvl9pPr marL="3675629"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9pPr>
          </a:lstStyle>
          <a:p>
            <a:pPr>
              <a:buSzPct val="25000"/>
            </a:pPr>
            <a:r>
              <a:rPr lang="en-US" sz="1200" dirty="0">
                <a:latin typeface="Arial" pitchFamily="34" charset="0"/>
                <a:cs typeface="Arial" pitchFamily="34" charset="0"/>
                <a:sym typeface="Arial" pitchFamily="34" charset="0"/>
              </a:rPr>
              <a:t> </a:t>
            </a:r>
          </a:p>
        </p:txBody>
      </p:sp>
    </p:spTree>
    <p:extLst>
      <p:ext uri="{BB962C8B-B14F-4D97-AF65-F5344CB8AC3E}">
        <p14:creationId xmlns:p14="http://schemas.microsoft.com/office/powerpoint/2010/main" val="2111200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482600" eaLnBrk="0" hangingPunct="0">
              <a:defRPr>
                <a:solidFill>
                  <a:schemeClr val="tx1"/>
                </a:solidFill>
                <a:latin typeface="Arial" pitchFamily="34" charset="0"/>
              </a:defRPr>
            </a:lvl1pPr>
            <a:lvl2pPr marL="742950" indent="-285750" defTabSz="482600" eaLnBrk="0" hangingPunct="0">
              <a:defRPr>
                <a:solidFill>
                  <a:schemeClr val="tx1"/>
                </a:solidFill>
                <a:latin typeface="Arial" pitchFamily="34" charset="0"/>
              </a:defRPr>
            </a:lvl2pPr>
            <a:lvl3pPr marL="1143000" indent="-228600" defTabSz="482600" eaLnBrk="0" hangingPunct="0">
              <a:defRPr>
                <a:solidFill>
                  <a:schemeClr val="tx1"/>
                </a:solidFill>
                <a:latin typeface="Arial" pitchFamily="34" charset="0"/>
              </a:defRPr>
            </a:lvl3pPr>
            <a:lvl4pPr marL="1600200" indent="-228600" defTabSz="482600" eaLnBrk="0" hangingPunct="0">
              <a:defRPr>
                <a:solidFill>
                  <a:schemeClr val="tx1"/>
                </a:solidFill>
                <a:latin typeface="Arial" pitchFamily="34" charset="0"/>
              </a:defRPr>
            </a:lvl4pPr>
            <a:lvl5pPr marL="2057400" indent="-228600" defTabSz="482600" eaLnBrk="0" hangingPunct="0">
              <a:defRPr>
                <a:solidFill>
                  <a:schemeClr val="tx1"/>
                </a:solidFill>
                <a:latin typeface="Arial" pitchFamily="34" charset="0"/>
              </a:defRPr>
            </a:lvl5pPr>
            <a:lvl6pPr marL="2514600" indent="-228600" defTabSz="482600" eaLnBrk="0" fontAlgn="base" hangingPunct="0">
              <a:spcBef>
                <a:spcPct val="0"/>
              </a:spcBef>
              <a:spcAft>
                <a:spcPct val="0"/>
              </a:spcAft>
              <a:defRPr>
                <a:solidFill>
                  <a:schemeClr val="tx1"/>
                </a:solidFill>
                <a:latin typeface="Arial" pitchFamily="34" charset="0"/>
              </a:defRPr>
            </a:lvl6pPr>
            <a:lvl7pPr marL="2971800" indent="-228600" defTabSz="482600" eaLnBrk="0" fontAlgn="base" hangingPunct="0">
              <a:spcBef>
                <a:spcPct val="0"/>
              </a:spcBef>
              <a:spcAft>
                <a:spcPct val="0"/>
              </a:spcAft>
              <a:defRPr>
                <a:solidFill>
                  <a:schemeClr val="tx1"/>
                </a:solidFill>
                <a:latin typeface="Arial" pitchFamily="34" charset="0"/>
              </a:defRPr>
            </a:lvl7pPr>
            <a:lvl8pPr marL="3429000" indent="-228600" defTabSz="482600" eaLnBrk="0" fontAlgn="base" hangingPunct="0">
              <a:spcBef>
                <a:spcPct val="0"/>
              </a:spcBef>
              <a:spcAft>
                <a:spcPct val="0"/>
              </a:spcAft>
              <a:defRPr>
                <a:solidFill>
                  <a:schemeClr val="tx1"/>
                </a:solidFill>
                <a:latin typeface="Arial" pitchFamily="34" charset="0"/>
              </a:defRPr>
            </a:lvl8pPr>
            <a:lvl9pPr marL="3886200" indent="-228600" defTabSz="482600" eaLnBrk="0" fontAlgn="base" hangingPunct="0">
              <a:spcBef>
                <a:spcPct val="0"/>
              </a:spcBef>
              <a:spcAft>
                <a:spcPct val="0"/>
              </a:spcAft>
              <a:defRPr>
                <a:solidFill>
                  <a:schemeClr val="tx1"/>
                </a:solidFill>
                <a:latin typeface="Arial" pitchFamily="34" charset="0"/>
              </a:defRPr>
            </a:lvl9pPr>
          </a:lstStyle>
          <a:p>
            <a:pPr algn="r" eaLnBrk="1" hangingPunct="1"/>
            <a:fld id="{49C186F1-7D71-4497-9CF2-80E6E412CEE6}" type="slidenum">
              <a:rPr lang="en-US" altLang="en-US" sz="1200">
                <a:latin typeface="Calibri" pitchFamily="34" charset="0"/>
                <a:ea typeface="MS PGothic" pitchFamily="34" charset="-128"/>
              </a:rPr>
              <a:pPr algn="r" eaLnBrk="1" hangingPunct="1"/>
              <a:t>19</a:t>
            </a:fld>
            <a:endParaRPr lang="en-US" altLang="en-US" sz="1200" dirty="0">
              <a:latin typeface="Calibri" pitchFamily="34" charset="0"/>
              <a:ea typeface="MS PGothic" pitchFamily="34" charset="-128"/>
            </a:endParaRPr>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defTabSz="431762">
              <a:spcBef>
                <a:spcPct val="0"/>
              </a:spcBef>
            </a:pPr>
            <a:endParaRPr lang="en-US" altLang="en-US" dirty="0" smtClean="0">
              <a:ea typeface="MS PGothic" pitchFamily="34" charset="-128"/>
            </a:endParaRPr>
          </a:p>
        </p:txBody>
      </p:sp>
    </p:spTree>
    <p:extLst>
      <p:ext uri="{BB962C8B-B14F-4D97-AF65-F5344CB8AC3E}">
        <p14:creationId xmlns:p14="http://schemas.microsoft.com/office/powerpoint/2010/main" val="2474235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482600" eaLnBrk="0" hangingPunct="0">
              <a:defRPr>
                <a:solidFill>
                  <a:schemeClr val="tx1"/>
                </a:solidFill>
                <a:latin typeface="Times" pitchFamily="1" charset="0"/>
                <a:ea typeface="ＭＳ Ｐゴシック" pitchFamily="34" charset="-128"/>
              </a:defRPr>
            </a:lvl1pPr>
            <a:lvl2pPr marL="742950" indent="-285750" defTabSz="482600" eaLnBrk="0" hangingPunct="0">
              <a:defRPr>
                <a:solidFill>
                  <a:schemeClr val="tx1"/>
                </a:solidFill>
                <a:latin typeface="Times" pitchFamily="1" charset="0"/>
                <a:ea typeface="ＭＳ Ｐゴシック" pitchFamily="34" charset="-128"/>
              </a:defRPr>
            </a:lvl2pPr>
            <a:lvl3pPr marL="1143000" indent="-228600" defTabSz="482600" eaLnBrk="0" hangingPunct="0">
              <a:defRPr>
                <a:solidFill>
                  <a:schemeClr val="tx1"/>
                </a:solidFill>
                <a:latin typeface="Times" pitchFamily="1" charset="0"/>
                <a:ea typeface="ＭＳ Ｐゴシック" pitchFamily="34" charset="-128"/>
              </a:defRPr>
            </a:lvl3pPr>
            <a:lvl4pPr marL="1600200" indent="-228600" defTabSz="482600" eaLnBrk="0" hangingPunct="0">
              <a:defRPr>
                <a:solidFill>
                  <a:schemeClr val="tx1"/>
                </a:solidFill>
                <a:latin typeface="Times" pitchFamily="1" charset="0"/>
                <a:ea typeface="ＭＳ Ｐゴシック" pitchFamily="34" charset="-128"/>
              </a:defRPr>
            </a:lvl4pPr>
            <a:lvl5pPr marL="2057400" indent="-228600" defTabSz="482600" eaLnBrk="0" hangingPunct="0">
              <a:defRPr>
                <a:solidFill>
                  <a:schemeClr val="tx1"/>
                </a:solidFill>
                <a:latin typeface="Times" pitchFamily="1" charset="0"/>
                <a:ea typeface="ＭＳ Ｐゴシック" pitchFamily="34" charset="-128"/>
              </a:defRPr>
            </a:lvl5pPr>
            <a:lvl6pPr marL="2514600" indent="-228600" defTabSz="482600" eaLnBrk="0" fontAlgn="base" hangingPunct="0">
              <a:spcBef>
                <a:spcPct val="0"/>
              </a:spcBef>
              <a:spcAft>
                <a:spcPct val="0"/>
              </a:spcAft>
              <a:defRPr>
                <a:solidFill>
                  <a:schemeClr val="tx1"/>
                </a:solidFill>
                <a:latin typeface="Times" pitchFamily="1" charset="0"/>
                <a:ea typeface="ＭＳ Ｐゴシック" pitchFamily="34" charset="-128"/>
              </a:defRPr>
            </a:lvl6pPr>
            <a:lvl7pPr marL="2971800" indent="-228600" defTabSz="482600" eaLnBrk="0" fontAlgn="base" hangingPunct="0">
              <a:spcBef>
                <a:spcPct val="0"/>
              </a:spcBef>
              <a:spcAft>
                <a:spcPct val="0"/>
              </a:spcAft>
              <a:defRPr>
                <a:solidFill>
                  <a:schemeClr val="tx1"/>
                </a:solidFill>
                <a:latin typeface="Times" pitchFamily="1" charset="0"/>
                <a:ea typeface="ＭＳ Ｐゴシック" pitchFamily="34" charset="-128"/>
              </a:defRPr>
            </a:lvl7pPr>
            <a:lvl8pPr marL="3429000" indent="-228600" defTabSz="482600" eaLnBrk="0" fontAlgn="base" hangingPunct="0">
              <a:spcBef>
                <a:spcPct val="0"/>
              </a:spcBef>
              <a:spcAft>
                <a:spcPct val="0"/>
              </a:spcAft>
              <a:defRPr>
                <a:solidFill>
                  <a:schemeClr val="tx1"/>
                </a:solidFill>
                <a:latin typeface="Times" pitchFamily="1" charset="0"/>
                <a:ea typeface="ＭＳ Ｐゴシック" pitchFamily="34" charset="-128"/>
              </a:defRPr>
            </a:lvl8pPr>
            <a:lvl9pPr marL="3886200" indent="-228600" defTabSz="482600" eaLnBrk="0" fontAlgn="base" hangingPunct="0">
              <a:spcBef>
                <a:spcPct val="0"/>
              </a:spcBef>
              <a:spcAft>
                <a:spcPct val="0"/>
              </a:spcAft>
              <a:defRPr>
                <a:solidFill>
                  <a:schemeClr val="tx1"/>
                </a:solidFill>
                <a:latin typeface="Times" pitchFamily="1" charset="0"/>
                <a:ea typeface="ＭＳ Ｐゴシック" pitchFamily="34" charset="-128"/>
              </a:defRPr>
            </a:lvl9pPr>
          </a:lstStyle>
          <a:p>
            <a:pPr algn="r" eaLnBrk="1" hangingPunct="1"/>
            <a:fld id="{44601B46-A52B-4248-A3F4-E72112E0D30B}" type="slidenum">
              <a:rPr lang="en-US" sz="1200">
                <a:latin typeface="Calibri" pitchFamily="34" charset="0"/>
              </a:rPr>
              <a:pPr algn="r" eaLnBrk="1" hangingPunct="1"/>
              <a:t>20</a:t>
            </a:fld>
            <a:endParaRPr lang="en-US" sz="1200" dirty="0">
              <a:latin typeface="Calibri" pitchFamily="34" charset="0"/>
            </a:endParaRPr>
          </a:p>
        </p:txBody>
      </p:sp>
      <p:sp>
        <p:nvSpPr>
          <p:cNvPr id="22118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118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defTabSz="431762">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1505107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22</a:t>
            </a:fld>
            <a:endParaRPr lang="en-US" dirty="0"/>
          </a:p>
        </p:txBody>
      </p:sp>
    </p:spTree>
    <p:extLst>
      <p:ext uri="{BB962C8B-B14F-4D97-AF65-F5344CB8AC3E}">
        <p14:creationId xmlns:p14="http://schemas.microsoft.com/office/powerpoint/2010/main" val="503681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Shape 251"/>
          <p:cNvSpPr>
            <a:spLocks noGrp="1" noRot="1" noChangeAspect="1" noTextEdit="1"/>
          </p:cNvSpPr>
          <p:nvPr>
            <p:ph type="sldImg" idx="2"/>
          </p:nvPr>
        </p:nvSpPr>
        <p:spPr>
          <a:ln/>
        </p:spPr>
      </p:sp>
      <p:sp>
        <p:nvSpPr>
          <p:cNvPr id="159747" name="Shape 252"/>
          <p:cNvSpPr>
            <a:spLocks noGrp="1"/>
          </p:cNvSpPr>
          <p:nvPr>
            <p:ph type="body" idx="1"/>
          </p:nvPr>
        </p:nvSpPr>
        <p:spPr>
          <a:xfrm>
            <a:off x="913805" y="4343704"/>
            <a:ext cx="5030391" cy="3719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1" bIns="45691">
            <a:spAutoFit/>
          </a:bodyPr>
          <a:lstStyle/>
          <a:p>
            <a:pPr marL="285282" indent="-285282">
              <a:spcBef>
                <a:spcPct val="0"/>
              </a:spcBef>
              <a:buSzPct val="25000"/>
              <a:buFontTx/>
              <a:buChar char="•"/>
            </a:pPr>
            <a:endParaRPr lang="en-US" sz="1800" dirty="0">
              <a:solidFill>
                <a:srgbClr val="000000"/>
              </a:solidFill>
              <a:cs typeface="Arial" pitchFamily="34" charset="0"/>
              <a:sym typeface="Arial" pitchFamily="34" charset="0"/>
            </a:endParaRPr>
          </a:p>
        </p:txBody>
      </p:sp>
      <p:sp>
        <p:nvSpPr>
          <p:cNvPr id="159748" name="Shape 253"/>
          <p:cNvSpPr>
            <a:spLocks noGrp="1"/>
          </p:cNvSpPr>
          <p:nvPr>
            <p:ph type="sldNum" sz="quarter" idx="5"/>
          </p:nvPr>
        </p:nvSpPr>
        <p:spPr>
          <a:xfrm>
            <a:off x="3885904" y="8861274"/>
            <a:ext cx="2972097" cy="2827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1" bIns="45691">
            <a:spAutoFit/>
          </a:bodyPr>
          <a:lstStyle>
            <a:lvl1pPr defTabSz="914403" eaLnBrk="0" hangingPunct="0">
              <a:defRPr sz="1300">
                <a:solidFill>
                  <a:schemeClr val="tx1"/>
                </a:solidFill>
                <a:latin typeface="Times New Roman" pitchFamily="18" charset="0"/>
                <a:ea typeface="ＭＳ Ｐゴシック" pitchFamily="34" charset="-128"/>
              </a:defRPr>
            </a:lvl1pPr>
            <a:lvl2pPr marL="702693" indent="-270267" defTabSz="914403" eaLnBrk="0" hangingPunct="0">
              <a:defRPr sz="1300">
                <a:solidFill>
                  <a:schemeClr val="tx1"/>
                </a:solidFill>
                <a:latin typeface="Times New Roman" pitchFamily="18" charset="0"/>
                <a:ea typeface="ＭＳ Ｐゴシック" pitchFamily="34" charset="-128"/>
              </a:defRPr>
            </a:lvl2pPr>
            <a:lvl3pPr marL="1081067" indent="-216214" defTabSz="914403" eaLnBrk="0" hangingPunct="0">
              <a:defRPr sz="1300">
                <a:solidFill>
                  <a:schemeClr val="tx1"/>
                </a:solidFill>
                <a:latin typeface="Times New Roman" pitchFamily="18" charset="0"/>
                <a:ea typeface="ＭＳ Ｐゴシック" pitchFamily="34" charset="-128"/>
              </a:defRPr>
            </a:lvl3pPr>
            <a:lvl4pPr marL="1513494" indent="-216214" defTabSz="914403" eaLnBrk="0" hangingPunct="0">
              <a:defRPr sz="1300">
                <a:solidFill>
                  <a:schemeClr val="tx1"/>
                </a:solidFill>
                <a:latin typeface="Times New Roman" pitchFamily="18" charset="0"/>
                <a:ea typeface="ＭＳ Ｐゴシック" pitchFamily="34" charset="-128"/>
              </a:defRPr>
            </a:lvl4pPr>
            <a:lvl5pPr marL="1945922" indent="-216214" defTabSz="914403" eaLnBrk="0" hangingPunct="0">
              <a:defRPr sz="1300">
                <a:solidFill>
                  <a:schemeClr val="tx1"/>
                </a:solidFill>
                <a:latin typeface="Times New Roman" pitchFamily="18" charset="0"/>
                <a:ea typeface="ＭＳ Ｐゴシック" pitchFamily="34" charset="-128"/>
              </a:defRPr>
            </a:lvl5pPr>
            <a:lvl6pPr marL="2378348"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6pPr>
            <a:lvl7pPr marL="2810776"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7pPr>
            <a:lvl8pPr marL="3243202"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8pPr>
            <a:lvl9pPr marL="3675629"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9pPr>
          </a:lstStyle>
          <a:p>
            <a:pPr>
              <a:buSzPct val="25000"/>
            </a:pPr>
            <a:r>
              <a:rPr lang="en-US" sz="1200" dirty="0">
                <a:latin typeface="Arial" pitchFamily="34" charset="0"/>
                <a:cs typeface="Arial" pitchFamily="34" charset="0"/>
                <a:sym typeface="Arial" pitchFamily="34" charset="0"/>
              </a:rPr>
              <a:t> </a:t>
            </a:r>
          </a:p>
        </p:txBody>
      </p:sp>
    </p:spTree>
    <p:extLst>
      <p:ext uri="{BB962C8B-B14F-4D97-AF65-F5344CB8AC3E}">
        <p14:creationId xmlns:p14="http://schemas.microsoft.com/office/powerpoint/2010/main" val="166400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CC9AC-30C4-194D-9A9F-B49B969FE0AF}" type="slidenum">
              <a:rPr lang="en-US" smtClean="0"/>
              <a:t>2</a:t>
            </a:fld>
            <a:endParaRPr lang="en-US" dirty="0"/>
          </a:p>
        </p:txBody>
      </p:sp>
    </p:spTree>
    <p:extLst>
      <p:ext uri="{BB962C8B-B14F-4D97-AF65-F5344CB8AC3E}">
        <p14:creationId xmlns:p14="http://schemas.microsoft.com/office/powerpoint/2010/main" val="2735795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Shape 251"/>
          <p:cNvSpPr>
            <a:spLocks noGrp="1" noRot="1" noChangeAspect="1" noTextEdit="1"/>
          </p:cNvSpPr>
          <p:nvPr>
            <p:ph type="sldImg" idx="2"/>
          </p:nvPr>
        </p:nvSpPr>
        <p:spPr>
          <a:ln/>
        </p:spPr>
      </p:sp>
      <p:sp>
        <p:nvSpPr>
          <p:cNvPr id="159747" name="Shape 252"/>
          <p:cNvSpPr>
            <a:spLocks noGrp="1"/>
          </p:cNvSpPr>
          <p:nvPr>
            <p:ph type="body" idx="1"/>
          </p:nvPr>
        </p:nvSpPr>
        <p:spPr>
          <a:xfrm>
            <a:off x="913805" y="4343704"/>
            <a:ext cx="5030391" cy="3719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1" bIns="45691">
            <a:spAutoFit/>
          </a:bodyPr>
          <a:lstStyle/>
          <a:p>
            <a:pPr marL="285282" indent="-285282">
              <a:spcBef>
                <a:spcPct val="0"/>
              </a:spcBef>
              <a:buSzPct val="25000"/>
              <a:buFontTx/>
              <a:buChar char="•"/>
            </a:pPr>
            <a:endParaRPr lang="en-US" sz="1800" dirty="0">
              <a:solidFill>
                <a:srgbClr val="000000"/>
              </a:solidFill>
              <a:cs typeface="Arial" pitchFamily="34" charset="0"/>
              <a:sym typeface="Arial" pitchFamily="34" charset="0"/>
            </a:endParaRPr>
          </a:p>
        </p:txBody>
      </p:sp>
      <p:sp>
        <p:nvSpPr>
          <p:cNvPr id="159748" name="Shape 253"/>
          <p:cNvSpPr>
            <a:spLocks noGrp="1"/>
          </p:cNvSpPr>
          <p:nvPr>
            <p:ph type="sldNum" sz="quarter" idx="5"/>
          </p:nvPr>
        </p:nvSpPr>
        <p:spPr>
          <a:xfrm>
            <a:off x="3885904" y="8861274"/>
            <a:ext cx="2972097" cy="2827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691" bIns="45691">
            <a:spAutoFit/>
          </a:bodyPr>
          <a:lstStyle>
            <a:lvl1pPr defTabSz="914403" eaLnBrk="0" hangingPunct="0">
              <a:defRPr sz="1300">
                <a:solidFill>
                  <a:schemeClr val="tx1"/>
                </a:solidFill>
                <a:latin typeface="Times New Roman" pitchFamily="18" charset="0"/>
                <a:ea typeface="ＭＳ Ｐゴシック" pitchFamily="34" charset="-128"/>
              </a:defRPr>
            </a:lvl1pPr>
            <a:lvl2pPr marL="702693" indent="-270267" defTabSz="914403" eaLnBrk="0" hangingPunct="0">
              <a:defRPr sz="1300">
                <a:solidFill>
                  <a:schemeClr val="tx1"/>
                </a:solidFill>
                <a:latin typeface="Times New Roman" pitchFamily="18" charset="0"/>
                <a:ea typeface="ＭＳ Ｐゴシック" pitchFamily="34" charset="-128"/>
              </a:defRPr>
            </a:lvl2pPr>
            <a:lvl3pPr marL="1081067" indent="-216214" defTabSz="914403" eaLnBrk="0" hangingPunct="0">
              <a:defRPr sz="1300">
                <a:solidFill>
                  <a:schemeClr val="tx1"/>
                </a:solidFill>
                <a:latin typeface="Times New Roman" pitchFamily="18" charset="0"/>
                <a:ea typeface="ＭＳ Ｐゴシック" pitchFamily="34" charset="-128"/>
              </a:defRPr>
            </a:lvl3pPr>
            <a:lvl4pPr marL="1513494" indent="-216214" defTabSz="914403" eaLnBrk="0" hangingPunct="0">
              <a:defRPr sz="1300">
                <a:solidFill>
                  <a:schemeClr val="tx1"/>
                </a:solidFill>
                <a:latin typeface="Times New Roman" pitchFamily="18" charset="0"/>
                <a:ea typeface="ＭＳ Ｐゴシック" pitchFamily="34" charset="-128"/>
              </a:defRPr>
            </a:lvl4pPr>
            <a:lvl5pPr marL="1945922" indent="-216214" defTabSz="914403" eaLnBrk="0" hangingPunct="0">
              <a:defRPr sz="1300">
                <a:solidFill>
                  <a:schemeClr val="tx1"/>
                </a:solidFill>
                <a:latin typeface="Times New Roman" pitchFamily="18" charset="0"/>
                <a:ea typeface="ＭＳ Ｐゴシック" pitchFamily="34" charset="-128"/>
              </a:defRPr>
            </a:lvl5pPr>
            <a:lvl6pPr marL="2378348"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6pPr>
            <a:lvl7pPr marL="2810776"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7pPr>
            <a:lvl8pPr marL="3243202"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8pPr>
            <a:lvl9pPr marL="3675629" indent="-216214" defTabSz="914403" eaLnBrk="0" fontAlgn="base" hangingPunct="0">
              <a:spcBef>
                <a:spcPct val="0"/>
              </a:spcBef>
              <a:spcAft>
                <a:spcPct val="0"/>
              </a:spcAft>
              <a:defRPr sz="1300">
                <a:solidFill>
                  <a:schemeClr val="tx1"/>
                </a:solidFill>
                <a:latin typeface="Times New Roman" pitchFamily="18" charset="0"/>
                <a:ea typeface="ＭＳ Ｐゴシック" pitchFamily="34" charset="-128"/>
              </a:defRPr>
            </a:lvl9pPr>
          </a:lstStyle>
          <a:p>
            <a:pPr>
              <a:buSzPct val="25000"/>
            </a:pPr>
            <a:r>
              <a:rPr lang="en-US" sz="1200" dirty="0">
                <a:latin typeface="Arial" pitchFamily="34" charset="0"/>
                <a:cs typeface="Arial" pitchFamily="34" charset="0"/>
                <a:sym typeface="Arial" pitchFamily="34" charset="0"/>
              </a:rPr>
              <a:t> </a:t>
            </a:r>
          </a:p>
        </p:txBody>
      </p:sp>
    </p:spTree>
    <p:extLst>
      <p:ext uri="{BB962C8B-B14F-4D97-AF65-F5344CB8AC3E}">
        <p14:creationId xmlns:p14="http://schemas.microsoft.com/office/powerpoint/2010/main" val="3881585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p:spPr>
        <p:txBody>
          <a:bodyPr/>
          <a:lstStyle/>
          <a:p>
            <a:endParaRPr lang="en-US" dirty="0" smtClean="0">
              <a:ea typeface="ＭＳ Ｐゴシック" pitchFamily="34" charset="-128"/>
            </a:endParaRPr>
          </a:p>
        </p:txBody>
      </p:sp>
    </p:spTree>
    <p:extLst>
      <p:ext uri="{BB962C8B-B14F-4D97-AF65-F5344CB8AC3E}">
        <p14:creationId xmlns:p14="http://schemas.microsoft.com/office/powerpoint/2010/main" val="788093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26</a:t>
            </a:fld>
            <a:endParaRPr lang="en-US" dirty="0"/>
          </a:p>
        </p:txBody>
      </p:sp>
    </p:spTree>
    <p:extLst>
      <p:ext uri="{BB962C8B-B14F-4D97-AF65-F5344CB8AC3E}">
        <p14:creationId xmlns:p14="http://schemas.microsoft.com/office/powerpoint/2010/main" val="331389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27</a:t>
            </a:fld>
            <a:endParaRPr lang="en-US" dirty="0"/>
          </a:p>
        </p:txBody>
      </p:sp>
    </p:spTree>
    <p:extLst>
      <p:ext uri="{BB962C8B-B14F-4D97-AF65-F5344CB8AC3E}">
        <p14:creationId xmlns:p14="http://schemas.microsoft.com/office/powerpoint/2010/main" val="1372508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28</a:t>
            </a:fld>
            <a:endParaRPr lang="en-US" dirty="0"/>
          </a:p>
        </p:txBody>
      </p:sp>
    </p:spTree>
    <p:extLst>
      <p:ext uri="{BB962C8B-B14F-4D97-AF65-F5344CB8AC3E}">
        <p14:creationId xmlns:p14="http://schemas.microsoft.com/office/powerpoint/2010/main" val="3847890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29</a:t>
            </a:fld>
            <a:endParaRPr lang="en-US" dirty="0"/>
          </a:p>
        </p:txBody>
      </p:sp>
    </p:spTree>
    <p:extLst>
      <p:ext uri="{BB962C8B-B14F-4D97-AF65-F5344CB8AC3E}">
        <p14:creationId xmlns:p14="http://schemas.microsoft.com/office/powerpoint/2010/main" val="281724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30</a:t>
            </a:fld>
            <a:endParaRPr lang="en-US" dirty="0"/>
          </a:p>
        </p:txBody>
      </p:sp>
    </p:spTree>
    <p:extLst>
      <p:ext uri="{BB962C8B-B14F-4D97-AF65-F5344CB8AC3E}">
        <p14:creationId xmlns:p14="http://schemas.microsoft.com/office/powerpoint/2010/main" val="611999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31</a:t>
            </a:fld>
            <a:endParaRPr lang="en-US" dirty="0"/>
          </a:p>
        </p:txBody>
      </p:sp>
    </p:spTree>
    <p:extLst>
      <p:ext uri="{BB962C8B-B14F-4D97-AF65-F5344CB8AC3E}">
        <p14:creationId xmlns:p14="http://schemas.microsoft.com/office/powerpoint/2010/main" val="3835475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handout </a:t>
            </a:r>
            <a:endParaRPr lang="en-US" dirty="0"/>
          </a:p>
        </p:txBody>
      </p:sp>
      <p:sp>
        <p:nvSpPr>
          <p:cNvPr id="4" name="Slide Number Placeholder 3"/>
          <p:cNvSpPr>
            <a:spLocks noGrp="1"/>
          </p:cNvSpPr>
          <p:nvPr>
            <p:ph type="sldNum" sz="quarter" idx="10"/>
          </p:nvPr>
        </p:nvSpPr>
        <p:spPr/>
        <p:txBody>
          <a:bodyPr/>
          <a:lstStyle/>
          <a:p>
            <a:pPr>
              <a:defRPr/>
            </a:pPr>
            <a:fld id="{E965478A-8863-2941-8D98-7F2CDC149962}" type="slidenum">
              <a:rPr lang="en-US" smtClean="0"/>
              <a:pPr>
                <a:defRPr/>
              </a:pPr>
              <a:t>32</a:t>
            </a:fld>
            <a:endParaRPr lang="en-US"/>
          </a:p>
        </p:txBody>
      </p:sp>
    </p:spTree>
    <p:extLst>
      <p:ext uri="{BB962C8B-B14F-4D97-AF65-F5344CB8AC3E}">
        <p14:creationId xmlns:p14="http://schemas.microsoft.com/office/powerpoint/2010/main" val="1273550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handout </a:t>
            </a:r>
            <a:endParaRPr lang="en-US" dirty="0"/>
          </a:p>
        </p:txBody>
      </p:sp>
      <p:sp>
        <p:nvSpPr>
          <p:cNvPr id="4" name="Slide Number Placeholder 3"/>
          <p:cNvSpPr>
            <a:spLocks noGrp="1"/>
          </p:cNvSpPr>
          <p:nvPr>
            <p:ph type="sldNum" sz="quarter" idx="10"/>
          </p:nvPr>
        </p:nvSpPr>
        <p:spPr/>
        <p:txBody>
          <a:bodyPr/>
          <a:lstStyle/>
          <a:p>
            <a:pPr>
              <a:defRPr/>
            </a:pPr>
            <a:fld id="{E965478A-8863-2941-8D98-7F2CDC149962}" type="slidenum">
              <a:rPr lang="en-US" smtClean="0"/>
              <a:pPr>
                <a:defRPr/>
              </a:pPr>
              <a:t>33</a:t>
            </a:fld>
            <a:endParaRPr lang="en-US"/>
          </a:p>
        </p:txBody>
      </p:sp>
    </p:spTree>
    <p:extLst>
      <p:ext uri="{BB962C8B-B14F-4D97-AF65-F5344CB8AC3E}">
        <p14:creationId xmlns:p14="http://schemas.microsoft.com/office/powerpoint/2010/main" val="1057765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17" indent="-285699" eaLnBrk="0" hangingPunct="0">
              <a:defRPr>
                <a:solidFill>
                  <a:schemeClr val="tx1"/>
                </a:solidFill>
                <a:latin typeface="Arial" pitchFamily="34" charset="0"/>
                <a:ea typeface="ＭＳ Ｐゴシック" pitchFamily="34" charset="-128"/>
              </a:defRPr>
            </a:lvl2pPr>
            <a:lvl3pPr marL="1142796" indent="-228560" eaLnBrk="0" hangingPunct="0">
              <a:defRPr>
                <a:solidFill>
                  <a:schemeClr val="tx1"/>
                </a:solidFill>
                <a:latin typeface="Arial" pitchFamily="34" charset="0"/>
                <a:ea typeface="ＭＳ Ｐゴシック" pitchFamily="34" charset="-128"/>
              </a:defRPr>
            </a:lvl3pPr>
            <a:lvl4pPr marL="1599914" indent="-228560" eaLnBrk="0" hangingPunct="0">
              <a:defRPr>
                <a:solidFill>
                  <a:schemeClr val="tx1"/>
                </a:solidFill>
                <a:latin typeface="Arial" pitchFamily="34" charset="0"/>
                <a:ea typeface="ＭＳ Ｐゴシック" pitchFamily="34" charset="-128"/>
              </a:defRPr>
            </a:lvl4pPr>
            <a:lvl5pPr marL="2057034" indent="-228560" eaLnBrk="0" hangingPunct="0">
              <a:defRPr>
                <a:solidFill>
                  <a:schemeClr val="tx1"/>
                </a:solidFill>
                <a:latin typeface="Arial" pitchFamily="34" charset="0"/>
                <a:ea typeface="ＭＳ Ｐゴシック" pitchFamily="34" charset="-128"/>
              </a:defRPr>
            </a:lvl5pPr>
            <a:lvl6pPr marL="2514152" indent="-22856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271" indent="-22856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389" indent="-22856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507" indent="-22856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3</a:t>
            </a:fld>
            <a:endParaRPr lang="en-US" dirty="0" smtClean="0"/>
          </a:p>
        </p:txBody>
      </p:sp>
    </p:spTree>
    <p:extLst>
      <p:ext uri="{BB962C8B-B14F-4D97-AF65-F5344CB8AC3E}">
        <p14:creationId xmlns:p14="http://schemas.microsoft.com/office/powerpoint/2010/main" val="2433020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35</a:t>
            </a:fld>
            <a:endParaRPr lang="en-US" dirty="0"/>
          </a:p>
        </p:txBody>
      </p:sp>
    </p:spTree>
    <p:extLst>
      <p:ext uri="{BB962C8B-B14F-4D97-AF65-F5344CB8AC3E}">
        <p14:creationId xmlns:p14="http://schemas.microsoft.com/office/powerpoint/2010/main" val="3927919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p:spPr>
        <p:txBody>
          <a:bodyPr/>
          <a:lstStyle/>
          <a:p>
            <a:endParaRPr lang="en-US" dirty="0" smtClean="0">
              <a:ea typeface="ＭＳ Ｐゴシック" pitchFamily="34" charset="-128"/>
            </a:endParaRPr>
          </a:p>
        </p:txBody>
      </p:sp>
    </p:spTree>
    <p:extLst>
      <p:ext uri="{BB962C8B-B14F-4D97-AF65-F5344CB8AC3E}">
        <p14:creationId xmlns:p14="http://schemas.microsoft.com/office/powerpoint/2010/main" val="2408830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38</a:t>
            </a:fld>
            <a:endParaRPr lang="en-US" dirty="0"/>
          </a:p>
        </p:txBody>
      </p:sp>
    </p:spTree>
    <p:extLst>
      <p:ext uri="{BB962C8B-B14F-4D97-AF65-F5344CB8AC3E}">
        <p14:creationId xmlns:p14="http://schemas.microsoft.com/office/powerpoint/2010/main" val="2083339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39</a:t>
            </a:fld>
            <a:endParaRPr lang="en-US" dirty="0"/>
          </a:p>
        </p:txBody>
      </p:sp>
    </p:spTree>
    <p:extLst>
      <p:ext uri="{BB962C8B-B14F-4D97-AF65-F5344CB8AC3E}">
        <p14:creationId xmlns:p14="http://schemas.microsoft.com/office/powerpoint/2010/main" val="670063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40</a:t>
            </a:fld>
            <a:endParaRPr lang="en-US" dirty="0"/>
          </a:p>
        </p:txBody>
      </p:sp>
    </p:spTree>
    <p:extLst>
      <p:ext uri="{BB962C8B-B14F-4D97-AF65-F5344CB8AC3E}">
        <p14:creationId xmlns:p14="http://schemas.microsoft.com/office/powerpoint/2010/main" val="3042672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41</a:t>
            </a:fld>
            <a:endParaRPr lang="en-US" dirty="0"/>
          </a:p>
        </p:txBody>
      </p:sp>
    </p:spTree>
    <p:extLst>
      <p:ext uri="{BB962C8B-B14F-4D97-AF65-F5344CB8AC3E}">
        <p14:creationId xmlns:p14="http://schemas.microsoft.com/office/powerpoint/2010/main" val="1348398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43</a:t>
            </a:fld>
            <a:endParaRPr lang="en-US" dirty="0"/>
          </a:p>
        </p:txBody>
      </p:sp>
    </p:spTree>
    <p:extLst>
      <p:ext uri="{BB962C8B-B14F-4D97-AF65-F5344CB8AC3E}">
        <p14:creationId xmlns:p14="http://schemas.microsoft.com/office/powerpoint/2010/main" val="2897600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44</a:t>
            </a:fld>
            <a:endParaRPr lang="en-US" dirty="0"/>
          </a:p>
        </p:txBody>
      </p:sp>
    </p:spTree>
    <p:extLst>
      <p:ext uri="{BB962C8B-B14F-4D97-AF65-F5344CB8AC3E}">
        <p14:creationId xmlns:p14="http://schemas.microsoft.com/office/powerpoint/2010/main" val="135736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45</a:t>
            </a:fld>
            <a:endParaRPr lang="en-US" dirty="0"/>
          </a:p>
        </p:txBody>
      </p:sp>
    </p:spTree>
    <p:extLst>
      <p:ext uri="{BB962C8B-B14F-4D97-AF65-F5344CB8AC3E}">
        <p14:creationId xmlns:p14="http://schemas.microsoft.com/office/powerpoint/2010/main" val="2706993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46</a:t>
            </a:fld>
            <a:endParaRPr lang="en-US" dirty="0"/>
          </a:p>
        </p:txBody>
      </p:sp>
    </p:spTree>
    <p:extLst>
      <p:ext uri="{BB962C8B-B14F-4D97-AF65-F5344CB8AC3E}">
        <p14:creationId xmlns:p14="http://schemas.microsoft.com/office/powerpoint/2010/main" val="501966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17" indent="-285699" eaLnBrk="0" hangingPunct="0">
              <a:defRPr>
                <a:solidFill>
                  <a:schemeClr val="tx1"/>
                </a:solidFill>
                <a:latin typeface="Arial" pitchFamily="34" charset="0"/>
                <a:ea typeface="ＭＳ Ｐゴシック" pitchFamily="34" charset="-128"/>
              </a:defRPr>
            </a:lvl2pPr>
            <a:lvl3pPr marL="1142796" indent="-228560" eaLnBrk="0" hangingPunct="0">
              <a:defRPr>
                <a:solidFill>
                  <a:schemeClr val="tx1"/>
                </a:solidFill>
                <a:latin typeface="Arial" pitchFamily="34" charset="0"/>
                <a:ea typeface="ＭＳ Ｐゴシック" pitchFamily="34" charset="-128"/>
              </a:defRPr>
            </a:lvl3pPr>
            <a:lvl4pPr marL="1599914" indent="-228560" eaLnBrk="0" hangingPunct="0">
              <a:defRPr>
                <a:solidFill>
                  <a:schemeClr val="tx1"/>
                </a:solidFill>
                <a:latin typeface="Arial" pitchFamily="34" charset="0"/>
                <a:ea typeface="ＭＳ Ｐゴシック" pitchFamily="34" charset="-128"/>
              </a:defRPr>
            </a:lvl4pPr>
            <a:lvl5pPr marL="2057034" indent="-228560" eaLnBrk="0" hangingPunct="0">
              <a:defRPr>
                <a:solidFill>
                  <a:schemeClr val="tx1"/>
                </a:solidFill>
                <a:latin typeface="Arial" pitchFamily="34" charset="0"/>
                <a:ea typeface="ＭＳ Ｐゴシック" pitchFamily="34" charset="-128"/>
              </a:defRPr>
            </a:lvl5pPr>
            <a:lvl6pPr marL="2514152" indent="-22856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271" indent="-22856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389" indent="-22856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507" indent="-22856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4</a:t>
            </a:fld>
            <a:endParaRPr lang="en-US" dirty="0" smtClean="0"/>
          </a:p>
        </p:txBody>
      </p:sp>
    </p:spTree>
    <p:extLst>
      <p:ext uri="{BB962C8B-B14F-4D97-AF65-F5344CB8AC3E}">
        <p14:creationId xmlns:p14="http://schemas.microsoft.com/office/powerpoint/2010/main" val="3954681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dirty="0">
                <a:latin typeface="Verdana"/>
                <a:cs typeface="Verdana"/>
              </a:rPr>
              <a:t>2 minutes to turn and talk</a:t>
            </a:r>
          </a:p>
          <a:p>
            <a:endParaRPr lang="en-US" sz="1400" dirty="0">
              <a:latin typeface="Verdana"/>
              <a:cs typeface="Verdana"/>
            </a:endParaRPr>
          </a:p>
          <a:p>
            <a:r>
              <a:rPr lang="en-US" sz="1400" dirty="0">
                <a:latin typeface="Verdana"/>
                <a:cs typeface="Verdana"/>
              </a:rPr>
              <a:t>Same</a:t>
            </a:r>
          </a:p>
          <a:p>
            <a:r>
              <a:rPr lang="en-US" sz="1400" dirty="0">
                <a:latin typeface="Verdana"/>
                <a:cs typeface="Verdana"/>
              </a:rPr>
              <a:t>Content</a:t>
            </a:r>
          </a:p>
          <a:p>
            <a:r>
              <a:rPr lang="en-US" sz="1400" dirty="0">
                <a:latin typeface="Verdana"/>
                <a:cs typeface="Verdana"/>
              </a:rPr>
              <a:t>Both could be solved using cross multiplication</a:t>
            </a:r>
          </a:p>
          <a:p>
            <a:endParaRPr lang="en-US" sz="1400" dirty="0">
              <a:latin typeface="Verdana"/>
              <a:cs typeface="Verdana"/>
            </a:endParaRPr>
          </a:p>
          <a:p>
            <a:r>
              <a:rPr lang="en-US" sz="1400" dirty="0">
                <a:latin typeface="Verdana"/>
                <a:cs typeface="Verdana"/>
              </a:rPr>
              <a:t>Different</a:t>
            </a:r>
          </a:p>
          <a:p>
            <a:r>
              <a:rPr lang="en-US" sz="1400" dirty="0">
                <a:latin typeface="Verdana"/>
                <a:cs typeface="Verdana"/>
              </a:rPr>
              <a:t>Multiple ways to enter Candy Jar – picture, build model, make table</a:t>
            </a:r>
          </a:p>
          <a:p>
            <a:r>
              <a:rPr lang="en-US" sz="1400" dirty="0">
                <a:latin typeface="Verdana"/>
                <a:cs typeface="Verdana"/>
              </a:rPr>
              <a:t>Multiple ways to solve  CJ – scale factor, scaling up, unit rate</a:t>
            </a:r>
          </a:p>
          <a:p>
            <a:r>
              <a:rPr lang="en-US" sz="1400" dirty="0">
                <a:latin typeface="Verdana"/>
                <a:cs typeface="Verdana"/>
              </a:rPr>
              <a:t>No implied way of solving CJ</a:t>
            </a:r>
          </a:p>
          <a:p>
            <a:r>
              <a:rPr lang="en-US" sz="1400" dirty="0">
                <a:latin typeface="Verdana"/>
                <a:cs typeface="Verdana"/>
              </a:rPr>
              <a:t>Where the task could be used – beginning of a unit vs practicing a procedure</a:t>
            </a:r>
          </a:p>
          <a:p>
            <a:endParaRPr lang="en-US" sz="1400" dirty="0">
              <a:latin typeface="Verdana"/>
              <a:cs typeface="Verdana"/>
            </a:endParaRPr>
          </a:p>
          <a:p>
            <a:endParaRPr lang="en-US" sz="1400" dirty="0">
              <a:latin typeface="Verdana"/>
              <a:cs typeface="Verdana"/>
            </a:endParaRPr>
          </a:p>
          <a:p>
            <a:r>
              <a:rPr lang="en-US" sz="1400" dirty="0">
                <a:latin typeface="Verdana"/>
                <a:cs typeface="Verdana"/>
              </a:rPr>
              <a:t>CJ has the potential to promote problem solving.  The context also helps students in making sense of what the numbers they come up with actually mean.</a:t>
            </a:r>
          </a:p>
          <a:p>
            <a:endParaRPr lang="en-US" sz="1400" dirty="0">
              <a:latin typeface="Verdana"/>
              <a:cs typeface="Verdana"/>
            </a:endParaRPr>
          </a:p>
        </p:txBody>
      </p:sp>
      <p:sp>
        <p:nvSpPr>
          <p:cNvPr id="4" name="Slide Number Placeholder 3"/>
          <p:cNvSpPr>
            <a:spLocks noGrp="1"/>
          </p:cNvSpPr>
          <p:nvPr>
            <p:ph type="sldNum" sz="quarter" idx="10"/>
          </p:nvPr>
        </p:nvSpPr>
        <p:spPr/>
        <p:txBody>
          <a:bodyPr/>
          <a:lstStyle/>
          <a:p>
            <a:fld id="{0AFCC9AC-30C4-194D-9A9F-B49B969FE0AF}" type="slidenum">
              <a:rPr lang="en-US" smtClean="0"/>
              <a:t>47</a:t>
            </a:fld>
            <a:endParaRPr lang="en-US" dirty="0"/>
          </a:p>
        </p:txBody>
      </p:sp>
    </p:spTree>
    <p:extLst>
      <p:ext uri="{BB962C8B-B14F-4D97-AF65-F5344CB8AC3E}">
        <p14:creationId xmlns:p14="http://schemas.microsoft.com/office/powerpoint/2010/main" val="3973306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 </a:t>
            </a:r>
            <a:r>
              <a:rPr lang="en-US" b="1" dirty="0" err="1" smtClean="0">
                <a:solidFill>
                  <a:srgbClr val="0000FF"/>
                </a:solidFill>
              </a:rPr>
              <a:t>TaskAnalysisGuide</a:t>
            </a:r>
            <a:endParaRPr lang="en-US" b="1" dirty="0" smtClean="0">
              <a:solidFill>
                <a:srgbClr val="0000FF"/>
              </a:solidFill>
            </a:endParaRPr>
          </a:p>
          <a:p>
            <a:endParaRPr lang="en-US" dirty="0"/>
          </a:p>
          <a:p>
            <a:r>
              <a:rPr lang="en-US" dirty="0" smtClean="0"/>
              <a:t>The key feature of this task that makes it DOING MATHEMATICS is the fact that there is no predictable, well-rehearsed pathway available for solving the task. While most of the other characteristics are also applicable, it is this feature that distinguishes it from all other task types.  </a:t>
            </a:r>
          </a:p>
          <a:p>
            <a:endParaRPr lang="en-US" dirty="0"/>
          </a:p>
          <a:p>
            <a:endParaRPr lang="en-US" dirty="0" smtClean="0"/>
          </a:p>
          <a:p>
            <a:r>
              <a:rPr lang="en-US" i="1" dirty="0" smtClean="0"/>
              <a:t>It is important to note, however, that IF students have already been taught the cross multiplication algorithm and have had opportunities to use it, then this task would be classified as procedures without connections.  </a:t>
            </a:r>
            <a:endParaRPr lang="en-US" i="1" dirty="0"/>
          </a:p>
        </p:txBody>
      </p:sp>
      <p:sp>
        <p:nvSpPr>
          <p:cNvPr id="4" name="Slide Number Placeholder 3"/>
          <p:cNvSpPr>
            <a:spLocks noGrp="1"/>
          </p:cNvSpPr>
          <p:nvPr>
            <p:ph type="sldNum" sz="quarter" idx="10"/>
          </p:nvPr>
        </p:nvSpPr>
        <p:spPr/>
        <p:txBody>
          <a:bodyPr/>
          <a:lstStyle/>
          <a:p>
            <a:fld id="{114A2D64-544D-E147-AE79-5CA7846B5360}" type="slidenum">
              <a:rPr lang="en-US" smtClean="0"/>
              <a:t>50</a:t>
            </a:fld>
            <a:endParaRPr lang="en-US"/>
          </a:p>
        </p:txBody>
      </p:sp>
    </p:spTree>
    <p:extLst>
      <p:ext uri="{BB962C8B-B14F-4D97-AF65-F5344CB8AC3E}">
        <p14:creationId xmlns:p14="http://schemas.microsoft.com/office/powerpoint/2010/main" val="1572729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52</a:t>
            </a:fld>
            <a:endParaRPr lang="en-US" dirty="0"/>
          </a:p>
        </p:txBody>
      </p:sp>
    </p:spTree>
    <p:extLst>
      <p:ext uri="{BB962C8B-B14F-4D97-AF65-F5344CB8AC3E}">
        <p14:creationId xmlns:p14="http://schemas.microsoft.com/office/powerpoint/2010/main" val="1444946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54</a:t>
            </a:fld>
            <a:endParaRPr lang="en-US" dirty="0"/>
          </a:p>
        </p:txBody>
      </p:sp>
    </p:spTree>
    <p:extLst>
      <p:ext uri="{BB962C8B-B14F-4D97-AF65-F5344CB8AC3E}">
        <p14:creationId xmlns:p14="http://schemas.microsoft.com/office/powerpoint/2010/main" val="2988416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55</a:t>
            </a:fld>
            <a:endParaRPr lang="en-US" dirty="0"/>
          </a:p>
        </p:txBody>
      </p:sp>
    </p:spTree>
    <p:extLst>
      <p:ext uri="{BB962C8B-B14F-4D97-AF65-F5344CB8AC3E}">
        <p14:creationId xmlns:p14="http://schemas.microsoft.com/office/powerpoint/2010/main" val="2988416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56</a:t>
            </a:fld>
            <a:endParaRPr lang="en-US" dirty="0"/>
          </a:p>
        </p:txBody>
      </p:sp>
    </p:spTree>
    <p:extLst>
      <p:ext uri="{BB962C8B-B14F-4D97-AF65-F5344CB8AC3E}">
        <p14:creationId xmlns:p14="http://schemas.microsoft.com/office/powerpoint/2010/main" val="3537535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p:spPr>
        <p:txBody>
          <a:bodyPr/>
          <a:lstStyle/>
          <a:p>
            <a:endParaRPr lang="en-US" dirty="0" smtClean="0">
              <a:ea typeface="ＭＳ Ｐゴシック" pitchFamily="34" charset="-128"/>
            </a:endParaRPr>
          </a:p>
        </p:txBody>
      </p:sp>
      <p:sp>
        <p:nvSpPr>
          <p:cNvPr id="174084" name="Slide Number Placeholder 3"/>
          <p:cNvSpPr>
            <a:spLocks noGrp="1"/>
          </p:cNvSpPr>
          <p:nvPr>
            <p:ph type="sldNum" sz="quarter" idx="5"/>
          </p:nvPr>
        </p:nvSpPr>
        <p:spPr>
          <a:noFill/>
        </p:spPr>
        <p:txBody>
          <a:bodyPr/>
          <a:lstStyle>
            <a:lvl1pPr defTabSz="914485">
              <a:defRPr sz="1300">
                <a:solidFill>
                  <a:schemeClr val="tx1"/>
                </a:solidFill>
                <a:latin typeface="Times New Roman" pitchFamily="18" charset="0"/>
                <a:ea typeface="ＭＳ Ｐゴシック" pitchFamily="34" charset="-128"/>
              </a:defRPr>
            </a:lvl1pPr>
            <a:lvl2pPr marL="702756" indent="-270291" defTabSz="914485">
              <a:defRPr sz="1300">
                <a:solidFill>
                  <a:schemeClr val="tx1"/>
                </a:solidFill>
                <a:latin typeface="Times New Roman" pitchFamily="18" charset="0"/>
                <a:ea typeface="ＭＳ Ｐゴシック" pitchFamily="34" charset="-128"/>
              </a:defRPr>
            </a:lvl2pPr>
            <a:lvl3pPr marL="1081164" indent="-216233" defTabSz="914485">
              <a:defRPr sz="1300">
                <a:solidFill>
                  <a:schemeClr val="tx1"/>
                </a:solidFill>
                <a:latin typeface="Times New Roman" pitchFamily="18" charset="0"/>
                <a:ea typeface="ＭＳ Ｐゴシック" pitchFamily="34" charset="-128"/>
              </a:defRPr>
            </a:lvl3pPr>
            <a:lvl4pPr marL="1513629" indent="-216233" defTabSz="914485">
              <a:defRPr sz="1300">
                <a:solidFill>
                  <a:schemeClr val="tx1"/>
                </a:solidFill>
                <a:latin typeface="Times New Roman" pitchFamily="18" charset="0"/>
                <a:ea typeface="ＭＳ Ｐゴシック" pitchFamily="34" charset="-128"/>
              </a:defRPr>
            </a:lvl4pPr>
            <a:lvl5pPr marL="1946095" indent="-216233" defTabSz="914485">
              <a:defRPr sz="1300">
                <a:solidFill>
                  <a:schemeClr val="tx1"/>
                </a:solidFill>
                <a:latin typeface="Times New Roman" pitchFamily="18" charset="0"/>
                <a:ea typeface="ＭＳ Ｐゴシック" pitchFamily="34" charset="-128"/>
              </a:defRPr>
            </a:lvl5pPr>
            <a:lvl6pPr marL="2378560" indent="-216233" defTabSz="914485" eaLnBrk="0" fontAlgn="base" hangingPunct="0">
              <a:spcBef>
                <a:spcPct val="0"/>
              </a:spcBef>
              <a:spcAft>
                <a:spcPct val="0"/>
              </a:spcAft>
              <a:defRPr sz="1300">
                <a:solidFill>
                  <a:schemeClr val="tx1"/>
                </a:solidFill>
                <a:latin typeface="Times New Roman" pitchFamily="18" charset="0"/>
                <a:ea typeface="ＭＳ Ｐゴシック" pitchFamily="34" charset="-128"/>
              </a:defRPr>
            </a:lvl6pPr>
            <a:lvl7pPr marL="2811026" indent="-216233" defTabSz="914485" eaLnBrk="0" fontAlgn="base" hangingPunct="0">
              <a:spcBef>
                <a:spcPct val="0"/>
              </a:spcBef>
              <a:spcAft>
                <a:spcPct val="0"/>
              </a:spcAft>
              <a:defRPr sz="1300">
                <a:solidFill>
                  <a:schemeClr val="tx1"/>
                </a:solidFill>
                <a:latin typeface="Times New Roman" pitchFamily="18" charset="0"/>
                <a:ea typeface="ＭＳ Ｐゴシック" pitchFamily="34" charset="-128"/>
              </a:defRPr>
            </a:lvl7pPr>
            <a:lvl8pPr marL="3243491" indent="-216233" defTabSz="914485" eaLnBrk="0" fontAlgn="base" hangingPunct="0">
              <a:spcBef>
                <a:spcPct val="0"/>
              </a:spcBef>
              <a:spcAft>
                <a:spcPct val="0"/>
              </a:spcAft>
              <a:defRPr sz="1300">
                <a:solidFill>
                  <a:schemeClr val="tx1"/>
                </a:solidFill>
                <a:latin typeface="Times New Roman" pitchFamily="18" charset="0"/>
                <a:ea typeface="ＭＳ Ｐゴシック" pitchFamily="34" charset="-128"/>
              </a:defRPr>
            </a:lvl8pPr>
            <a:lvl9pPr marL="3675957" indent="-216233" defTabSz="914485" eaLnBrk="0" fontAlgn="base" hangingPunct="0">
              <a:spcBef>
                <a:spcPct val="0"/>
              </a:spcBef>
              <a:spcAft>
                <a:spcPct val="0"/>
              </a:spcAft>
              <a:defRPr sz="1300">
                <a:solidFill>
                  <a:schemeClr val="tx1"/>
                </a:solidFill>
                <a:latin typeface="Times New Roman" pitchFamily="18" charset="0"/>
                <a:ea typeface="ＭＳ Ｐゴシック" pitchFamily="34" charset="-128"/>
              </a:defRPr>
            </a:lvl9pPr>
          </a:lstStyle>
          <a:p>
            <a:fld id="{45ABC3C9-44E3-4661-AEDC-1D079FA4FA1B}" type="slidenum">
              <a:rPr lang="en-US" sz="1200">
                <a:latin typeface="Arial" pitchFamily="34" charset="0"/>
              </a:rPr>
              <a:pPr/>
              <a:t>57</a:t>
            </a:fld>
            <a:endParaRPr lang="en-US" sz="1200" dirty="0">
              <a:latin typeface="Arial" pitchFamily="34" charset="0"/>
            </a:endParaRPr>
          </a:p>
        </p:txBody>
      </p:sp>
    </p:spTree>
    <p:extLst>
      <p:ext uri="{BB962C8B-B14F-4D97-AF65-F5344CB8AC3E}">
        <p14:creationId xmlns:p14="http://schemas.microsoft.com/office/powerpoint/2010/main" val="4000572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a:xfrm>
            <a:off x="1144588" y="685800"/>
            <a:ext cx="4570412" cy="3429000"/>
          </a:xfrm>
          <a:ln/>
        </p:spPr>
      </p:sp>
      <p:sp>
        <p:nvSpPr>
          <p:cNvPr id="173059" name="Rectangle 3"/>
          <p:cNvSpPr>
            <a:spLocks noGrp="1"/>
          </p:cNvSpPr>
          <p:nvPr>
            <p:ph type="body" idx="1"/>
          </p:nvPr>
        </p:nvSpPr>
        <p:spPr>
          <a:noFill/>
        </p:spPr>
        <p:txBody>
          <a:bodyPr/>
          <a:lstStyle/>
          <a:p>
            <a:endParaRPr lang="en-US" dirty="0" smtClean="0">
              <a:ea typeface="ＭＳ Ｐゴシック" pitchFamily="34" charset="-128"/>
            </a:endParaRPr>
          </a:p>
        </p:txBody>
      </p:sp>
    </p:spTree>
    <p:extLst>
      <p:ext uri="{BB962C8B-B14F-4D97-AF65-F5344CB8AC3E}">
        <p14:creationId xmlns:p14="http://schemas.microsoft.com/office/powerpoint/2010/main" val="26690456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59</a:t>
            </a:fld>
            <a:endParaRPr lang="en-US" dirty="0"/>
          </a:p>
        </p:txBody>
      </p:sp>
    </p:spTree>
    <p:extLst>
      <p:ext uri="{BB962C8B-B14F-4D97-AF65-F5344CB8AC3E}">
        <p14:creationId xmlns:p14="http://schemas.microsoft.com/office/powerpoint/2010/main" val="3571161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61</a:t>
            </a:fld>
            <a:endParaRPr lang="en-US" dirty="0"/>
          </a:p>
        </p:txBody>
      </p:sp>
    </p:spTree>
    <p:extLst>
      <p:ext uri="{BB962C8B-B14F-4D97-AF65-F5344CB8AC3E}">
        <p14:creationId xmlns:p14="http://schemas.microsoft.com/office/powerpoint/2010/main" val="194358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17" indent="-285699" eaLnBrk="0" hangingPunct="0">
              <a:defRPr>
                <a:solidFill>
                  <a:schemeClr val="tx1"/>
                </a:solidFill>
                <a:latin typeface="Arial" pitchFamily="34" charset="0"/>
                <a:ea typeface="ＭＳ Ｐゴシック" pitchFamily="34" charset="-128"/>
              </a:defRPr>
            </a:lvl2pPr>
            <a:lvl3pPr marL="1142796" indent="-228560" eaLnBrk="0" hangingPunct="0">
              <a:defRPr>
                <a:solidFill>
                  <a:schemeClr val="tx1"/>
                </a:solidFill>
                <a:latin typeface="Arial" pitchFamily="34" charset="0"/>
                <a:ea typeface="ＭＳ Ｐゴシック" pitchFamily="34" charset="-128"/>
              </a:defRPr>
            </a:lvl3pPr>
            <a:lvl4pPr marL="1599914" indent="-228560" eaLnBrk="0" hangingPunct="0">
              <a:defRPr>
                <a:solidFill>
                  <a:schemeClr val="tx1"/>
                </a:solidFill>
                <a:latin typeface="Arial" pitchFamily="34" charset="0"/>
                <a:ea typeface="ＭＳ Ｐゴシック" pitchFamily="34" charset="-128"/>
              </a:defRPr>
            </a:lvl4pPr>
            <a:lvl5pPr marL="2057034" indent="-228560" eaLnBrk="0" hangingPunct="0">
              <a:defRPr>
                <a:solidFill>
                  <a:schemeClr val="tx1"/>
                </a:solidFill>
                <a:latin typeface="Arial" pitchFamily="34" charset="0"/>
                <a:ea typeface="ＭＳ Ｐゴシック" pitchFamily="34" charset="-128"/>
              </a:defRPr>
            </a:lvl5pPr>
            <a:lvl6pPr marL="2514152" indent="-22856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271" indent="-22856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389" indent="-22856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507" indent="-22856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5</a:t>
            </a:fld>
            <a:endParaRPr lang="en-US" dirty="0" smtClean="0"/>
          </a:p>
        </p:txBody>
      </p:sp>
    </p:spTree>
    <p:extLst>
      <p:ext uri="{BB962C8B-B14F-4D97-AF65-F5344CB8AC3E}">
        <p14:creationId xmlns:p14="http://schemas.microsoft.com/office/powerpoint/2010/main" val="3740312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62</a:t>
            </a:fld>
            <a:endParaRPr lang="en-US" dirty="0"/>
          </a:p>
        </p:txBody>
      </p:sp>
    </p:spTree>
    <p:extLst>
      <p:ext uri="{BB962C8B-B14F-4D97-AF65-F5344CB8AC3E}">
        <p14:creationId xmlns:p14="http://schemas.microsoft.com/office/powerpoint/2010/main" val="1943583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63</a:t>
            </a:fld>
            <a:endParaRPr lang="en-US" dirty="0"/>
          </a:p>
        </p:txBody>
      </p:sp>
    </p:spTree>
    <p:extLst>
      <p:ext uri="{BB962C8B-B14F-4D97-AF65-F5344CB8AC3E}">
        <p14:creationId xmlns:p14="http://schemas.microsoft.com/office/powerpoint/2010/main" val="2731003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64</a:t>
            </a:fld>
            <a:endParaRPr lang="en-US" dirty="0"/>
          </a:p>
        </p:txBody>
      </p:sp>
    </p:spTree>
    <p:extLst>
      <p:ext uri="{BB962C8B-B14F-4D97-AF65-F5344CB8AC3E}">
        <p14:creationId xmlns:p14="http://schemas.microsoft.com/office/powerpoint/2010/main" val="3937633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65</a:t>
            </a:fld>
            <a:endParaRPr lang="en-US" dirty="0"/>
          </a:p>
        </p:txBody>
      </p:sp>
    </p:spTree>
    <p:extLst>
      <p:ext uri="{BB962C8B-B14F-4D97-AF65-F5344CB8AC3E}">
        <p14:creationId xmlns:p14="http://schemas.microsoft.com/office/powerpoint/2010/main" val="3937633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dirty="0">
                <a:latin typeface="Verdana"/>
                <a:cs typeface="Verdana"/>
              </a:rPr>
              <a:t>2 minutes to turn and talk</a:t>
            </a:r>
          </a:p>
          <a:p>
            <a:endParaRPr lang="en-US" sz="1400" dirty="0">
              <a:latin typeface="Verdana"/>
              <a:cs typeface="Verdana"/>
            </a:endParaRPr>
          </a:p>
          <a:p>
            <a:r>
              <a:rPr lang="en-US" sz="1400" dirty="0">
                <a:latin typeface="Verdana"/>
                <a:cs typeface="Verdana"/>
              </a:rPr>
              <a:t>Same</a:t>
            </a:r>
          </a:p>
          <a:p>
            <a:r>
              <a:rPr lang="en-US" sz="1400" dirty="0">
                <a:latin typeface="Verdana"/>
                <a:cs typeface="Verdana"/>
              </a:rPr>
              <a:t>Content</a:t>
            </a:r>
          </a:p>
          <a:p>
            <a:r>
              <a:rPr lang="en-US" sz="1400" dirty="0">
                <a:latin typeface="Verdana"/>
                <a:cs typeface="Verdana"/>
              </a:rPr>
              <a:t>Both could be solved using cross multiplication</a:t>
            </a:r>
          </a:p>
          <a:p>
            <a:endParaRPr lang="en-US" sz="1400" dirty="0">
              <a:latin typeface="Verdana"/>
              <a:cs typeface="Verdana"/>
            </a:endParaRPr>
          </a:p>
          <a:p>
            <a:r>
              <a:rPr lang="en-US" sz="1400" dirty="0">
                <a:latin typeface="Verdana"/>
                <a:cs typeface="Verdana"/>
              </a:rPr>
              <a:t>Different</a:t>
            </a:r>
          </a:p>
          <a:p>
            <a:r>
              <a:rPr lang="en-US" sz="1400" dirty="0">
                <a:latin typeface="Verdana"/>
                <a:cs typeface="Verdana"/>
              </a:rPr>
              <a:t>Multiple ways to enter Candy Jar – picture, build model, make table</a:t>
            </a:r>
          </a:p>
          <a:p>
            <a:r>
              <a:rPr lang="en-US" sz="1400" dirty="0">
                <a:latin typeface="Verdana"/>
                <a:cs typeface="Verdana"/>
              </a:rPr>
              <a:t>Multiple ways to solve  CJ – scale factor, scaling up, unit rate</a:t>
            </a:r>
          </a:p>
          <a:p>
            <a:r>
              <a:rPr lang="en-US" sz="1400" dirty="0">
                <a:latin typeface="Verdana"/>
                <a:cs typeface="Verdana"/>
              </a:rPr>
              <a:t>No implied way of solving CJ</a:t>
            </a:r>
          </a:p>
          <a:p>
            <a:r>
              <a:rPr lang="en-US" sz="1400" dirty="0">
                <a:latin typeface="Verdana"/>
                <a:cs typeface="Verdana"/>
              </a:rPr>
              <a:t>Where the task could be used – beginning of a unit vs practicing a procedure</a:t>
            </a:r>
          </a:p>
          <a:p>
            <a:endParaRPr lang="en-US" sz="1400" dirty="0">
              <a:latin typeface="Verdana"/>
              <a:cs typeface="Verdana"/>
            </a:endParaRPr>
          </a:p>
          <a:p>
            <a:endParaRPr lang="en-US" sz="1400" dirty="0">
              <a:latin typeface="Verdana"/>
              <a:cs typeface="Verdana"/>
            </a:endParaRPr>
          </a:p>
          <a:p>
            <a:r>
              <a:rPr lang="en-US" sz="1400" dirty="0">
                <a:latin typeface="Verdana"/>
                <a:cs typeface="Verdana"/>
              </a:rPr>
              <a:t>CJ has the potential to promote problem solving.  The context also helps students in making sense of what the numbers they come up with actually mean.</a:t>
            </a:r>
          </a:p>
          <a:p>
            <a:endParaRPr lang="en-US" sz="1400" dirty="0">
              <a:latin typeface="Verdana"/>
              <a:cs typeface="Verdana"/>
            </a:endParaRPr>
          </a:p>
        </p:txBody>
      </p:sp>
      <p:sp>
        <p:nvSpPr>
          <p:cNvPr id="4" name="Slide Number Placeholder 3"/>
          <p:cNvSpPr>
            <a:spLocks noGrp="1"/>
          </p:cNvSpPr>
          <p:nvPr>
            <p:ph type="sldNum" sz="quarter" idx="10"/>
          </p:nvPr>
        </p:nvSpPr>
        <p:spPr/>
        <p:txBody>
          <a:bodyPr/>
          <a:lstStyle/>
          <a:p>
            <a:fld id="{0AFCC9AC-30C4-194D-9A9F-B49B969FE0AF}" type="slidenum">
              <a:rPr lang="en-US" smtClean="0"/>
              <a:t>66</a:t>
            </a:fld>
            <a:endParaRPr lang="en-US" dirty="0"/>
          </a:p>
        </p:txBody>
      </p:sp>
    </p:spTree>
    <p:extLst>
      <p:ext uri="{BB962C8B-B14F-4D97-AF65-F5344CB8AC3E}">
        <p14:creationId xmlns:p14="http://schemas.microsoft.com/office/powerpoint/2010/main" val="2640450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67</a:t>
            </a:fld>
            <a:endParaRPr lang="en-US" dirty="0"/>
          </a:p>
        </p:txBody>
      </p:sp>
    </p:spTree>
    <p:extLst>
      <p:ext uri="{BB962C8B-B14F-4D97-AF65-F5344CB8AC3E}">
        <p14:creationId xmlns:p14="http://schemas.microsoft.com/office/powerpoint/2010/main" val="34312177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Verdana"/>
                <a:cs typeface="Verdana"/>
              </a:rPr>
              <a:t>Not talking about giving students impossible problems to. </a:t>
            </a:r>
          </a:p>
          <a:p>
            <a:endParaRPr lang="en-US" sz="1400" dirty="0">
              <a:latin typeface="Verdana"/>
              <a:cs typeface="Verdana"/>
            </a:endParaRPr>
          </a:p>
          <a:p>
            <a:r>
              <a:rPr lang="en-US" sz="1400" dirty="0" smtClean="0">
                <a:latin typeface="Verdana"/>
                <a:cs typeface="Verdana"/>
              </a:rPr>
              <a:t>CLICK ON QUOTE </a:t>
            </a:r>
          </a:p>
          <a:p>
            <a:endParaRPr lang="en-US" sz="1400" dirty="0">
              <a:latin typeface="Verdana"/>
              <a:cs typeface="Verdana"/>
            </a:endParaRPr>
          </a:p>
          <a:p>
            <a:r>
              <a:rPr lang="en-US" sz="1400" dirty="0" smtClean="0">
                <a:latin typeface="Verdana"/>
                <a:cs typeface="Verdana"/>
              </a:rPr>
              <a:t>Students need to be able to figure things out for themselves…it is through this process of figuring things own that they will develop authority and ownership of their own learning.</a:t>
            </a:r>
            <a:endParaRPr lang="en-US" sz="1400" dirty="0">
              <a:latin typeface="Verdana"/>
              <a:cs typeface="Verdana"/>
            </a:endParaRPr>
          </a:p>
        </p:txBody>
      </p:sp>
      <p:sp>
        <p:nvSpPr>
          <p:cNvPr id="4" name="Slide Number Placeholder 3"/>
          <p:cNvSpPr>
            <a:spLocks noGrp="1"/>
          </p:cNvSpPr>
          <p:nvPr>
            <p:ph type="sldNum" sz="quarter" idx="10"/>
          </p:nvPr>
        </p:nvSpPr>
        <p:spPr/>
        <p:txBody>
          <a:bodyPr/>
          <a:lstStyle/>
          <a:p>
            <a:fld id="{0AFCC9AC-30C4-194D-9A9F-B49B969FE0AF}" type="slidenum">
              <a:rPr lang="en-US" smtClean="0"/>
              <a:t>68</a:t>
            </a:fld>
            <a:endParaRPr lang="en-US" dirty="0"/>
          </a:p>
        </p:txBody>
      </p:sp>
    </p:spTree>
    <p:extLst>
      <p:ext uri="{BB962C8B-B14F-4D97-AF65-F5344CB8AC3E}">
        <p14:creationId xmlns:p14="http://schemas.microsoft.com/office/powerpoint/2010/main" val="428464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782EB-4FAA-490E-8F2D-179336FF04BD}" type="slidenum">
              <a:rPr lang="en-US" smtClean="0"/>
              <a:pPr/>
              <a:t>69</a:t>
            </a:fld>
            <a:endParaRPr lang="en-US" dirty="0"/>
          </a:p>
        </p:txBody>
      </p:sp>
    </p:spTree>
    <p:extLst>
      <p:ext uri="{BB962C8B-B14F-4D97-AF65-F5344CB8AC3E}">
        <p14:creationId xmlns:p14="http://schemas.microsoft.com/office/powerpoint/2010/main" val="30835945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70</a:t>
            </a:fld>
            <a:endParaRPr lang="en-US" dirty="0"/>
          </a:p>
        </p:txBody>
      </p:sp>
    </p:spTree>
    <p:extLst>
      <p:ext uri="{BB962C8B-B14F-4D97-AF65-F5344CB8AC3E}">
        <p14:creationId xmlns:p14="http://schemas.microsoft.com/office/powerpoint/2010/main" val="23501427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8465F0-2CD9-4A4D-9D59-B64681B4FDEF}" type="slidenum">
              <a:rPr lang="en-US"/>
              <a:pPr/>
              <a:t>71</a:t>
            </a:fld>
            <a:endParaRPr lang="en-US" dirty="0"/>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xfrm>
            <a:off x="914400" y="4343400"/>
            <a:ext cx="5029200" cy="4114800"/>
          </a:xfrm>
        </p:spPr>
        <p:txBody>
          <a:bodyPr/>
          <a:lstStyle/>
          <a:p>
            <a:pPr marL="114287" indent="-114287">
              <a:buFontTx/>
              <a:buChar char="•"/>
            </a:pPr>
            <a:r>
              <a:rPr lang="en-US" dirty="0"/>
              <a:t>This cartoon illustrates what assessment is really about.</a:t>
            </a:r>
          </a:p>
          <a:p>
            <a:pPr marL="114287" indent="-114287">
              <a:buFontTx/>
              <a:buChar char="•"/>
            </a:pPr>
            <a:r>
              <a:rPr lang="en-US" dirty="0"/>
              <a:t>Each student develops some concept of mathematics is.  Our jobs as 	teachers and administrators is to figure out what is going on in our students heads.</a:t>
            </a:r>
          </a:p>
          <a:p>
            <a:pPr marL="114287" indent="-114287">
              <a:buFontTx/>
              <a:buChar char="•"/>
            </a:pPr>
            <a:r>
              <a:rPr lang="en-US" dirty="0"/>
              <a:t>What do they really understand about mathematics? Unfortunately we can’t just open up the kid’s head and look.</a:t>
            </a:r>
          </a:p>
          <a:p>
            <a:pPr marL="114287" indent="-114287">
              <a:buFontTx/>
              <a:buChar char="•"/>
            </a:pPr>
            <a:r>
              <a:rPr lang="en-US" dirty="0"/>
              <a:t>We are restricted to look at visible and tangible evidence---what they say and do.  In classrooms, we have a wide variety of evidence available for us. </a:t>
            </a:r>
          </a:p>
          <a:p>
            <a:pPr marL="114287" indent="-114287">
              <a:buFontTx/>
              <a:buChar char="•"/>
            </a:pPr>
            <a:r>
              <a:rPr lang="en-US" dirty="0"/>
              <a:t>At the district level, we are often stuck with what kids actually do, often on on-demand types of test.</a:t>
            </a:r>
          </a:p>
          <a:p>
            <a:pPr marL="114287" indent="-114287">
              <a:buFontTx/>
              <a:buChar char="•"/>
            </a:pPr>
            <a:r>
              <a:rPr lang="en-US" dirty="0"/>
              <a:t>A critical question is how good are our inferences?  To what extent are we actually developing a accurate perception of what kids actually know?</a:t>
            </a:r>
          </a:p>
          <a:p>
            <a:pPr marL="114287" indent="-114287">
              <a:buFontTx/>
              <a:buChar char="•"/>
            </a:pPr>
            <a:r>
              <a:rPr lang="en-US" dirty="0"/>
              <a:t>This is what we are call </a:t>
            </a:r>
            <a:r>
              <a:rPr lang="en-US" u="sng" dirty="0"/>
              <a:t>valid inferences</a:t>
            </a:r>
            <a:r>
              <a:rPr lang="en-US" dirty="0"/>
              <a:t>.  We are making inferences of what children know when our idea of what they know matches, as well as possible, to what they actually understand.  We never want to assume that they know something that they don’t, and we also don’t want to assume that they don’t know something that they do.</a:t>
            </a:r>
          </a:p>
          <a:p>
            <a:pPr marL="114287" indent="-114287"/>
            <a:endParaRPr lang="en-US" dirty="0"/>
          </a:p>
        </p:txBody>
      </p:sp>
    </p:spTree>
    <p:extLst>
      <p:ext uri="{BB962C8B-B14F-4D97-AF65-F5344CB8AC3E}">
        <p14:creationId xmlns:p14="http://schemas.microsoft.com/office/powerpoint/2010/main" val="1543665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17" indent="-285699" eaLnBrk="0" hangingPunct="0">
              <a:defRPr>
                <a:solidFill>
                  <a:schemeClr val="tx1"/>
                </a:solidFill>
                <a:latin typeface="Arial" pitchFamily="34" charset="0"/>
                <a:ea typeface="ＭＳ Ｐゴシック" pitchFamily="34" charset="-128"/>
              </a:defRPr>
            </a:lvl2pPr>
            <a:lvl3pPr marL="1142796" indent="-228560" eaLnBrk="0" hangingPunct="0">
              <a:defRPr>
                <a:solidFill>
                  <a:schemeClr val="tx1"/>
                </a:solidFill>
                <a:latin typeface="Arial" pitchFamily="34" charset="0"/>
                <a:ea typeface="ＭＳ Ｐゴシック" pitchFamily="34" charset="-128"/>
              </a:defRPr>
            </a:lvl3pPr>
            <a:lvl4pPr marL="1599914" indent="-228560" eaLnBrk="0" hangingPunct="0">
              <a:defRPr>
                <a:solidFill>
                  <a:schemeClr val="tx1"/>
                </a:solidFill>
                <a:latin typeface="Arial" pitchFamily="34" charset="0"/>
                <a:ea typeface="ＭＳ Ｐゴシック" pitchFamily="34" charset="-128"/>
              </a:defRPr>
            </a:lvl4pPr>
            <a:lvl5pPr marL="2057034" indent="-228560" eaLnBrk="0" hangingPunct="0">
              <a:defRPr>
                <a:solidFill>
                  <a:schemeClr val="tx1"/>
                </a:solidFill>
                <a:latin typeface="Arial" pitchFamily="34" charset="0"/>
                <a:ea typeface="ＭＳ Ｐゴシック" pitchFamily="34" charset="-128"/>
              </a:defRPr>
            </a:lvl5pPr>
            <a:lvl6pPr marL="2514152" indent="-22856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271" indent="-22856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389" indent="-22856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507" indent="-22856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6</a:t>
            </a:fld>
            <a:endParaRPr lang="en-US" dirty="0" smtClean="0"/>
          </a:p>
        </p:txBody>
      </p:sp>
    </p:spTree>
    <p:extLst>
      <p:ext uri="{BB962C8B-B14F-4D97-AF65-F5344CB8AC3E}">
        <p14:creationId xmlns:p14="http://schemas.microsoft.com/office/powerpoint/2010/main" val="36079469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73</a:t>
            </a:fld>
            <a:endParaRPr lang="en-US" dirty="0"/>
          </a:p>
        </p:txBody>
      </p:sp>
    </p:spTree>
    <p:extLst>
      <p:ext uri="{BB962C8B-B14F-4D97-AF65-F5344CB8AC3E}">
        <p14:creationId xmlns:p14="http://schemas.microsoft.com/office/powerpoint/2010/main" val="3042672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75</a:t>
            </a:fld>
            <a:endParaRPr lang="en-US" dirty="0"/>
          </a:p>
        </p:txBody>
      </p:sp>
    </p:spTree>
    <p:extLst>
      <p:ext uri="{BB962C8B-B14F-4D97-AF65-F5344CB8AC3E}">
        <p14:creationId xmlns:p14="http://schemas.microsoft.com/office/powerpoint/2010/main" val="30426726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76</a:t>
            </a:fld>
            <a:endParaRPr lang="en-US" dirty="0"/>
          </a:p>
        </p:txBody>
      </p:sp>
    </p:spTree>
    <p:extLst>
      <p:ext uri="{BB962C8B-B14F-4D97-AF65-F5344CB8AC3E}">
        <p14:creationId xmlns:p14="http://schemas.microsoft.com/office/powerpoint/2010/main" val="1357363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DFA9A15-AEEA-2E40-8825-36E3B244CF8D}" type="slidenum">
              <a:rPr lang="en-US"/>
              <a:pPr/>
              <a:t>85</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685800" y="4400550"/>
            <a:ext cx="5486400" cy="4616450"/>
          </a:xfrm>
          <a:noFill/>
          <a:ln/>
        </p:spPr>
        <p:txBody>
          <a:bodyPr/>
          <a:lstStyle/>
          <a:p>
            <a:r>
              <a:rPr lang="en-US" sz="1000" dirty="0"/>
              <a:t>Handouts – </a:t>
            </a:r>
            <a:r>
              <a:rPr lang="en-US" sz="1000" dirty="0" err="1">
                <a:solidFill>
                  <a:srgbClr val="0000FF"/>
                </a:solidFill>
              </a:rPr>
              <a:t>NarrativeCase</a:t>
            </a:r>
            <a:r>
              <a:rPr lang="en-US" sz="1000" dirty="0">
                <a:solidFill>
                  <a:srgbClr val="0000FF"/>
                </a:solidFill>
              </a:rPr>
              <a:t>-Donnelly</a:t>
            </a:r>
            <a:r>
              <a:rPr lang="en-US" sz="1000" dirty="0"/>
              <a:t>, </a:t>
            </a:r>
            <a:r>
              <a:rPr lang="en-US" sz="1000" dirty="0" err="1">
                <a:solidFill>
                  <a:srgbClr val="0000FF"/>
                </a:solidFill>
              </a:rPr>
              <a:t>NarrativeCase</a:t>
            </a:r>
            <a:r>
              <a:rPr lang="en-US" sz="1000" dirty="0">
                <a:solidFill>
                  <a:srgbClr val="0000FF"/>
                </a:solidFill>
              </a:rPr>
              <a:t>-Pascal</a:t>
            </a:r>
            <a:r>
              <a:rPr lang="en-US" sz="1000" dirty="0"/>
              <a:t>, </a:t>
            </a:r>
            <a:r>
              <a:rPr lang="en-US" sz="1000" dirty="0">
                <a:solidFill>
                  <a:srgbClr val="0000FF"/>
                </a:solidFill>
              </a:rPr>
              <a:t>Similar and Different Chart</a:t>
            </a:r>
          </a:p>
          <a:p>
            <a:endParaRPr lang="en-US" sz="1000" dirty="0"/>
          </a:p>
          <a:p>
            <a:pPr eaLnBrk="1" hangingPunct="1"/>
            <a:r>
              <a:rPr lang="en-US" sz="1000" dirty="0" smtClean="0"/>
              <a:t>Key distinctions:</a:t>
            </a:r>
          </a:p>
          <a:p>
            <a:pPr eaLnBrk="1" hangingPunct="1"/>
            <a:endParaRPr lang="en-US" sz="1000" dirty="0" smtClean="0"/>
          </a:p>
          <a:p>
            <a:pPr eaLnBrk="1" hangingPunct="1"/>
            <a:r>
              <a:rPr lang="en-US" sz="1000" u="sng" dirty="0" smtClean="0"/>
              <a:t>Donnelly</a:t>
            </a:r>
            <a:endParaRPr lang="en-US" sz="1000" u="sng" dirty="0"/>
          </a:p>
          <a:p>
            <a:r>
              <a:rPr lang="en-US" sz="1000" dirty="0">
                <a:cs typeface="Verdana"/>
              </a:rPr>
              <a:t>Mr. Donnelly supported students’ ability to work through the problem without taking over the thinking for them and thereby lowering the demand of the task</a:t>
            </a:r>
            <a:r>
              <a:rPr lang="en-US" sz="1000" dirty="0" smtClean="0">
                <a:cs typeface="Verdana"/>
              </a:rPr>
              <a:t>. </a:t>
            </a:r>
            <a:r>
              <a:rPr lang="en-US" sz="1000" dirty="0">
                <a:cs typeface="Verdana"/>
              </a:rPr>
              <a:t>In this way he </a:t>
            </a:r>
            <a:r>
              <a:rPr lang="en-US" sz="1000" dirty="0" smtClean="0">
                <a:cs typeface="Verdana"/>
              </a:rPr>
              <a:t>sent </a:t>
            </a:r>
            <a:r>
              <a:rPr lang="en-US" sz="1000" dirty="0">
                <a:cs typeface="Verdana"/>
              </a:rPr>
              <a:t>the message to students that they were capable of figuring it out for themselves.  In the end they would have ownership of the work</a:t>
            </a:r>
            <a:r>
              <a:rPr lang="en-US" sz="1000" dirty="0" smtClean="0">
                <a:cs typeface="Verdana"/>
              </a:rPr>
              <a:t>.</a:t>
            </a:r>
          </a:p>
          <a:p>
            <a:pPr marL="171450" indent="-171450">
              <a:buFont typeface="Arial"/>
              <a:buChar char="•"/>
            </a:pPr>
            <a:r>
              <a:rPr lang="en-US" sz="1000" dirty="0" smtClean="0">
                <a:cs typeface="Verdana"/>
              </a:rPr>
              <a:t>When </a:t>
            </a:r>
            <a:r>
              <a:rPr lang="en-US" sz="1000" dirty="0">
                <a:cs typeface="Verdana"/>
              </a:rPr>
              <a:t>students struggled, Mr. Donnelly encouraged students to look at the work they had done the previous day (lines 13-16). </a:t>
            </a:r>
          </a:p>
          <a:p>
            <a:pPr marL="171450" indent="-171450">
              <a:buFont typeface="Arial"/>
              <a:buChar char="•"/>
            </a:pPr>
            <a:r>
              <a:rPr lang="en-US" sz="1000" dirty="0" smtClean="0">
                <a:cs typeface="Verdana"/>
              </a:rPr>
              <a:t>The </a:t>
            </a:r>
            <a:r>
              <a:rPr lang="en-US" sz="1000" dirty="0">
                <a:cs typeface="Verdana"/>
              </a:rPr>
              <a:t>teacher asked questions as needed to help students make progress on the task (lines 10-15)</a:t>
            </a:r>
            <a:r>
              <a:rPr lang="en-US" sz="1000" dirty="0" smtClean="0">
                <a:cs typeface="Verdana"/>
              </a:rPr>
              <a:t>.</a:t>
            </a:r>
          </a:p>
          <a:p>
            <a:pPr marL="171450" indent="-171450">
              <a:buFont typeface="Arial"/>
              <a:buChar char="•"/>
            </a:pPr>
            <a:r>
              <a:rPr lang="en-US" sz="1000" dirty="0" smtClean="0">
                <a:cs typeface="Verdana"/>
              </a:rPr>
              <a:t>The </a:t>
            </a:r>
            <a:r>
              <a:rPr lang="en-US" sz="1000" dirty="0">
                <a:cs typeface="Verdana"/>
              </a:rPr>
              <a:t>teacher acknowledges and names a correct strategy – the marking serves as praise and signals a point in the lesson when the student can move forward (line 57-58)</a:t>
            </a:r>
            <a:r>
              <a:rPr lang="en-US" sz="1000" dirty="0" smtClean="0">
                <a:cs typeface="Verdana"/>
              </a:rPr>
              <a:t>.</a:t>
            </a:r>
          </a:p>
          <a:p>
            <a:pPr marL="171450" indent="-171450">
              <a:buFont typeface="Arial"/>
              <a:buChar char="•"/>
            </a:pPr>
            <a:r>
              <a:rPr lang="en-US" sz="1000" dirty="0" smtClean="0">
                <a:cs typeface="Verdana"/>
              </a:rPr>
              <a:t>The </a:t>
            </a:r>
            <a:r>
              <a:rPr lang="en-US" sz="1000" dirty="0">
                <a:cs typeface="Verdana"/>
              </a:rPr>
              <a:t>teacher concluded the lesson by asking students to make sense of the incorrect additive solution, indicating that the teacher did not tell students that this was wrong but left them with the tasking of figuring out why it would not work (lines 74-79).</a:t>
            </a:r>
          </a:p>
          <a:p>
            <a:pPr lvl="1"/>
            <a:endParaRPr lang="en-US" sz="1000" dirty="0">
              <a:cs typeface="Verdana"/>
            </a:endParaRPr>
          </a:p>
          <a:p>
            <a:r>
              <a:rPr lang="en-US" sz="1000" u="sng" dirty="0" smtClean="0">
                <a:cs typeface="Verdana"/>
              </a:rPr>
              <a:t>Pascal</a:t>
            </a:r>
          </a:p>
          <a:p>
            <a:r>
              <a:rPr lang="en-US" sz="1000" dirty="0">
                <a:cs typeface="Verdana"/>
              </a:rPr>
              <a:t>When students struggled, the teacher took over the thinking for them and told them exactly what to do</a:t>
            </a:r>
            <a:r>
              <a:rPr lang="en-US" sz="1000" dirty="0" smtClean="0">
                <a:cs typeface="Verdana"/>
              </a:rPr>
              <a:t>.  It is notable that when students first express that they are struggling, Pascal’s response is to direct them to a strategy as compared to asking questions that might assess what their current thinking might be, and to identify ways to advance that thinking.  </a:t>
            </a:r>
            <a:r>
              <a:rPr lang="en-US" sz="1000" dirty="0">
                <a:cs typeface="Verdana"/>
              </a:rPr>
              <a:t>In the end students all got the same correct answer and used the same strategy – the one the teacher suggested</a:t>
            </a:r>
            <a:r>
              <a:rPr lang="en-US" sz="1000" dirty="0" smtClean="0">
                <a:cs typeface="Verdana"/>
              </a:rPr>
              <a:t>. However, the strategy of building a table is not one that is efficient once numbers get large.  As a results students were not building a set of approaches that would apply to a broad class of problems. While this strategy</a:t>
            </a:r>
            <a:r>
              <a:rPr lang="en-US" sz="1000" baseline="0" dirty="0" smtClean="0">
                <a:cs typeface="Verdana"/>
              </a:rPr>
              <a:t> may have met the immediate demand of getting students to a correct answer, it is worth considering whether</a:t>
            </a:r>
            <a:r>
              <a:rPr lang="en-US" sz="1000" dirty="0" smtClean="0">
                <a:cs typeface="Verdana"/>
              </a:rPr>
              <a:t> this was </a:t>
            </a:r>
            <a:r>
              <a:rPr lang="en-US" sz="1000" baseline="0" dirty="0" smtClean="0">
                <a:cs typeface="Verdana"/>
              </a:rPr>
              <a:t>Ms. Pascal’s instructional goal, or whether the goal was for students to develop a broader understanding of how proportional relationships work.</a:t>
            </a:r>
            <a:r>
              <a:rPr lang="en-US" sz="1000" dirty="0" smtClean="0">
                <a:cs typeface="Verdana"/>
              </a:rPr>
              <a:t> </a:t>
            </a:r>
            <a:endParaRPr lang="en-US" sz="1000" dirty="0">
              <a:latin typeface="Verdana"/>
              <a:cs typeface="Verdana"/>
            </a:endParaRPr>
          </a:p>
          <a:p>
            <a:endParaRPr lang="en-US" sz="1000" dirty="0">
              <a:cs typeface="Verdana"/>
            </a:endParaRPr>
          </a:p>
          <a:p>
            <a:pPr eaLnBrk="1" hangingPunct="1"/>
            <a:endParaRPr lang="en-US" sz="1000" dirty="0"/>
          </a:p>
          <a:p>
            <a:pPr eaLnBrk="1" hangingPunct="1"/>
            <a:endParaRPr lang="en-US" sz="1000" dirty="0"/>
          </a:p>
        </p:txBody>
      </p:sp>
    </p:spTree>
    <p:extLst>
      <p:ext uri="{BB962C8B-B14F-4D97-AF65-F5344CB8AC3E}">
        <p14:creationId xmlns:p14="http://schemas.microsoft.com/office/powerpoint/2010/main" val="11399014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86</a:t>
            </a:fld>
            <a:endParaRPr lang="en-US" dirty="0"/>
          </a:p>
        </p:txBody>
      </p:sp>
    </p:spTree>
    <p:extLst>
      <p:ext uri="{BB962C8B-B14F-4D97-AF65-F5344CB8AC3E}">
        <p14:creationId xmlns:p14="http://schemas.microsoft.com/office/powerpoint/2010/main" val="5875562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24FBFB-ED9B-FE4B-9AFC-E6E5349716D5}" type="slidenum">
              <a:rPr lang="en-US" smtClean="0"/>
              <a:t>87</a:t>
            </a:fld>
            <a:endParaRPr lang="en-US"/>
          </a:p>
        </p:txBody>
      </p:sp>
    </p:spTree>
    <p:extLst>
      <p:ext uri="{BB962C8B-B14F-4D97-AF65-F5344CB8AC3E}">
        <p14:creationId xmlns:p14="http://schemas.microsoft.com/office/powerpoint/2010/main" val="38349465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defTabSz="912983" eaLnBrk="0" hangingPunct="0">
              <a:spcBef>
                <a:spcPct val="30000"/>
              </a:spcBef>
              <a:defRPr sz="1100">
                <a:solidFill>
                  <a:schemeClr val="tx1"/>
                </a:solidFill>
                <a:latin typeface="Arial" pitchFamily="34" charset="0"/>
                <a:ea typeface="MS PGothic" pitchFamily="34" charset="-128"/>
              </a:defRPr>
            </a:lvl1pPr>
            <a:lvl2pPr marL="702756" indent="-270291" defTabSz="912983" eaLnBrk="0" hangingPunct="0">
              <a:spcBef>
                <a:spcPct val="30000"/>
              </a:spcBef>
              <a:defRPr sz="1100">
                <a:solidFill>
                  <a:schemeClr val="tx1"/>
                </a:solidFill>
                <a:latin typeface="Arial" pitchFamily="34" charset="0"/>
                <a:ea typeface="MS PGothic" pitchFamily="34" charset="-128"/>
              </a:defRPr>
            </a:lvl2pPr>
            <a:lvl3pPr marL="1081164" indent="-216233" defTabSz="912983" eaLnBrk="0" hangingPunct="0">
              <a:spcBef>
                <a:spcPct val="30000"/>
              </a:spcBef>
              <a:defRPr sz="1100">
                <a:solidFill>
                  <a:schemeClr val="tx1"/>
                </a:solidFill>
                <a:latin typeface="Arial" pitchFamily="34" charset="0"/>
                <a:ea typeface="MS PGothic" pitchFamily="34" charset="-128"/>
              </a:defRPr>
            </a:lvl3pPr>
            <a:lvl4pPr marL="1513629" indent="-216233" defTabSz="912983" eaLnBrk="0" hangingPunct="0">
              <a:spcBef>
                <a:spcPct val="30000"/>
              </a:spcBef>
              <a:defRPr sz="1100">
                <a:solidFill>
                  <a:schemeClr val="tx1"/>
                </a:solidFill>
                <a:latin typeface="Arial" pitchFamily="34" charset="0"/>
                <a:ea typeface="MS PGothic" pitchFamily="34" charset="-128"/>
              </a:defRPr>
            </a:lvl4pPr>
            <a:lvl5pPr marL="1946095" indent="-216233" defTabSz="912983" eaLnBrk="0" hangingPunct="0">
              <a:spcBef>
                <a:spcPct val="30000"/>
              </a:spcBef>
              <a:defRPr sz="1100">
                <a:solidFill>
                  <a:schemeClr val="tx1"/>
                </a:solidFill>
                <a:latin typeface="Arial" pitchFamily="34" charset="0"/>
                <a:ea typeface="MS PGothic" pitchFamily="34" charset="-128"/>
              </a:defRPr>
            </a:lvl5pPr>
            <a:lvl6pPr marL="2378560" indent="-216233" defTabSz="912983" eaLnBrk="0" fontAlgn="base" hangingPunct="0">
              <a:spcBef>
                <a:spcPct val="30000"/>
              </a:spcBef>
              <a:spcAft>
                <a:spcPct val="0"/>
              </a:spcAft>
              <a:defRPr sz="1100">
                <a:solidFill>
                  <a:schemeClr val="tx1"/>
                </a:solidFill>
                <a:latin typeface="Arial" pitchFamily="34" charset="0"/>
                <a:ea typeface="MS PGothic" pitchFamily="34" charset="-128"/>
              </a:defRPr>
            </a:lvl6pPr>
            <a:lvl7pPr marL="2811026" indent="-216233" defTabSz="912983" eaLnBrk="0" fontAlgn="base" hangingPunct="0">
              <a:spcBef>
                <a:spcPct val="30000"/>
              </a:spcBef>
              <a:spcAft>
                <a:spcPct val="0"/>
              </a:spcAft>
              <a:defRPr sz="1100">
                <a:solidFill>
                  <a:schemeClr val="tx1"/>
                </a:solidFill>
                <a:latin typeface="Arial" pitchFamily="34" charset="0"/>
                <a:ea typeface="MS PGothic" pitchFamily="34" charset="-128"/>
              </a:defRPr>
            </a:lvl7pPr>
            <a:lvl8pPr marL="3243491" indent="-216233" defTabSz="912983" eaLnBrk="0" fontAlgn="base" hangingPunct="0">
              <a:spcBef>
                <a:spcPct val="30000"/>
              </a:spcBef>
              <a:spcAft>
                <a:spcPct val="0"/>
              </a:spcAft>
              <a:defRPr sz="1100">
                <a:solidFill>
                  <a:schemeClr val="tx1"/>
                </a:solidFill>
                <a:latin typeface="Arial" pitchFamily="34" charset="0"/>
                <a:ea typeface="MS PGothic" pitchFamily="34" charset="-128"/>
              </a:defRPr>
            </a:lvl8pPr>
            <a:lvl9pPr marL="3675957" indent="-216233" defTabSz="912983" eaLnBrk="0" fontAlgn="base" hangingPunct="0">
              <a:spcBef>
                <a:spcPct val="30000"/>
              </a:spcBef>
              <a:spcAft>
                <a:spcPct val="0"/>
              </a:spcAft>
              <a:defRPr sz="1100">
                <a:solidFill>
                  <a:schemeClr val="tx1"/>
                </a:solidFill>
                <a:latin typeface="Arial" pitchFamily="34" charset="0"/>
                <a:ea typeface="MS PGothic" pitchFamily="34" charset="-128"/>
              </a:defRPr>
            </a:lvl9pPr>
          </a:lstStyle>
          <a:p>
            <a:pPr>
              <a:spcBef>
                <a:spcPct val="0"/>
              </a:spcBef>
            </a:pPr>
            <a:fld id="{23E46E2E-CAA4-488C-B052-1C683BFE833A}" type="slidenum">
              <a:rPr lang="en-US" altLang="en-US" sz="1200"/>
              <a:pPr>
                <a:spcBef>
                  <a:spcPct val="0"/>
                </a:spcBef>
              </a:pPr>
              <a:t>88</a:t>
            </a:fld>
            <a:endParaRPr lang="en-US" altLang="en-US" sz="1200"/>
          </a:p>
        </p:txBody>
      </p:sp>
      <p:sp>
        <p:nvSpPr>
          <p:cNvPr id="115715" name="Rectangle 2"/>
          <p:cNvSpPr>
            <a:spLocks noGrp="1" noRot="1" noChangeAspect="1" noChangeArrowheads="1" noTextEdit="1"/>
          </p:cNvSpPr>
          <p:nvPr>
            <p:ph type="sldImg"/>
          </p:nvPr>
        </p:nvSpPr>
        <p:spPr>
          <a:xfrm>
            <a:off x="1144588" y="685800"/>
            <a:ext cx="4570412" cy="3429000"/>
          </a:xfrm>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5716"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Having good tasks is only part of the story, how a teacher uses the task can significantly impact  students’ learning </a:t>
            </a:r>
          </a:p>
          <a:p>
            <a:r>
              <a:rPr lang="en-US" altLang="en-US" smtClean="0"/>
              <a:t>opportunity </a:t>
            </a:r>
          </a:p>
          <a:p>
            <a:r>
              <a:rPr lang="en-US" altLang="en-US" sz="1300"/>
              <a:t>Tasks are important, but teachers also matter! </a:t>
            </a:r>
          </a:p>
          <a:p>
            <a:r>
              <a:rPr lang="en-US" altLang="en-US" sz="1300"/>
              <a:t>Teacher actions and reactions, that is their instructional decisions in the classroom, …</a:t>
            </a:r>
          </a:p>
          <a:p>
            <a:r>
              <a:rPr lang="en-US" altLang="en-US" sz="1300"/>
              <a:t>	influence the </a:t>
            </a:r>
            <a:r>
              <a:rPr lang="en-US" altLang="en-US" sz="1300" i="1"/>
              <a:t>nature and extent of student engagement</a:t>
            </a:r>
            <a:r>
              <a:rPr lang="en-US" altLang="en-US" sz="1300"/>
              <a:t> with challenging tasks,</a:t>
            </a:r>
          </a:p>
          <a:p>
            <a:r>
              <a:rPr lang="en-US" altLang="en-US" sz="1300"/>
              <a:t> and  </a:t>
            </a:r>
          </a:p>
          <a:p>
            <a:r>
              <a:rPr lang="en-US" altLang="en-US" sz="1300"/>
              <a:t>	effect </a:t>
            </a:r>
            <a:r>
              <a:rPr lang="en-US" altLang="en-US" sz="1300" i="1"/>
              <a:t>students’ opportunities to learn</a:t>
            </a:r>
            <a:r>
              <a:rPr lang="en-US" altLang="en-US" sz="1300"/>
              <a:t> from and through task engagement.  In particular, the way teachers choose to use tasks can significantly influence the opportunities students have to develop skills associated with the mathematical practices.</a:t>
            </a:r>
          </a:p>
        </p:txBody>
      </p:sp>
    </p:spTree>
    <p:extLst>
      <p:ext uri="{BB962C8B-B14F-4D97-AF65-F5344CB8AC3E}">
        <p14:creationId xmlns:p14="http://schemas.microsoft.com/office/powerpoint/2010/main" val="17994515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8793A4-5730-6643-BDB1-97957C9D9AAD}" type="slidenum">
              <a:rPr lang="en-US" sz="1200"/>
              <a:pPr eaLnBrk="1" hangingPunct="1"/>
              <a:t>89</a:t>
            </a:fld>
            <a:endParaRPr lang="en-US" sz="120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609600" y="4191000"/>
            <a:ext cx="60960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latin typeface="Times New Roman" charset="0"/>
              </a:rPr>
              <a:t>Several </a:t>
            </a:r>
            <a:r>
              <a:rPr lang="en-US" dirty="0">
                <a:latin typeface="Times New Roman" charset="0"/>
              </a:rPr>
              <a:t>studies </a:t>
            </a:r>
            <a:r>
              <a:rPr lang="en-US" dirty="0" smtClean="0">
                <a:latin typeface="Times New Roman" charset="0"/>
              </a:rPr>
              <a:t>provide </a:t>
            </a:r>
            <a:r>
              <a:rPr lang="en-US" dirty="0">
                <a:latin typeface="Times New Roman" charset="0"/>
              </a:rPr>
              <a:t>evidence that cognitive demands are related to student </a:t>
            </a:r>
            <a:r>
              <a:rPr lang="en-US" dirty="0" smtClean="0">
                <a:latin typeface="Times New Roman" charset="0"/>
              </a:rPr>
              <a:t>learning.</a:t>
            </a:r>
            <a:endParaRPr lang="en-US" dirty="0">
              <a:latin typeface="Times New Roman" charset="0"/>
            </a:endParaRPr>
          </a:p>
          <a:p>
            <a:pPr eaLnBrk="1" hangingPunct="1">
              <a:spcBef>
                <a:spcPct val="0"/>
              </a:spcBef>
            </a:pPr>
            <a:endParaRPr lang="en-US" dirty="0">
              <a:latin typeface="Times New Roman" charset="0"/>
            </a:endParaRPr>
          </a:p>
        </p:txBody>
      </p:sp>
    </p:spTree>
    <p:extLst>
      <p:ext uri="{BB962C8B-B14F-4D97-AF65-F5344CB8AC3E}">
        <p14:creationId xmlns:p14="http://schemas.microsoft.com/office/powerpoint/2010/main" val="21307943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CF3A1-EBB8-450B-B11C-6C64F59B7B4B}" type="slidenum">
              <a:rPr lang="en-US" smtClean="0"/>
              <a:t>90</a:t>
            </a:fld>
            <a:endParaRPr lang="en-US" dirty="0"/>
          </a:p>
        </p:txBody>
      </p:sp>
    </p:spTree>
    <p:extLst>
      <p:ext uri="{BB962C8B-B14F-4D97-AF65-F5344CB8AC3E}">
        <p14:creationId xmlns:p14="http://schemas.microsoft.com/office/powerpoint/2010/main" val="36159075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CF3A1-EBB8-450B-B11C-6C64F59B7B4B}" type="slidenum">
              <a:rPr lang="en-US" smtClean="0"/>
              <a:t>91</a:t>
            </a:fld>
            <a:endParaRPr lang="en-US" dirty="0"/>
          </a:p>
        </p:txBody>
      </p:sp>
    </p:spTree>
    <p:extLst>
      <p:ext uri="{BB962C8B-B14F-4D97-AF65-F5344CB8AC3E}">
        <p14:creationId xmlns:p14="http://schemas.microsoft.com/office/powerpoint/2010/main" val="131005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17" indent="-285699" eaLnBrk="0" hangingPunct="0">
              <a:defRPr>
                <a:solidFill>
                  <a:schemeClr val="tx1"/>
                </a:solidFill>
                <a:latin typeface="Arial" pitchFamily="34" charset="0"/>
                <a:ea typeface="ＭＳ Ｐゴシック" pitchFamily="34" charset="-128"/>
              </a:defRPr>
            </a:lvl2pPr>
            <a:lvl3pPr marL="1142796" indent="-228560" eaLnBrk="0" hangingPunct="0">
              <a:defRPr>
                <a:solidFill>
                  <a:schemeClr val="tx1"/>
                </a:solidFill>
                <a:latin typeface="Arial" pitchFamily="34" charset="0"/>
                <a:ea typeface="ＭＳ Ｐゴシック" pitchFamily="34" charset="-128"/>
              </a:defRPr>
            </a:lvl3pPr>
            <a:lvl4pPr marL="1599914" indent="-228560" eaLnBrk="0" hangingPunct="0">
              <a:defRPr>
                <a:solidFill>
                  <a:schemeClr val="tx1"/>
                </a:solidFill>
                <a:latin typeface="Arial" pitchFamily="34" charset="0"/>
                <a:ea typeface="ＭＳ Ｐゴシック" pitchFamily="34" charset="-128"/>
              </a:defRPr>
            </a:lvl4pPr>
            <a:lvl5pPr marL="2057034" indent="-228560" eaLnBrk="0" hangingPunct="0">
              <a:defRPr>
                <a:solidFill>
                  <a:schemeClr val="tx1"/>
                </a:solidFill>
                <a:latin typeface="Arial" pitchFamily="34" charset="0"/>
                <a:ea typeface="ＭＳ Ｐゴシック" pitchFamily="34" charset="-128"/>
              </a:defRPr>
            </a:lvl5pPr>
            <a:lvl6pPr marL="2514152" indent="-22856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271" indent="-22856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389" indent="-22856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507" indent="-22856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7</a:t>
            </a:fld>
            <a:endParaRPr lang="en-US" dirty="0" smtClean="0"/>
          </a:p>
        </p:txBody>
      </p:sp>
    </p:spTree>
    <p:extLst>
      <p:ext uri="{BB962C8B-B14F-4D97-AF65-F5344CB8AC3E}">
        <p14:creationId xmlns:p14="http://schemas.microsoft.com/office/powerpoint/2010/main" val="9449666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CF3A1-EBB8-450B-B11C-6C64F59B7B4B}" type="slidenum">
              <a:rPr lang="en-US" smtClean="0"/>
              <a:t>92</a:t>
            </a:fld>
            <a:endParaRPr lang="en-US" dirty="0"/>
          </a:p>
        </p:txBody>
      </p:sp>
    </p:spTree>
    <p:extLst>
      <p:ext uri="{BB962C8B-B14F-4D97-AF65-F5344CB8AC3E}">
        <p14:creationId xmlns:p14="http://schemas.microsoft.com/office/powerpoint/2010/main" val="40955809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CF3A1-EBB8-450B-B11C-6C64F59B7B4B}" type="slidenum">
              <a:rPr lang="en-US" smtClean="0"/>
              <a:t>93</a:t>
            </a:fld>
            <a:endParaRPr lang="en-US" dirty="0"/>
          </a:p>
        </p:txBody>
      </p:sp>
    </p:spTree>
    <p:extLst>
      <p:ext uri="{BB962C8B-B14F-4D97-AF65-F5344CB8AC3E}">
        <p14:creationId xmlns:p14="http://schemas.microsoft.com/office/powerpoint/2010/main" val="32716313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CF3A1-EBB8-450B-B11C-6C64F59B7B4B}" type="slidenum">
              <a:rPr lang="en-US" smtClean="0"/>
              <a:t>94</a:t>
            </a:fld>
            <a:endParaRPr lang="en-US" dirty="0"/>
          </a:p>
        </p:txBody>
      </p:sp>
    </p:spTree>
    <p:extLst>
      <p:ext uri="{BB962C8B-B14F-4D97-AF65-F5344CB8AC3E}">
        <p14:creationId xmlns:p14="http://schemas.microsoft.com/office/powerpoint/2010/main" val="18102765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session focuses on Productive Struggle.  It is suggested that teachers have some familiarity with the Effective Teaching Practices prior to engaging in this session.  </a:t>
            </a:r>
          </a:p>
          <a:p>
            <a:endParaRPr lang="en-US" dirty="0"/>
          </a:p>
          <a:p>
            <a:r>
              <a:rPr lang="en-US" dirty="0" smtClean="0"/>
              <a:t>There are two sessions available that provide an overview of the Teaching and Learning Principle, with some discussion of </a:t>
            </a:r>
            <a:r>
              <a:rPr lang="en-US" dirty="0"/>
              <a:t>each </a:t>
            </a:r>
            <a:r>
              <a:rPr lang="en-US" dirty="0" smtClean="0"/>
              <a:t>of the effective teaching practices </a:t>
            </a:r>
            <a:r>
              <a:rPr lang="en-US" dirty="0" smtClean="0">
                <a:hlinkClick r:id="rId3"/>
              </a:rPr>
              <a:t>http</a:t>
            </a:r>
            <a:r>
              <a:rPr lang="en-US" dirty="0">
                <a:hlinkClick r:id="rId3"/>
              </a:rPr>
              <a:t>://www.nctm.org/PrinciplestoActions</a:t>
            </a:r>
            <a:r>
              <a:rPr lang="en-US" dirty="0" smtClean="0">
                <a:hlinkClick r:id="rId3"/>
              </a:rPr>
              <a:t>/</a:t>
            </a:r>
            <a:r>
              <a:rPr lang="en-US" dirty="0" smtClean="0"/>
              <a:t> .--  The </a:t>
            </a:r>
            <a:r>
              <a:rPr lang="en-US" dirty="0"/>
              <a:t>Candy </a:t>
            </a:r>
            <a:r>
              <a:rPr lang="en-US" dirty="0" smtClean="0"/>
              <a:t>Jar (middle school content) or the Pay It Forward (high school content). </a:t>
            </a:r>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95</a:t>
            </a:fld>
            <a:endParaRPr lang="en-US" dirty="0"/>
          </a:p>
        </p:txBody>
      </p:sp>
    </p:spTree>
    <p:extLst>
      <p:ext uri="{BB962C8B-B14F-4D97-AF65-F5344CB8AC3E}">
        <p14:creationId xmlns:p14="http://schemas.microsoft.com/office/powerpoint/2010/main" val="4293602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701392-CFCA-3745-A931-46D3E65599DA}" type="slidenum">
              <a:rPr lang="en-US"/>
              <a:pPr/>
              <a:t>96</a:t>
            </a:fld>
            <a:endParaRPr lang="en-US"/>
          </a:p>
        </p:txBody>
      </p:sp>
      <p:sp>
        <p:nvSpPr>
          <p:cNvPr id="279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9555" name="Rectangle 3"/>
          <p:cNvSpPr>
            <a:spLocks noGrp="1" noChangeArrowheads="1"/>
          </p:cNvSpPr>
          <p:nvPr>
            <p:ph type="body" idx="1"/>
          </p:nvPr>
        </p:nvSpPr>
        <p:spPr bwMode="auto">
          <a:xfrm>
            <a:off x="931333"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normAutofit/>
          </a:bodyPr>
          <a:lstStyle/>
          <a:p>
            <a:r>
              <a:rPr lang="en-US" dirty="0" smtClean="0"/>
              <a:t>The video clips featured in this session feature students who are trying to write equations for the total number of squares in any figure and relate the equations they create to the physical arrangement of tiles in the figures (Step 3) .</a:t>
            </a:r>
          </a:p>
          <a:p>
            <a:endParaRPr lang="en-US" dirty="0"/>
          </a:p>
          <a:p>
            <a:r>
              <a:rPr lang="en-US" dirty="0" smtClean="0"/>
              <a:t>It is suggested that you engage teachers in solving the task prior to analyzing the video.  This will </a:t>
            </a:r>
            <a:r>
              <a:rPr lang="en-US" dirty="0"/>
              <a:t>take </a:t>
            </a:r>
            <a:r>
              <a:rPr lang="en-US" dirty="0" smtClean="0"/>
              <a:t>45-60 minutes. The lesson guide (8. Calling Plans-LESSON GUIDE) contains suggestions for conducting the lesson and sample solutions that may be helpful to you.</a:t>
            </a:r>
            <a:endParaRPr lang="en-US" dirty="0"/>
          </a:p>
          <a:p>
            <a:endParaRPr lang="en-US" dirty="0" smtClean="0"/>
          </a:p>
          <a:p>
            <a:r>
              <a:rPr lang="en-US" dirty="0" smtClean="0"/>
              <a:t>If you don’t have time to engage teachers in the lesson, you should give the teachers several different forms of the function (shown below) and ask them to relate the function to the physical arrangement of tiles in the S-Pattern. </a:t>
            </a:r>
          </a:p>
          <a:p>
            <a:endParaRPr lang="en-US" dirty="0"/>
          </a:p>
          <a:p>
            <a:r>
              <a:rPr lang="en-US" dirty="0" smtClean="0"/>
              <a:t>n-= total number of tiles</a:t>
            </a:r>
          </a:p>
          <a:p>
            <a:r>
              <a:rPr lang="en-US" dirty="0" smtClean="0"/>
              <a:t>f= figure number</a:t>
            </a:r>
            <a:endParaRPr lang="en-US" dirty="0"/>
          </a:p>
          <a:p>
            <a:endParaRPr lang="en-US" dirty="0" smtClean="0"/>
          </a:p>
          <a:p>
            <a:r>
              <a:rPr lang="en-US" dirty="0" smtClean="0"/>
              <a:t>n= f</a:t>
            </a:r>
            <a:r>
              <a:rPr lang="en-US" baseline="30000" dirty="0" smtClean="0"/>
              <a:t>2</a:t>
            </a:r>
            <a:r>
              <a:rPr lang="en-US" dirty="0" smtClean="0"/>
              <a:t> + 1</a:t>
            </a:r>
          </a:p>
          <a:p>
            <a:r>
              <a:rPr lang="en-US" dirty="0" smtClean="0"/>
              <a:t>n= (f + 1)(f - 1) + 2</a:t>
            </a:r>
          </a:p>
          <a:p>
            <a:r>
              <a:rPr lang="en-US" dirty="0" smtClean="0"/>
              <a:t>n= (f - 1)</a:t>
            </a:r>
            <a:r>
              <a:rPr lang="en-US" baseline="30000" dirty="0" smtClean="0"/>
              <a:t>2 </a:t>
            </a:r>
            <a:r>
              <a:rPr lang="en-US" dirty="0" smtClean="0"/>
              <a:t>+ 2f</a:t>
            </a:r>
          </a:p>
          <a:p>
            <a:r>
              <a:rPr lang="en-US" dirty="0"/>
              <a:t>n</a:t>
            </a:r>
            <a:r>
              <a:rPr lang="en-US" dirty="0" smtClean="0"/>
              <a:t>= f(f+1) - (n-1)</a:t>
            </a:r>
            <a:endParaRPr lang="en-US" dirty="0"/>
          </a:p>
        </p:txBody>
      </p:sp>
    </p:spTree>
    <p:extLst>
      <p:ext uri="{BB962C8B-B14F-4D97-AF65-F5344CB8AC3E}">
        <p14:creationId xmlns:p14="http://schemas.microsoft.com/office/powerpoint/2010/main" val="3925736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97</a:t>
            </a:fld>
            <a:endParaRPr lang="en-US" dirty="0"/>
          </a:p>
        </p:txBody>
      </p:sp>
    </p:spTree>
    <p:extLst>
      <p:ext uri="{BB962C8B-B14F-4D97-AF65-F5344CB8AC3E}">
        <p14:creationId xmlns:p14="http://schemas.microsoft.com/office/powerpoint/2010/main" val="3288821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782EB-4FAA-490E-8F2D-179336FF04BD}" type="slidenum">
              <a:rPr lang="en-US" smtClean="0"/>
              <a:pPr/>
              <a:t>98</a:t>
            </a:fld>
            <a:endParaRPr lang="en-US" dirty="0"/>
          </a:p>
        </p:txBody>
      </p:sp>
    </p:spTree>
    <p:extLst>
      <p:ext uri="{BB962C8B-B14F-4D97-AF65-F5344CB8AC3E}">
        <p14:creationId xmlns:p14="http://schemas.microsoft.com/office/powerpoint/2010/main" val="2721662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782EB-4FAA-490E-8F2D-179336FF04BD}" type="slidenum">
              <a:rPr lang="en-US" smtClean="0"/>
              <a:pPr/>
              <a:t>99</a:t>
            </a:fld>
            <a:endParaRPr lang="en-US" dirty="0"/>
          </a:p>
        </p:txBody>
      </p:sp>
    </p:spTree>
    <p:extLst>
      <p:ext uri="{BB962C8B-B14F-4D97-AF65-F5344CB8AC3E}">
        <p14:creationId xmlns:p14="http://schemas.microsoft.com/office/powerpoint/2010/main" val="2101665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782EB-4FAA-490E-8F2D-179336FF04BD}" type="slidenum">
              <a:rPr lang="en-US" smtClean="0"/>
              <a:pPr/>
              <a:t>100</a:t>
            </a:fld>
            <a:endParaRPr lang="en-US" dirty="0"/>
          </a:p>
        </p:txBody>
      </p:sp>
    </p:spTree>
    <p:extLst>
      <p:ext uri="{BB962C8B-B14F-4D97-AF65-F5344CB8AC3E}">
        <p14:creationId xmlns:p14="http://schemas.microsoft.com/office/powerpoint/2010/main" val="5732671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Here are some of the things that teachers</a:t>
            </a:r>
            <a:r>
              <a:rPr lang="en-US" b="1" baseline="0" dirty="0" smtClean="0"/>
              <a:t> might notice:</a:t>
            </a:r>
          </a:p>
          <a:p>
            <a:endParaRPr lang="en-US" b="1" baseline="0" dirty="0" smtClean="0"/>
          </a:p>
          <a:p>
            <a:pPr marL="171450" indent="-171450">
              <a:buFont typeface="Arial"/>
              <a:buChar char="•"/>
            </a:pPr>
            <a:r>
              <a:rPr lang="en-US" baseline="0" dirty="0" smtClean="0"/>
              <a:t>He did not stand over students - he </a:t>
            </a:r>
            <a:r>
              <a:rPr lang="en-US" dirty="0" smtClean="0"/>
              <a:t>either sits at their table or kneels on the floor so he can make eye contact with them.</a:t>
            </a:r>
            <a:endParaRPr lang="en-US" dirty="0"/>
          </a:p>
          <a:p>
            <a:pPr marL="171450" indent="-171450">
              <a:buFont typeface="Arial"/>
              <a:buChar char="•"/>
            </a:pPr>
            <a:endParaRPr lang="en-US" dirty="0"/>
          </a:p>
          <a:p>
            <a:pPr marL="171450" indent="-171450">
              <a:buFont typeface="Arial"/>
              <a:buChar char="•"/>
            </a:pPr>
            <a:r>
              <a:rPr lang="en-US" dirty="0" smtClean="0"/>
              <a:t>He did not tell students how to solve the task (in the case of group 1) and he did not indicate whether group 2 was correct or incorrect.</a:t>
            </a:r>
          </a:p>
          <a:p>
            <a:pPr marL="171450" indent="-171450">
              <a:buFont typeface="Arial"/>
              <a:buChar char="•"/>
            </a:pPr>
            <a:endParaRPr lang="en-US" baseline="0" dirty="0"/>
          </a:p>
          <a:p>
            <a:pPr marL="171450" indent="-171450">
              <a:buFont typeface="Arial"/>
              <a:buChar char="•"/>
            </a:pPr>
            <a:r>
              <a:rPr lang="en-US" baseline="0" dirty="0" smtClean="0"/>
              <a:t>He asked </a:t>
            </a:r>
            <a:r>
              <a:rPr lang="en-US" baseline="0" dirty="0" smtClean="0">
                <a:solidFill>
                  <a:srgbClr val="FF0000"/>
                </a:solidFill>
              </a:rPr>
              <a:t>questions</a:t>
            </a:r>
            <a:r>
              <a:rPr lang="en-US" baseline="0" dirty="0" smtClean="0"/>
              <a:t> to </a:t>
            </a:r>
            <a:r>
              <a:rPr lang="en-US" baseline="0" dirty="0" smtClean="0">
                <a:solidFill>
                  <a:srgbClr val="FF0000"/>
                </a:solidFill>
              </a:rPr>
              <a:t>elicit student thinking </a:t>
            </a:r>
            <a:r>
              <a:rPr lang="en-US" baseline="0" dirty="0" smtClean="0"/>
              <a:t>regarding what they had done</a:t>
            </a:r>
            <a:r>
              <a:rPr lang="en-US" dirty="0" smtClean="0"/>
              <a:t> </a:t>
            </a:r>
            <a:r>
              <a:rPr lang="en-US" baseline="0" dirty="0" smtClean="0"/>
              <a:t>and what they understand</a:t>
            </a:r>
            <a:r>
              <a:rPr lang="en-US" dirty="0" smtClean="0"/>
              <a:t> about what they had done.</a:t>
            </a:r>
          </a:p>
          <a:p>
            <a:pPr marL="171450" indent="-171450">
              <a:buFont typeface="Arial"/>
              <a:buChar char="•"/>
            </a:pPr>
            <a:endParaRPr lang="en-US" baseline="0" dirty="0"/>
          </a:p>
          <a:p>
            <a:pPr marL="171450" indent="-171450">
              <a:buFont typeface="Arial"/>
              <a:buChar char="•"/>
            </a:pPr>
            <a:r>
              <a:rPr lang="en-US" dirty="0" smtClean="0"/>
              <a:t>He pressed group 1 to try to find a way to find the total number of tiles in a figure without counting.  He wanted them to focus on the shape of the figure and use the shape to find a more efficient way to count.  </a:t>
            </a:r>
          </a:p>
          <a:p>
            <a:pPr marL="171450" indent="-171450">
              <a:buFont typeface="Arial"/>
              <a:buChar char="•"/>
            </a:pPr>
            <a:endParaRPr lang="en-US" baseline="0" dirty="0"/>
          </a:p>
          <a:p>
            <a:pPr marL="171450" indent="-171450">
              <a:buFont typeface="Arial"/>
              <a:buChar char="•"/>
            </a:pPr>
            <a:r>
              <a:rPr lang="en-US" dirty="0" smtClean="0"/>
              <a:t>Although 1 student in group 2 could describe an equation for the total number of tiles, he pressed the other students in the group to explain it in terms of the picture.</a:t>
            </a:r>
          </a:p>
          <a:p>
            <a:pPr marL="171450" indent="-171450">
              <a:buFont typeface="Arial"/>
              <a:buChar char="•"/>
            </a:pPr>
            <a:endParaRPr lang="en-US" dirty="0"/>
          </a:p>
          <a:p>
            <a:pPr marL="171450" indent="-171450">
              <a:buFont typeface="Arial"/>
              <a:buChar char="•"/>
            </a:pPr>
            <a:r>
              <a:rPr lang="en-US" dirty="0" smtClean="0"/>
              <a:t>He left both groups with something to think about -- he didn’t hover over them but rather left them to figure out what to do next</a:t>
            </a:r>
          </a:p>
          <a:p>
            <a:pPr marL="171450" indent="-171450">
              <a:buFont typeface="Arial"/>
              <a:buChar char="•"/>
            </a:pPr>
            <a:endParaRPr lang="en-US" baseline="0" dirty="0"/>
          </a:p>
          <a:p>
            <a:r>
              <a:rPr lang="en-US" dirty="0" smtClean="0"/>
              <a:t>Teachers may identify goals, tasks, questions as effective teaching practices that were used.  (See Ziegler Analysis notes for details.)</a:t>
            </a:r>
          </a:p>
          <a:p>
            <a:endParaRPr lang="en-US" dirty="0" smtClean="0"/>
          </a:p>
          <a:p>
            <a:r>
              <a:rPr lang="en-US" dirty="0" smtClean="0"/>
              <a:t>Teachers may not indicate that the Ziegler’s actions provide evidence of productive struggle.  You might ask:  Did the teacher </a:t>
            </a:r>
            <a:r>
              <a:rPr lang="en-US" dirty="0" smtClean="0">
                <a:solidFill>
                  <a:srgbClr val="FF0000"/>
                </a:solidFill>
              </a:rPr>
              <a:t>support productive struggle</a:t>
            </a:r>
            <a:r>
              <a:rPr lang="en-US" dirty="0" smtClean="0"/>
              <a:t>?  You can then proceed to talk about what productive struggle is.  (The next slide will help.)</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101</a:t>
            </a:fld>
            <a:endParaRPr lang="en-US" dirty="0"/>
          </a:p>
        </p:txBody>
      </p:sp>
    </p:spTree>
    <p:extLst>
      <p:ext uri="{BB962C8B-B14F-4D97-AF65-F5344CB8AC3E}">
        <p14:creationId xmlns:p14="http://schemas.microsoft.com/office/powerpoint/2010/main" val="649447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17" indent="-285699" eaLnBrk="0" hangingPunct="0">
              <a:defRPr>
                <a:solidFill>
                  <a:schemeClr val="tx1"/>
                </a:solidFill>
                <a:latin typeface="Arial" pitchFamily="34" charset="0"/>
                <a:ea typeface="ＭＳ Ｐゴシック" pitchFamily="34" charset="-128"/>
              </a:defRPr>
            </a:lvl2pPr>
            <a:lvl3pPr marL="1142796" indent="-228560" eaLnBrk="0" hangingPunct="0">
              <a:defRPr>
                <a:solidFill>
                  <a:schemeClr val="tx1"/>
                </a:solidFill>
                <a:latin typeface="Arial" pitchFamily="34" charset="0"/>
                <a:ea typeface="ＭＳ Ｐゴシック" pitchFamily="34" charset="-128"/>
              </a:defRPr>
            </a:lvl3pPr>
            <a:lvl4pPr marL="1599914" indent="-228560" eaLnBrk="0" hangingPunct="0">
              <a:defRPr>
                <a:solidFill>
                  <a:schemeClr val="tx1"/>
                </a:solidFill>
                <a:latin typeface="Arial" pitchFamily="34" charset="0"/>
                <a:ea typeface="ＭＳ Ｐゴシック" pitchFamily="34" charset="-128"/>
              </a:defRPr>
            </a:lvl4pPr>
            <a:lvl5pPr marL="2057034" indent="-228560" eaLnBrk="0" hangingPunct="0">
              <a:defRPr>
                <a:solidFill>
                  <a:schemeClr val="tx1"/>
                </a:solidFill>
                <a:latin typeface="Arial" pitchFamily="34" charset="0"/>
                <a:ea typeface="ＭＳ Ｐゴシック" pitchFamily="34" charset="-128"/>
              </a:defRPr>
            </a:lvl5pPr>
            <a:lvl6pPr marL="2514152" indent="-22856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271" indent="-22856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389" indent="-22856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507" indent="-22856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8</a:t>
            </a:fld>
            <a:endParaRPr lang="en-US" dirty="0" smtClean="0"/>
          </a:p>
        </p:txBody>
      </p:sp>
    </p:spTree>
    <p:extLst>
      <p:ext uri="{BB962C8B-B14F-4D97-AF65-F5344CB8AC3E}">
        <p14:creationId xmlns:p14="http://schemas.microsoft.com/office/powerpoint/2010/main" val="24954988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Here are some of the things that teachers</a:t>
            </a:r>
            <a:r>
              <a:rPr lang="en-US" b="1" baseline="0" dirty="0" smtClean="0"/>
              <a:t> might notice:</a:t>
            </a:r>
          </a:p>
          <a:p>
            <a:endParaRPr lang="en-US" b="1" baseline="0" dirty="0" smtClean="0"/>
          </a:p>
          <a:p>
            <a:pPr marL="171450" indent="-171450">
              <a:buFont typeface="Arial"/>
              <a:buChar char="•"/>
            </a:pPr>
            <a:r>
              <a:rPr lang="en-US" baseline="0" dirty="0" smtClean="0"/>
              <a:t>He did not stand over students - he </a:t>
            </a:r>
            <a:r>
              <a:rPr lang="en-US" dirty="0" smtClean="0"/>
              <a:t>either sits at their table or kneels on the floor so he can make eye contact with them.</a:t>
            </a:r>
            <a:endParaRPr lang="en-US" dirty="0"/>
          </a:p>
          <a:p>
            <a:pPr marL="171450" indent="-171450">
              <a:buFont typeface="Arial"/>
              <a:buChar char="•"/>
            </a:pPr>
            <a:endParaRPr lang="en-US" dirty="0"/>
          </a:p>
          <a:p>
            <a:pPr marL="171450" indent="-171450">
              <a:buFont typeface="Arial"/>
              <a:buChar char="•"/>
            </a:pPr>
            <a:r>
              <a:rPr lang="en-US" dirty="0" smtClean="0"/>
              <a:t>He did not tell students how to solve the task (in the case of group 1) and he did not indicate whether group 2 was correct or incorrect.</a:t>
            </a:r>
          </a:p>
          <a:p>
            <a:pPr marL="171450" indent="-171450">
              <a:buFont typeface="Arial"/>
              <a:buChar char="•"/>
            </a:pPr>
            <a:endParaRPr lang="en-US" baseline="0" dirty="0"/>
          </a:p>
          <a:p>
            <a:pPr marL="171450" indent="-171450">
              <a:buFont typeface="Arial"/>
              <a:buChar char="•"/>
            </a:pPr>
            <a:r>
              <a:rPr lang="en-US" baseline="0" dirty="0" smtClean="0"/>
              <a:t>He asked </a:t>
            </a:r>
            <a:r>
              <a:rPr lang="en-US" baseline="0" dirty="0" smtClean="0">
                <a:solidFill>
                  <a:srgbClr val="FF0000"/>
                </a:solidFill>
              </a:rPr>
              <a:t>questions</a:t>
            </a:r>
            <a:r>
              <a:rPr lang="en-US" baseline="0" dirty="0" smtClean="0"/>
              <a:t> to </a:t>
            </a:r>
            <a:r>
              <a:rPr lang="en-US" baseline="0" dirty="0" smtClean="0">
                <a:solidFill>
                  <a:srgbClr val="FF0000"/>
                </a:solidFill>
              </a:rPr>
              <a:t>elicit student thinking </a:t>
            </a:r>
            <a:r>
              <a:rPr lang="en-US" baseline="0" dirty="0" smtClean="0"/>
              <a:t>regarding what they had done</a:t>
            </a:r>
            <a:r>
              <a:rPr lang="en-US" dirty="0" smtClean="0"/>
              <a:t> </a:t>
            </a:r>
            <a:r>
              <a:rPr lang="en-US" baseline="0" dirty="0" smtClean="0"/>
              <a:t>and what they understand</a:t>
            </a:r>
            <a:r>
              <a:rPr lang="en-US" dirty="0" smtClean="0"/>
              <a:t> about what they had done.</a:t>
            </a:r>
          </a:p>
          <a:p>
            <a:pPr marL="171450" indent="-171450">
              <a:buFont typeface="Arial"/>
              <a:buChar char="•"/>
            </a:pPr>
            <a:endParaRPr lang="en-US" baseline="0" dirty="0"/>
          </a:p>
          <a:p>
            <a:pPr marL="171450" indent="-171450">
              <a:buFont typeface="Arial"/>
              <a:buChar char="•"/>
            </a:pPr>
            <a:r>
              <a:rPr lang="en-US" dirty="0" smtClean="0"/>
              <a:t>He pressed group 1 to try to find a way to find the total number of tiles in a figure without counting.  He wanted them to focus on the shape of the figure and use the shape to find a more efficient way to count.  </a:t>
            </a:r>
          </a:p>
          <a:p>
            <a:pPr marL="171450" indent="-171450">
              <a:buFont typeface="Arial"/>
              <a:buChar char="•"/>
            </a:pPr>
            <a:endParaRPr lang="en-US" baseline="0" dirty="0"/>
          </a:p>
          <a:p>
            <a:pPr marL="171450" indent="-171450">
              <a:buFont typeface="Arial"/>
              <a:buChar char="•"/>
            </a:pPr>
            <a:r>
              <a:rPr lang="en-US" dirty="0" smtClean="0"/>
              <a:t>Although 1 student in group 2 could describe an equation for the total number of tiles, he pressed the other students in the group to explain it in terms of the picture.</a:t>
            </a:r>
          </a:p>
          <a:p>
            <a:pPr marL="171450" indent="-171450">
              <a:buFont typeface="Arial"/>
              <a:buChar char="•"/>
            </a:pPr>
            <a:endParaRPr lang="en-US" dirty="0"/>
          </a:p>
          <a:p>
            <a:pPr marL="171450" indent="-171450">
              <a:buFont typeface="Arial"/>
              <a:buChar char="•"/>
            </a:pPr>
            <a:r>
              <a:rPr lang="en-US" dirty="0" smtClean="0"/>
              <a:t>He left both groups with something to think about -- he didn’t hover over them but rather left them to figure out what to do next</a:t>
            </a:r>
          </a:p>
          <a:p>
            <a:pPr marL="171450" indent="-171450">
              <a:buFont typeface="Arial"/>
              <a:buChar char="•"/>
            </a:pPr>
            <a:endParaRPr lang="en-US" baseline="0" dirty="0"/>
          </a:p>
          <a:p>
            <a:r>
              <a:rPr lang="en-US" dirty="0" smtClean="0"/>
              <a:t>Teachers may identify goals, tasks, questions as effective teaching practices that were used.  (See Ziegler Analysis notes for details.)</a:t>
            </a:r>
          </a:p>
          <a:p>
            <a:endParaRPr lang="en-US" dirty="0" smtClean="0"/>
          </a:p>
          <a:p>
            <a:r>
              <a:rPr lang="en-US" dirty="0" smtClean="0"/>
              <a:t>Teachers may not indicate that the Ziegler’s actions provide evidence of productive struggle.  You might ask:  Did the teacher </a:t>
            </a:r>
            <a:r>
              <a:rPr lang="en-US" dirty="0" smtClean="0">
                <a:solidFill>
                  <a:srgbClr val="FF0000"/>
                </a:solidFill>
              </a:rPr>
              <a:t>support productive struggle</a:t>
            </a:r>
            <a:r>
              <a:rPr lang="en-US" dirty="0" smtClean="0"/>
              <a:t>?  You can then proceed to talk about what productive struggle is.  (The next slide will help.)</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103</a:t>
            </a:fld>
            <a:endParaRPr lang="en-US" dirty="0"/>
          </a:p>
        </p:txBody>
      </p:sp>
    </p:spTree>
    <p:extLst>
      <p:ext uri="{BB962C8B-B14F-4D97-AF65-F5344CB8AC3E}">
        <p14:creationId xmlns:p14="http://schemas.microsoft.com/office/powerpoint/2010/main" val="6494479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104</a:t>
            </a:fld>
            <a:endParaRPr lang="en-US" dirty="0"/>
          </a:p>
        </p:txBody>
      </p:sp>
    </p:spTree>
    <p:extLst>
      <p:ext uri="{BB962C8B-B14F-4D97-AF65-F5344CB8AC3E}">
        <p14:creationId xmlns:p14="http://schemas.microsoft.com/office/powerpoint/2010/main" val="3190666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HANDOUT </a:t>
            </a:r>
            <a:r>
              <a:rPr lang="en-US" dirty="0">
                <a:solidFill>
                  <a:srgbClr val="FF6600"/>
                </a:solidFill>
              </a:rPr>
              <a:t>8-</a:t>
            </a:r>
            <a:r>
              <a:rPr lang="en-US" dirty="0" smtClean="0">
                <a:solidFill>
                  <a:srgbClr val="FF6600"/>
                </a:solidFill>
              </a:rPr>
              <a:t>TanscriptClip2-</a:t>
            </a:r>
            <a:r>
              <a:rPr lang="en-US" dirty="0">
                <a:solidFill>
                  <a:srgbClr val="FF6600"/>
                </a:solidFill>
              </a:rPr>
              <a:t>HS-Ziegler</a:t>
            </a:r>
          </a:p>
          <a:p>
            <a:endParaRPr lang="en-US" b="0" baseline="0" dirty="0" smtClean="0"/>
          </a:p>
          <a:p>
            <a:endParaRPr lang="en-US" dirty="0"/>
          </a:p>
          <a:p>
            <a:r>
              <a:rPr lang="en-US" b="0" baseline="0" dirty="0" smtClean="0"/>
              <a:t>See accompanying</a:t>
            </a:r>
            <a:r>
              <a:rPr lang="en-US" b="0" dirty="0" smtClean="0"/>
              <a:t> notes (2. Ziegler Analysis Notes) to support the discussion of the teacher’s actions and interaction.</a:t>
            </a:r>
          </a:p>
          <a:p>
            <a:endParaRPr lang="en-US" b="0"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105</a:t>
            </a:fld>
            <a:endParaRPr lang="en-US" dirty="0"/>
          </a:p>
        </p:txBody>
      </p:sp>
    </p:spTree>
    <p:extLst>
      <p:ext uri="{BB962C8B-B14F-4D97-AF65-F5344CB8AC3E}">
        <p14:creationId xmlns:p14="http://schemas.microsoft.com/office/powerpoint/2010/main" val="34718446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HANDOUT </a:t>
            </a:r>
            <a:r>
              <a:rPr lang="en-US" dirty="0">
                <a:solidFill>
                  <a:srgbClr val="FF6600"/>
                </a:solidFill>
              </a:rPr>
              <a:t>8-</a:t>
            </a:r>
            <a:r>
              <a:rPr lang="en-US" dirty="0" smtClean="0">
                <a:solidFill>
                  <a:srgbClr val="FF6600"/>
                </a:solidFill>
              </a:rPr>
              <a:t>TanscriptClip2-</a:t>
            </a:r>
            <a:r>
              <a:rPr lang="en-US" dirty="0">
                <a:solidFill>
                  <a:srgbClr val="FF6600"/>
                </a:solidFill>
              </a:rPr>
              <a:t>HS-Ziegler</a:t>
            </a:r>
          </a:p>
          <a:p>
            <a:endParaRPr lang="en-US" b="0" baseline="0" dirty="0" smtClean="0"/>
          </a:p>
          <a:p>
            <a:endParaRPr lang="en-US" dirty="0"/>
          </a:p>
          <a:p>
            <a:r>
              <a:rPr lang="en-US" b="0" baseline="0" dirty="0" smtClean="0"/>
              <a:t>See accompanying</a:t>
            </a:r>
            <a:r>
              <a:rPr lang="en-US" b="0" dirty="0" smtClean="0"/>
              <a:t> notes (2. Ziegler Analysis Notes) to support the discussion of the teacher’s actions and interaction.</a:t>
            </a:r>
          </a:p>
          <a:p>
            <a:endParaRPr lang="en-US" b="0"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107</a:t>
            </a:fld>
            <a:endParaRPr lang="en-US" dirty="0"/>
          </a:p>
        </p:txBody>
      </p:sp>
    </p:spTree>
    <p:extLst>
      <p:ext uri="{BB962C8B-B14F-4D97-AF65-F5344CB8AC3E}">
        <p14:creationId xmlns:p14="http://schemas.microsoft.com/office/powerpoint/2010/main" val="27944431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slide is animated. It provides a way of pulling together the ideas that are likely to surface in the discussion.)</a:t>
            </a:r>
          </a:p>
          <a:p>
            <a:endParaRPr lang="en-US" i="1" dirty="0" smtClean="0"/>
          </a:p>
          <a:p>
            <a:endParaRPr lang="en-US" dirty="0"/>
          </a:p>
          <a:p>
            <a:r>
              <a:rPr lang="en-US" dirty="0" smtClean="0"/>
              <a:t>Productive struggle can’t happen in isolation from the other practices.  In these clips there is direct evidence of practices 2, 3, 5, and 8.  Practice 1 can be inferred because we know what he goals were (see slide 5) and his questioning is clearly in service of the stated goals.</a:t>
            </a:r>
          </a:p>
          <a:p>
            <a:endParaRPr lang="en-US" dirty="0"/>
          </a:p>
          <a:p>
            <a:r>
              <a:rPr lang="en-US" dirty="0" smtClean="0"/>
              <a:t>There is limited evidence of meaningful discourse here because of the nature of the clips -- we only can see what the groups are doing when the teachers is with them -- and we do not have access to what they did on their own or to the whole group discussion that took place later in the lesson.  </a:t>
            </a:r>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108</a:t>
            </a:fld>
            <a:endParaRPr lang="en-US" dirty="0"/>
          </a:p>
        </p:txBody>
      </p:sp>
    </p:spTree>
    <p:extLst>
      <p:ext uri="{BB962C8B-B14F-4D97-AF65-F5344CB8AC3E}">
        <p14:creationId xmlns:p14="http://schemas.microsoft.com/office/powerpoint/2010/main" val="7371339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table shown in this slides summarizes teacher and student actions that embrace struggle as a natural aspect of learning.</a:t>
            </a:r>
          </a:p>
          <a:p>
            <a:endParaRPr lang="en-US" dirty="0"/>
          </a:p>
          <a:p>
            <a:r>
              <a:rPr lang="en-US" dirty="0" smtClean="0"/>
              <a:t>You may want to distribute a copy of the teacher and student actions to facilitate teachers discussion/reflection related to the last slide.</a:t>
            </a:r>
          </a:p>
          <a:p>
            <a:endParaRPr lang="en-US" dirty="0"/>
          </a:p>
          <a:p>
            <a:r>
              <a:rPr lang="en-US" dirty="0" smtClean="0"/>
              <a:t>HANDOUT </a:t>
            </a:r>
            <a:r>
              <a:rPr lang="en-US" dirty="0" smtClean="0">
                <a:solidFill>
                  <a:srgbClr val="FF6600"/>
                </a:solidFill>
              </a:rPr>
              <a:t>9</a:t>
            </a:r>
            <a:r>
              <a:rPr lang="en-US" dirty="0">
                <a:solidFill>
                  <a:srgbClr val="FF6600"/>
                </a:solidFill>
              </a:rPr>
              <a:t>-</a:t>
            </a:r>
            <a:r>
              <a:rPr lang="en-US" dirty="0" smtClean="0">
                <a:solidFill>
                  <a:srgbClr val="FF6600"/>
                </a:solidFill>
              </a:rPr>
              <a:t>TeacherandStudent Actions-HS-Ziegler</a:t>
            </a:r>
            <a:endParaRPr lang="en-US" dirty="0">
              <a:solidFill>
                <a:srgbClr val="FF6600"/>
              </a:solidFill>
            </a:endParaRPr>
          </a:p>
        </p:txBody>
      </p:sp>
      <p:sp>
        <p:nvSpPr>
          <p:cNvPr id="4" name="Slide Number Placeholder 3"/>
          <p:cNvSpPr>
            <a:spLocks noGrp="1"/>
          </p:cNvSpPr>
          <p:nvPr>
            <p:ph type="sldNum" sz="quarter" idx="10"/>
          </p:nvPr>
        </p:nvSpPr>
        <p:spPr/>
        <p:txBody>
          <a:bodyPr/>
          <a:lstStyle/>
          <a:p>
            <a:fld id="{574782EB-4FAA-490E-8F2D-179336FF04BD}" type="slidenum">
              <a:rPr lang="en-US" smtClean="0"/>
              <a:pPr/>
              <a:t>109</a:t>
            </a:fld>
            <a:endParaRPr lang="en-US" dirty="0"/>
          </a:p>
        </p:txBody>
      </p:sp>
    </p:spTree>
    <p:extLst>
      <p:ext uri="{BB962C8B-B14F-4D97-AF65-F5344CB8AC3E}">
        <p14:creationId xmlns:p14="http://schemas.microsoft.com/office/powerpoint/2010/main" val="24510802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110</a:t>
            </a:fld>
            <a:endParaRPr lang="en-US" dirty="0"/>
          </a:p>
        </p:txBody>
      </p:sp>
    </p:spTree>
    <p:extLst>
      <p:ext uri="{BB962C8B-B14F-4D97-AF65-F5344CB8AC3E}">
        <p14:creationId xmlns:p14="http://schemas.microsoft.com/office/powerpoint/2010/main" val="10586420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slides that follow provide some possible “lessons” that could be learned from these two implementations.</a:t>
            </a:r>
            <a:endParaRPr lang="en-US" dirty="0"/>
          </a:p>
        </p:txBody>
      </p:sp>
      <p:sp>
        <p:nvSpPr>
          <p:cNvPr id="4" name="Slide Number Placeholder 3"/>
          <p:cNvSpPr>
            <a:spLocks noGrp="1"/>
          </p:cNvSpPr>
          <p:nvPr>
            <p:ph type="sldNum" sz="quarter" idx="10"/>
          </p:nvPr>
        </p:nvSpPr>
        <p:spPr/>
        <p:txBody>
          <a:bodyPr/>
          <a:lstStyle/>
          <a:p>
            <a:fld id="{4924FBFB-ED9B-FE4B-9AFC-E6E5349716D5}" type="slidenum">
              <a:rPr lang="en-US" smtClean="0"/>
              <a:t>111</a:t>
            </a:fld>
            <a:endParaRPr lang="en-US"/>
          </a:p>
        </p:txBody>
      </p:sp>
    </p:spTree>
    <p:extLst>
      <p:ext uri="{BB962C8B-B14F-4D97-AF65-F5344CB8AC3E}">
        <p14:creationId xmlns:p14="http://schemas.microsoft.com/office/powerpoint/2010/main" val="14768054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112</a:t>
            </a:fld>
            <a:endParaRPr lang="en-US" dirty="0"/>
          </a:p>
        </p:txBody>
      </p:sp>
    </p:spTree>
    <p:extLst>
      <p:ext uri="{BB962C8B-B14F-4D97-AF65-F5344CB8AC3E}">
        <p14:creationId xmlns:p14="http://schemas.microsoft.com/office/powerpoint/2010/main" val="21860727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113</a:t>
            </a:fld>
            <a:endParaRPr lang="en-US" dirty="0"/>
          </a:p>
        </p:txBody>
      </p:sp>
    </p:spTree>
    <p:extLst>
      <p:ext uri="{BB962C8B-B14F-4D97-AF65-F5344CB8AC3E}">
        <p14:creationId xmlns:p14="http://schemas.microsoft.com/office/powerpoint/2010/main" val="611999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17" indent="-285699" eaLnBrk="0" hangingPunct="0">
              <a:defRPr>
                <a:solidFill>
                  <a:schemeClr val="tx1"/>
                </a:solidFill>
                <a:latin typeface="Arial" pitchFamily="34" charset="0"/>
                <a:ea typeface="ＭＳ Ｐゴシック" pitchFamily="34" charset="-128"/>
              </a:defRPr>
            </a:lvl2pPr>
            <a:lvl3pPr marL="1142796" indent="-228560" eaLnBrk="0" hangingPunct="0">
              <a:defRPr>
                <a:solidFill>
                  <a:schemeClr val="tx1"/>
                </a:solidFill>
                <a:latin typeface="Arial" pitchFamily="34" charset="0"/>
                <a:ea typeface="ＭＳ Ｐゴシック" pitchFamily="34" charset="-128"/>
              </a:defRPr>
            </a:lvl3pPr>
            <a:lvl4pPr marL="1599914" indent="-228560" eaLnBrk="0" hangingPunct="0">
              <a:defRPr>
                <a:solidFill>
                  <a:schemeClr val="tx1"/>
                </a:solidFill>
                <a:latin typeface="Arial" pitchFamily="34" charset="0"/>
                <a:ea typeface="ＭＳ Ｐゴシック" pitchFamily="34" charset="-128"/>
              </a:defRPr>
            </a:lvl4pPr>
            <a:lvl5pPr marL="2057034" indent="-228560" eaLnBrk="0" hangingPunct="0">
              <a:defRPr>
                <a:solidFill>
                  <a:schemeClr val="tx1"/>
                </a:solidFill>
                <a:latin typeface="Arial" pitchFamily="34" charset="0"/>
                <a:ea typeface="ＭＳ Ｐゴシック" pitchFamily="34" charset="-128"/>
              </a:defRPr>
            </a:lvl5pPr>
            <a:lvl6pPr marL="2514152" indent="-22856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271" indent="-22856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389" indent="-22856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507" indent="-22856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9</a:t>
            </a:fld>
            <a:endParaRPr lang="en-US" dirty="0" smtClean="0"/>
          </a:p>
        </p:txBody>
      </p:sp>
    </p:spTree>
    <p:extLst>
      <p:ext uri="{BB962C8B-B14F-4D97-AF65-F5344CB8AC3E}">
        <p14:creationId xmlns:p14="http://schemas.microsoft.com/office/powerpoint/2010/main" val="24256554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114</a:t>
            </a:fld>
            <a:endParaRPr lang="en-US" dirty="0"/>
          </a:p>
        </p:txBody>
      </p:sp>
    </p:spTree>
    <p:extLst>
      <p:ext uri="{BB962C8B-B14F-4D97-AF65-F5344CB8AC3E}">
        <p14:creationId xmlns:p14="http://schemas.microsoft.com/office/powerpoint/2010/main" val="38690167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115</a:t>
            </a:fld>
            <a:endParaRPr lang="en-US" dirty="0"/>
          </a:p>
        </p:txBody>
      </p:sp>
    </p:spTree>
    <p:extLst>
      <p:ext uri="{BB962C8B-B14F-4D97-AF65-F5344CB8AC3E}">
        <p14:creationId xmlns:p14="http://schemas.microsoft.com/office/powerpoint/2010/main" val="38690167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CF3A1-EBB8-450B-B11C-6C64F59B7B4B}" type="slidenum">
              <a:rPr lang="en-US" smtClean="0"/>
              <a:t>121</a:t>
            </a:fld>
            <a:endParaRPr lang="en-US" dirty="0"/>
          </a:p>
        </p:txBody>
      </p:sp>
    </p:spTree>
    <p:extLst>
      <p:ext uri="{BB962C8B-B14F-4D97-AF65-F5344CB8AC3E}">
        <p14:creationId xmlns:p14="http://schemas.microsoft.com/office/powerpoint/2010/main" val="32655429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122</a:t>
            </a:fld>
            <a:endParaRPr lang="en-US" dirty="0"/>
          </a:p>
        </p:txBody>
      </p:sp>
    </p:spTree>
    <p:extLst>
      <p:ext uri="{BB962C8B-B14F-4D97-AF65-F5344CB8AC3E}">
        <p14:creationId xmlns:p14="http://schemas.microsoft.com/office/powerpoint/2010/main" val="6119996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782EB-4FAA-490E-8F2D-179336FF04BD}" type="slidenum">
              <a:rPr lang="en-US" smtClean="0"/>
              <a:pPr/>
              <a:t>123</a:t>
            </a:fld>
            <a:endParaRPr lang="en-US" dirty="0"/>
          </a:p>
        </p:txBody>
      </p:sp>
    </p:spTree>
    <p:extLst>
      <p:ext uri="{BB962C8B-B14F-4D97-AF65-F5344CB8AC3E}">
        <p14:creationId xmlns:p14="http://schemas.microsoft.com/office/powerpoint/2010/main" val="4682364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782EB-4FAA-490E-8F2D-179336FF04BD}" type="slidenum">
              <a:rPr lang="en-US" smtClean="0"/>
              <a:pPr/>
              <a:t>124</a:t>
            </a:fld>
            <a:endParaRPr lang="en-US" dirty="0"/>
          </a:p>
        </p:txBody>
      </p:sp>
    </p:spTree>
    <p:extLst>
      <p:ext uri="{BB962C8B-B14F-4D97-AF65-F5344CB8AC3E}">
        <p14:creationId xmlns:p14="http://schemas.microsoft.com/office/powerpoint/2010/main" val="17629585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130</a:t>
            </a:fld>
            <a:endParaRPr lang="en-US" dirty="0"/>
          </a:p>
        </p:txBody>
      </p:sp>
    </p:spTree>
    <p:extLst>
      <p:ext uri="{BB962C8B-B14F-4D97-AF65-F5344CB8AC3E}">
        <p14:creationId xmlns:p14="http://schemas.microsoft.com/office/powerpoint/2010/main" val="23786430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131</a:t>
            </a:fld>
            <a:endParaRPr lang="en-US" dirty="0"/>
          </a:p>
        </p:txBody>
      </p:sp>
    </p:spTree>
    <p:extLst>
      <p:ext uri="{BB962C8B-B14F-4D97-AF65-F5344CB8AC3E}">
        <p14:creationId xmlns:p14="http://schemas.microsoft.com/office/powerpoint/2010/main" val="2226744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6635" y="2130425"/>
            <a:ext cx="7350165"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749972"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grpSp>
        <p:nvGrpSpPr>
          <p:cNvPr id="8" name="Group 7"/>
          <p:cNvGrpSpPr/>
          <p:nvPr userDrawn="1"/>
        </p:nvGrpSpPr>
        <p:grpSpPr>
          <a:xfrm>
            <a:off x="1" y="-23724"/>
            <a:ext cx="1020617" cy="6894423"/>
            <a:chOff x="1" y="-23724"/>
            <a:chExt cx="1020617" cy="6894423"/>
          </a:xfrm>
        </p:grpSpPr>
        <p:pic>
          <p:nvPicPr>
            <p:cNvPr id="9" name="Picture 8" descr="14861 principles to action cover bar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0" name="Picture 9" descr="14861 principles to action cover.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pic>
        <p:nvPicPr>
          <p:cNvPr id="11" name="Picture 10" descr="NCTM_R_LogoandName4C_L.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35765" y="6025416"/>
            <a:ext cx="2673270" cy="696059"/>
          </a:xfrm>
          <a:prstGeom prst="rect">
            <a:avLst/>
          </a:prstGeom>
        </p:spPr>
      </p:pic>
    </p:spTree>
    <p:extLst>
      <p:ext uri="{BB962C8B-B14F-4D97-AF65-F5344CB8AC3E}">
        <p14:creationId xmlns:p14="http://schemas.microsoft.com/office/powerpoint/2010/main" val="27503022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378266189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286990060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7010400" cy="1023938"/>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1799770" y="1589088"/>
            <a:ext cx="7115629" cy="4522787"/>
          </a:xfrm>
        </p:spPr>
        <p:txBody>
          <a:bodyPr/>
          <a:lstStyle/>
          <a:p>
            <a:pPr lvl="0"/>
            <a:endParaRPr lang="en-US" noProof="0" dirty="0" smtClean="0"/>
          </a:p>
        </p:txBody>
      </p:sp>
      <p:sp>
        <p:nvSpPr>
          <p:cNvPr id="4" name="Footer Placeholder 5"/>
          <p:cNvSpPr>
            <a:spLocks noGrp="1"/>
          </p:cNvSpPr>
          <p:nvPr>
            <p:ph type="ftr" sz="quarter" idx="10"/>
          </p:nvPr>
        </p:nvSpPr>
        <p:spPr/>
        <p:txBody>
          <a:bodyPr/>
          <a:lstStyle>
            <a:lvl1pPr>
              <a:defRPr dirty="0" smtClean="0"/>
            </a:lvl1pPr>
          </a:lstStyle>
          <a:p>
            <a:pPr>
              <a:defRPr/>
            </a:pPr>
            <a:r>
              <a:rPr lang="en-US"/>
              <a:t>Diane J. Briars, 2014</a:t>
            </a:r>
          </a:p>
        </p:txBody>
      </p:sp>
      <p:sp>
        <p:nvSpPr>
          <p:cNvPr id="5" name="Slide Number Placeholder 6"/>
          <p:cNvSpPr>
            <a:spLocks noGrp="1"/>
          </p:cNvSpPr>
          <p:nvPr>
            <p:ph type="sldNum" sz="quarter" idx="11"/>
          </p:nvPr>
        </p:nvSpPr>
        <p:spPr>
          <a:xfrm>
            <a:off x="7856538" y="6356350"/>
            <a:ext cx="984250" cy="365125"/>
          </a:xfrm>
          <a:prstGeom prst="rect">
            <a:avLst/>
          </a:prstGeom>
        </p:spPr>
        <p:txBody>
          <a:bodyPr/>
          <a:lstStyle>
            <a:lvl1pPr>
              <a:defRPr>
                <a:ea typeface="ＭＳ Ｐゴシック" pitchFamily="34" charset="-128"/>
                <a:cs typeface="Arial" charset="0"/>
              </a:defRPr>
            </a:lvl1pPr>
          </a:lstStyle>
          <a:p>
            <a:pPr>
              <a:defRPr/>
            </a:pPr>
            <a:fld id="{D13F9BFB-6170-4655-83BB-40AFEE3A2F11}" type="slidenum">
              <a:rPr lang="en-US"/>
              <a:pPr>
                <a:defRPr/>
              </a:pPr>
              <a:t>‹#›</a:t>
            </a:fld>
            <a:endParaRPr lang="en-US" dirty="0"/>
          </a:p>
        </p:txBody>
      </p:sp>
    </p:spTree>
    <p:extLst>
      <p:ext uri="{BB962C8B-B14F-4D97-AF65-F5344CB8AC3E}">
        <p14:creationId xmlns:p14="http://schemas.microsoft.com/office/powerpoint/2010/main" val="559324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620000" cy="102393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316038" y="1589088"/>
            <a:ext cx="7599362" cy="4522787"/>
          </a:xfrm>
        </p:spPr>
        <p:txBody>
          <a:bodyPr/>
          <a:lstStyle/>
          <a:p>
            <a:pPr lvl="0"/>
            <a:r>
              <a:rPr lang="en-US" noProof="0" dirty="0" smtClean="0"/>
              <a:t>Click icon to add chart</a:t>
            </a:r>
          </a:p>
        </p:txBody>
      </p:sp>
    </p:spTree>
    <p:extLst>
      <p:ext uri="{BB962C8B-B14F-4D97-AF65-F5344CB8AC3E}">
        <p14:creationId xmlns:p14="http://schemas.microsoft.com/office/powerpoint/2010/main" val="373776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4530099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2566417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329593249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941942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256176698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4574561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grpSp>
        <p:nvGrpSpPr>
          <p:cNvPr id="9" name="Group 8"/>
          <p:cNvGrpSpPr/>
          <p:nvPr userDrawn="1"/>
        </p:nvGrpSpPr>
        <p:grpSpPr>
          <a:xfrm>
            <a:off x="1" y="-23724"/>
            <a:ext cx="1020617" cy="6894423"/>
            <a:chOff x="1" y="-23724"/>
            <a:chExt cx="1020617" cy="6894423"/>
          </a:xfrm>
        </p:grpSpPr>
        <p:pic>
          <p:nvPicPr>
            <p:cNvPr id="10" name="Picture 9" descr="14861 principles to action cover bar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pic>
        <p:nvPicPr>
          <p:cNvPr id="12" name="Picture 11" descr="NCTM_R_LogoandName4C_L.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40188" y="6126163"/>
            <a:ext cx="2673270" cy="696059"/>
          </a:xfrm>
          <a:prstGeom prst="rect">
            <a:avLst/>
          </a:prstGeom>
        </p:spPr>
      </p:pic>
    </p:spTree>
    <p:extLst>
      <p:ext uri="{BB962C8B-B14F-4D97-AF65-F5344CB8AC3E}">
        <p14:creationId xmlns:p14="http://schemas.microsoft.com/office/powerpoint/2010/main" val="365355801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247119337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19501548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368494494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339106866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89600069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532932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2123577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3164465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765885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311663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52550" y="2894013"/>
            <a:ext cx="7142163"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grpSp>
        <p:nvGrpSpPr>
          <p:cNvPr id="7" name="Group 6"/>
          <p:cNvGrpSpPr/>
          <p:nvPr userDrawn="1"/>
        </p:nvGrpSpPr>
        <p:grpSpPr>
          <a:xfrm>
            <a:off x="1" y="-23724"/>
            <a:ext cx="1020617" cy="6894423"/>
            <a:chOff x="1" y="-23724"/>
            <a:chExt cx="1020617" cy="6894423"/>
          </a:xfrm>
        </p:grpSpPr>
        <p:pic>
          <p:nvPicPr>
            <p:cNvPr id="8" name="Picture 7" descr="14861 principles to action cover bar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9" name="Picture 8" descr="14861 principles to action cover.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pic>
        <p:nvPicPr>
          <p:cNvPr id="10" name="Picture 9" descr="NCTM_R_LogoandName4C_L.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40188" y="6126163"/>
            <a:ext cx="2673270" cy="696059"/>
          </a:xfrm>
          <a:prstGeom prst="rect">
            <a:avLst/>
          </a:prstGeom>
        </p:spPr>
      </p:pic>
    </p:spTree>
    <p:extLst>
      <p:ext uri="{BB962C8B-B14F-4D97-AF65-F5344CB8AC3E}">
        <p14:creationId xmlns:p14="http://schemas.microsoft.com/office/powerpoint/2010/main" val="261869583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3232700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1498731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3469100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3871528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2867029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4078762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610F2C-C334-4D75-8E9E-87EDEC027515}" type="datetimeFigureOut">
              <a:rPr lang="en-US" smtClean="0"/>
              <a:t>3/7/2016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E0756A-C007-4170-A400-1072A1671CEE}" type="slidenum">
              <a:rPr lang="en-US" smtClean="0"/>
              <a:t>‹#›</a:t>
            </a:fld>
            <a:endParaRPr lang="en-US" dirty="0"/>
          </a:p>
        </p:txBody>
      </p:sp>
    </p:spTree>
    <p:extLst>
      <p:ext uri="{BB962C8B-B14F-4D97-AF65-F5344CB8AC3E}">
        <p14:creationId xmlns:p14="http://schemas.microsoft.com/office/powerpoint/2010/main" val="250503105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E345BF-06EA-A34D-9A16-23DFC0E56203}"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2510587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E345BF-06EA-A34D-9A16-23DFC0E56203}"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2364674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E345BF-06EA-A34D-9A16-23DFC0E56203}"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3499697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9" name="Group 8"/>
          <p:cNvGrpSpPr/>
          <p:nvPr userDrawn="1"/>
        </p:nvGrpSpPr>
        <p:grpSpPr>
          <a:xfrm>
            <a:off x="1" y="-23724"/>
            <a:ext cx="1020617" cy="6894423"/>
            <a:chOff x="1" y="-23724"/>
            <a:chExt cx="1020617" cy="6894423"/>
          </a:xfrm>
        </p:grpSpPr>
        <p:pic>
          <p:nvPicPr>
            <p:cNvPr id="10" name="Picture 9" descr="14861 principles to action cover bar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sp>
        <p:nvSpPr>
          <p:cNvPr id="2" name="Title 1"/>
          <p:cNvSpPr>
            <a:spLocks noGrp="1"/>
          </p:cNvSpPr>
          <p:nvPr>
            <p:ph type="title"/>
          </p:nvPr>
        </p:nvSpPr>
        <p:spPr>
          <a:xfrm>
            <a:off x="1292772" y="274638"/>
            <a:ext cx="7394028"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1049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34152" y="1600200"/>
            <a:ext cx="34526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86D326-75DE-3D4E-A732-5F3E38B3649D}" type="slidenum">
              <a:rPr lang="en-US" smtClean="0"/>
              <a:pPr/>
              <a:t>‹#›</a:t>
            </a:fld>
            <a:endParaRPr lang="en-US" dirty="0"/>
          </a:p>
        </p:txBody>
      </p:sp>
      <p:pic>
        <p:nvPicPr>
          <p:cNvPr id="12" name="Picture 11" descr="NCTM_R_LogoandName4C_L.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40188" y="6126163"/>
            <a:ext cx="2673270" cy="696059"/>
          </a:xfrm>
          <a:prstGeom prst="rect">
            <a:avLst/>
          </a:prstGeom>
        </p:spPr>
      </p:pic>
    </p:spTree>
    <p:extLst>
      <p:ext uri="{BB962C8B-B14F-4D97-AF65-F5344CB8AC3E}">
        <p14:creationId xmlns:p14="http://schemas.microsoft.com/office/powerpoint/2010/main" val="228866129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E345BF-06EA-A34D-9A16-23DFC0E56203}" type="datetimeFigureOut">
              <a:rPr lang="en-US" smtClean="0"/>
              <a:pPr/>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1627389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E345BF-06EA-A34D-9A16-23DFC0E56203}" type="datetimeFigureOut">
              <a:rPr lang="en-US" smtClean="0"/>
              <a:pPr/>
              <a:t>3/7/2016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788461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E345BF-06EA-A34D-9A16-23DFC0E56203}" type="datetimeFigureOut">
              <a:rPr lang="en-US" smtClean="0"/>
              <a:pPr/>
              <a:t>3/7/2016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4071865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345BF-06EA-A34D-9A16-23DFC0E56203}" type="datetimeFigureOut">
              <a:rPr lang="en-US" smtClean="0"/>
              <a:pPr/>
              <a:t>3/7/2016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689265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E345BF-06EA-A34D-9A16-23DFC0E56203}" type="datetimeFigureOut">
              <a:rPr lang="en-US" smtClean="0"/>
              <a:pPr/>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1644808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E345BF-06EA-A34D-9A16-23DFC0E56203}" type="datetimeFigureOut">
              <a:rPr lang="en-US" smtClean="0"/>
              <a:pPr/>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21830172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E345BF-06EA-A34D-9A16-23DFC0E56203}"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2368511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E345BF-06EA-A34D-9A16-23DFC0E56203}" type="datetimeFigureOut">
              <a:rPr lang="en-US" smtClean="0"/>
              <a:pPr/>
              <a:t>3/7/2016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3264402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1178471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320381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8799030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2090770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D98EC-0129-0E43-B6CC-EDCC1F71DBF7}" type="datetimeFigureOut">
              <a:rPr lang="en-US" smtClean="0"/>
              <a:pPr/>
              <a:t>3/7/2016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28660619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7365" y="274638"/>
            <a:ext cx="7299435"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87364" y="1600200"/>
            <a:ext cx="729943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D98EC-0129-0E43-B6CC-EDCC1F71DBF7}" type="datetimeFigureOut">
              <a:rPr lang="en-US" smtClean="0"/>
              <a:pPr/>
              <a:t>3/7/2016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6D326-75DE-3D4E-A732-5F3E38B3649D}" type="slidenum">
              <a:rPr lang="en-US" smtClean="0"/>
              <a:pPr/>
              <a:t>‹#›</a:t>
            </a:fld>
            <a:endParaRPr lang="en-US" dirty="0"/>
          </a:p>
        </p:txBody>
      </p:sp>
      <p:grpSp>
        <p:nvGrpSpPr>
          <p:cNvPr id="8" name="Group 7"/>
          <p:cNvGrpSpPr/>
          <p:nvPr userDrawn="1"/>
        </p:nvGrpSpPr>
        <p:grpSpPr>
          <a:xfrm>
            <a:off x="1" y="-23724"/>
            <a:ext cx="1020617" cy="6894423"/>
            <a:chOff x="1" y="-23724"/>
            <a:chExt cx="1020617" cy="6894423"/>
          </a:xfrm>
        </p:grpSpPr>
        <p:pic>
          <p:nvPicPr>
            <p:cNvPr id="9" name="Picture 8" descr="14861 principles to action cover bar 1.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0" name="Picture 9" descr="14861 principles to action cover.psd"/>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pic>
        <p:nvPicPr>
          <p:cNvPr id="11" name="Picture 10" descr="NCTM_R_LogoandName4C_L.eps"/>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470730" y="6050694"/>
            <a:ext cx="2673270" cy="696059"/>
          </a:xfrm>
          <a:prstGeom prst="rect">
            <a:avLst/>
          </a:prstGeom>
        </p:spPr>
      </p:pic>
    </p:spTree>
    <p:extLst>
      <p:ext uri="{BB962C8B-B14F-4D97-AF65-F5344CB8AC3E}">
        <p14:creationId xmlns:p14="http://schemas.microsoft.com/office/powerpoint/2010/main" val="2096997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 id="2147483698" r:id="rId13"/>
  </p:sldLayoutIdLst>
  <p:timing>
    <p:tnLst>
      <p:par>
        <p:cTn id="1" dur="indefinite" restart="never" nodeType="tmRoot"/>
      </p:par>
    </p:tnLst>
  </p:timing>
  <p:txStyles>
    <p:titleStyle>
      <a:lvl1pPr algn="ctr" defTabSz="457200" rtl="0" eaLnBrk="1" latinLnBrk="0" hangingPunct="1">
        <a:spcBef>
          <a:spcPct val="0"/>
        </a:spcBef>
        <a:buNone/>
        <a:defRPr sz="4400" b="1" kern="1200">
          <a:solidFill>
            <a:srgbClr val="00206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206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06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06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06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06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8538" y="274638"/>
            <a:ext cx="737826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08538" y="1600200"/>
            <a:ext cx="7378262"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D98EC-0129-0E43-B6CC-EDCC1F71DBF7}" type="datetimeFigureOut">
              <a:rPr lang="en-US" smtClean="0"/>
              <a:pPr/>
              <a:t>3/7/2016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6D326-75DE-3D4E-A732-5F3E38B3649D}" type="slidenum">
              <a:rPr lang="en-US" smtClean="0"/>
              <a:pPr/>
              <a:t>‹#›</a:t>
            </a:fld>
            <a:endParaRPr lang="en-US" dirty="0"/>
          </a:p>
        </p:txBody>
      </p:sp>
      <p:grpSp>
        <p:nvGrpSpPr>
          <p:cNvPr id="8" name="Group 7"/>
          <p:cNvGrpSpPr/>
          <p:nvPr userDrawn="1"/>
        </p:nvGrpSpPr>
        <p:grpSpPr>
          <a:xfrm>
            <a:off x="1" y="-23724"/>
            <a:ext cx="1020617" cy="6894423"/>
            <a:chOff x="1" y="-23724"/>
            <a:chExt cx="1020617" cy="6894423"/>
          </a:xfrm>
        </p:grpSpPr>
        <p:pic>
          <p:nvPicPr>
            <p:cNvPr id="9" name="Picture 8" descr="14861 principles to action cover bar 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0" name="Picture 9" descr="14861 principles to action cover.ps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0020714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10F2C-C334-4D75-8E9E-87EDEC027515}" type="datetimeFigureOut">
              <a:rPr lang="en-US" smtClean="0"/>
              <a:t>3/7/2016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0756A-C007-4170-A400-1072A1671CEE}" type="slidenum">
              <a:rPr lang="en-US" smtClean="0"/>
              <a:t>‹#›</a:t>
            </a:fld>
            <a:endParaRPr lang="en-US" dirty="0"/>
          </a:p>
        </p:txBody>
      </p:sp>
    </p:spTree>
    <p:extLst>
      <p:ext uri="{BB962C8B-B14F-4D97-AF65-F5344CB8AC3E}">
        <p14:creationId xmlns:p14="http://schemas.microsoft.com/office/powerpoint/2010/main" val="7952203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345BF-06EA-A34D-9A16-23DFC0E56203}" type="datetimeFigureOut">
              <a:rPr lang="en-US" smtClean="0"/>
              <a:pPr/>
              <a:t>3/7/2016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6BD99-8E1A-E946-9719-969B4CADA1BF}" type="slidenum">
              <a:rPr lang="en-US" smtClean="0"/>
              <a:pPr/>
              <a:t>‹#›</a:t>
            </a:fld>
            <a:endParaRPr lang="en-US" dirty="0"/>
          </a:p>
        </p:txBody>
      </p:sp>
    </p:spTree>
    <p:extLst>
      <p:ext uri="{BB962C8B-B14F-4D97-AF65-F5344CB8AC3E}">
        <p14:creationId xmlns:p14="http://schemas.microsoft.com/office/powerpoint/2010/main" val="1543073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17.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nctm.org/Conferences-and-Professional-Development/Principles-to-Actions-Toolkit/The-Case-of-Jeffrey-Ziegler-and-the-S-Pattern-Task/"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nctm.org/Conferences-and-Professional-Development/Principles-to-Actions-Toolkit/The-Case-of-Jeffrey-Ziegler-and-the-S-Pattern-Task/"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8.png"/></Relationships>
</file>

<file path=ppt/slides/_rels/slide1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3" Type="http://schemas.openxmlformats.org/officeDocument/2006/relationships/hyperlink" Target="http://www.nctm.org/PtA/"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hyperlink" Target="http://www.nctm.org/WorkArea/linkit.aspx?LinkIdentifier=id&amp;ItemID=761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slide" Target="slide52.xml"/><Relationship Id="rId5" Type="http://schemas.openxmlformats.org/officeDocument/2006/relationships/image" Target="../media/image2.pn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emf"/><Relationship Id="rId7"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png"/><Relationship Id="rId5" Type="http://schemas.openxmlformats.org/officeDocument/2006/relationships/image" Target="../media/image20.png"/><Relationship Id="rId10" Type="http://schemas.openxmlformats.org/officeDocument/2006/relationships/image" Target="../media/image1.jpeg"/><Relationship Id="rId4" Type="http://schemas.openxmlformats.org/officeDocument/2006/relationships/image" Target="../media/image19.png"/><Relationship Id="rId9"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emf"/><Relationship Id="rId7"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32.png"/></Relationships>
</file>

<file path=ppt/slides/_rels/slide6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emf"/><Relationship Id="rId7"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32.png"/></Relationships>
</file>

<file path=ppt/slides/_rels/slide6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emf"/><Relationship Id="rId7"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png"/><Relationship Id="rId5" Type="http://schemas.openxmlformats.org/officeDocument/2006/relationships/image" Target="../media/image20.png"/><Relationship Id="rId10" Type="http://schemas.openxmlformats.org/officeDocument/2006/relationships/image" Target="../media/image1.jpeg"/><Relationship Id="rId4" Type="http://schemas.openxmlformats.org/officeDocument/2006/relationships/image" Target="../media/image19.png"/><Relationship Id="rId9"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4.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35.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36.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37.w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38.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39.w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40.wmf"/></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1162050" y="900691"/>
            <a:ext cx="7600950" cy="5494272"/>
          </a:xfrm>
          <a:prstGeom prst="rect">
            <a:avLst/>
          </a:prstGeom>
        </p:spPr>
        <p:txBody>
          <a:bodyPr vert="horz" lIns="91440" tIns="45720" rIns="91440" bIns="45720" rtlCol="0">
            <a:normAutofit/>
          </a:bodyPr>
          <a:lstStyle/>
          <a:p>
            <a:pPr algn="ctr"/>
            <a:r>
              <a:rPr lang="en-US" sz="4400" b="1" dirty="0">
                <a:solidFill>
                  <a:srgbClr val="002060"/>
                </a:solidFill>
              </a:rPr>
              <a:t>Engaging Tasks + Student Discussion = Math Success</a:t>
            </a:r>
            <a:endParaRPr lang="en-US" b="1" dirty="0" smtClean="0">
              <a:solidFill>
                <a:srgbClr val="002060"/>
              </a:solidFill>
            </a:endParaRPr>
          </a:p>
          <a:p>
            <a:pPr algn="ctr"/>
            <a:endParaRPr lang="en-US" sz="1700" b="1" dirty="0" smtClean="0">
              <a:solidFill>
                <a:srgbClr val="003366"/>
              </a:solidFill>
            </a:endParaRPr>
          </a:p>
          <a:p>
            <a:pPr algn="ctr"/>
            <a:endParaRPr lang="en-US" sz="1700" b="1" dirty="0" smtClean="0">
              <a:solidFill>
                <a:srgbClr val="003366"/>
              </a:solidFill>
            </a:endParaRPr>
          </a:p>
          <a:p>
            <a:pPr algn="ctr"/>
            <a:r>
              <a:rPr lang="en-US" sz="2600" b="1" dirty="0" smtClean="0">
                <a:solidFill>
                  <a:srgbClr val="003366"/>
                </a:solidFill>
              </a:rPr>
              <a:t>Diane </a:t>
            </a:r>
            <a:r>
              <a:rPr lang="en-US" sz="2600" b="1" dirty="0">
                <a:solidFill>
                  <a:srgbClr val="003366"/>
                </a:solidFill>
              </a:rPr>
              <a:t>J. Briars</a:t>
            </a:r>
          </a:p>
          <a:p>
            <a:pPr algn="ctr"/>
            <a:r>
              <a:rPr lang="en-US" sz="2600" b="1" dirty="0">
                <a:solidFill>
                  <a:srgbClr val="003366"/>
                </a:solidFill>
              </a:rPr>
              <a:t>President </a:t>
            </a:r>
          </a:p>
          <a:p>
            <a:pPr algn="ctr"/>
            <a:r>
              <a:rPr lang="en-US" sz="2600" b="1" dirty="0">
                <a:solidFill>
                  <a:srgbClr val="003366"/>
                </a:solidFill>
              </a:rPr>
              <a:t>National Council of Teachers of Mathematics dbriars@nctm.org</a:t>
            </a:r>
            <a:endParaRPr lang="en-US" sz="2200" b="1" dirty="0">
              <a:solidFill>
                <a:srgbClr val="003366"/>
              </a:solidFill>
            </a:endParaRPr>
          </a:p>
          <a:p>
            <a:endParaRPr lang="en-US" sz="3200" b="1" i="1" dirty="0"/>
          </a:p>
          <a:p>
            <a:pPr algn="ctr"/>
            <a:r>
              <a:rPr lang="en-US" sz="3200" b="1" dirty="0" smtClean="0">
                <a:solidFill>
                  <a:srgbClr val="003366"/>
                </a:solidFill>
              </a:rPr>
              <a:t>SXSWedu</a:t>
            </a:r>
            <a:endParaRPr lang="en-US" sz="2600" dirty="0">
              <a:solidFill>
                <a:srgbClr val="003366"/>
              </a:solidFill>
            </a:endParaRPr>
          </a:p>
          <a:p>
            <a:pPr algn="ctr"/>
            <a:r>
              <a:rPr lang="en-US" sz="2600" b="1" dirty="0" smtClean="0">
                <a:solidFill>
                  <a:srgbClr val="003366"/>
                </a:solidFill>
              </a:rPr>
              <a:t>Austin, TX</a:t>
            </a:r>
          </a:p>
          <a:p>
            <a:pPr algn="ctr"/>
            <a:r>
              <a:rPr lang="en-US" sz="2600" b="1" dirty="0" smtClean="0">
                <a:solidFill>
                  <a:srgbClr val="003366"/>
                </a:solidFill>
              </a:rPr>
              <a:t>March 7, 2016</a:t>
            </a:r>
            <a:endParaRPr lang="en-US" sz="3500" b="1" dirty="0">
              <a:solidFill>
                <a:srgbClr val="003366"/>
              </a:solidFill>
              <a:ea typeface="Verdana" panose="020B0604030504040204" pitchFamily="34" charset="0"/>
              <a:cs typeface="Verdana" panose="020B0604030504040204" pitchFamily="34" charset="0"/>
            </a:endParaRPr>
          </a:p>
          <a:p>
            <a:endParaRPr lang="en-US" sz="2400" b="1" dirty="0" smtClean="0">
              <a:solidFill>
                <a:schemeClr val="tx2">
                  <a:lumMod val="60000"/>
                  <a:lumOff val="40000"/>
                </a:schemeClr>
              </a:solidFill>
            </a:endParaRPr>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4107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450428" y="274638"/>
            <a:ext cx="7236372" cy="1143000"/>
          </a:xfrm>
        </p:spPr>
        <p:txBody>
          <a:bodyPr>
            <a:noAutofit/>
          </a:bodyPr>
          <a:lstStyle/>
          <a:p>
            <a:pPr algn="ctr" eaLnBrk="1" hangingPunct="1"/>
            <a:r>
              <a:rPr lang="en-US" sz="4000" b="1" dirty="0" smtClean="0">
                <a:solidFill>
                  <a:srgbClr val="002060"/>
                </a:solidFill>
                <a:latin typeface="+mj-lt"/>
                <a:ea typeface="ＭＳ Ｐゴシック" pitchFamily="34" charset="-128"/>
              </a:rPr>
              <a:t>NCTM Conferences</a:t>
            </a:r>
            <a:br>
              <a:rPr lang="en-US" sz="4000" b="1" dirty="0" smtClean="0">
                <a:solidFill>
                  <a:srgbClr val="002060"/>
                </a:solidFill>
                <a:latin typeface="+mj-lt"/>
                <a:ea typeface="ＭＳ Ｐゴシック" pitchFamily="34" charset="-128"/>
              </a:rPr>
            </a:br>
            <a:r>
              <a:rPr lang="en-US" sz="4000" b="1" dirty="0" smtClean="0">
                <a:solidFill>
                  <a:srgbClr val="002060"/>
                </a:solidFill>
                <a:latin typeface="+mj-lt"/>
                <a:ea typeface="ＭＳ Ｐゴシック" pitchFamily="34" charset="-128"/>
              </a:rPr>
              <a:t>www.nctm.org</a:t>
            </a:r>
          </a:p>
        </p:txBody>
      </p:sp>
      <p:sp>
        <p:nvSpPr>
          <p:cNvPr id="24580" name="Rectangle 3"/>
          <p:cNvSpPr>
            <a:spLocks noGrp="1" noChangeArrowheads="1"/>
          </p:cNvSpPr>
          <p:nvPr>
            <p:ph idx="1"/>
          </p:nvPr>
        </p:nvSpPr>
        <p:spPr>
          <a:xfrm>
            <a:off x="1351730" y="1618582"/>
            <a:ext cx="7362497" cy="4880643"/>
          </a:xfrm>
        </p:spPr>
        <p:txBody>
          <a:bodyPr>
            <a:normAutofit fontScale="85000" lnSpcReduction="20000"/>
          </a:bodyPr>
          <a:lstStyle/>
          <a:p>
            <a:pPr marL="457200" lvl="1" indent="0" eaLnBrk="1" hangingPunct="1">
              <a:spcBef>
                <a:spcPts val="0"/>
              </a:spcBef>
              <a:buNone/>
            </a:pPr>
            <a:endParaRPr lang="en-US" sz="1000" dirty="0">
              <a:ea typeface="ＭＳ Ｐゴシック" pitchFamily="34" charset="-128"/>
            </a:endParaRPr>
          </a:p>
          <a:p>
            <a:pPr marL="6350" lvl="1" indent="0" algn="ctr" eaLnBrk="1" hangingPunct="1">
              <a:spcBef>
                <a:spcPts val="0"/>
              </a:spcBef>
              <a:buNone/>
            </a:pPr>
            <a:r>
              <a:rPr lang="en-US" sz="3600" b="1" dirty="0" smtClean="0">
                <a:solidFill>
                  <a:srgbClr val="002060"/>
                </a:solidFill>
                <a:ea typeface="ＭＳ Ｐゴシック" pitchFamily="34" charset="-128"/>
              </a:rPr>
              <a:t>  2017 </a:t>
            </a:r>
            <a:r>
              <a:rPr lang="en-US" sz="3600" b="1" dirty="0">
                <a:solidFill>
                  <a:srgbClr val="002060"/>
                </a:solidFill>
                <a:ea typeface="ＭＳ Ｐゴシック" pitchFamily="34" charset="-128"/>
              </a:rPr>
              <a:t>Annual Meeting and </a:t>
            </a:r>
            <a:r>
              <a:rPr lang="en-US" sz="3600" b="1" dirty="0" smtClean="0">
                <a:solidFill>
                  <a:srgbClr val="002060"/>
                </a:solidFill>
                <a:ea typeface="ＭＳ Ｐゴシック" pitchFamily="34" charset="-128"/>
              </a:rPr>
              <a:t>Exposition</a:t>
            </a:r>
          </a:p>
          <a:p>
            <a:pPr marL="6350" lvl="1" indent="0">
              <a:spcBef>
                <a:spcPts val="600"/>
              </a:spcBef>
              <a:buNone/>
            </a:pPr>
            <a:r>
              <a:rPr lang="en-US" sz="3600" dirty="0">
                <a:solidFill>
                  <a:srgbClr val="002060"/>
                </a:solidFill>
                <a:ea typeface="ＭＳ Ｐゴシック" pitchFamily="34" charset="-128"/>
              </a:rPr>
              <a:t> </a:t>
            </a:r>
            <a:r>
              <a:rPr lang="en-US" sz="3600" dirty="0" smtClean="0">
                <a:solidFill>
                  <a:srgbClr val="002060"/>
                </a:solidFill>
                <a:ea typeface="ＭＳ Ｐゴシック" pitchFamily="34" charset="-128"/>
              </a:rPr>
              <a:t>     </a:t>
            </a:r>
            <a:endParaRPr lang="en-US" sz="3600" dirty="0">
              <a:solidFill>
                <a:srgbClr val="002060"/>
              </a:solidFill>
              <a:ea typeface="ＭＳ Ｐゴシック" pitchFamily="34" charset="-128"/>
            </a:endParaRPr>
          </a:p>
          <a:p>
            <a:pPr marL="6350" lvl="1" indent="0">
              <a:spcBef>
                <a:spcPts val="600"/>
              </a:spcBef>
              <a:buNone/>
            </a:pPr>
            <a:r>
              <a:rPr lang="en-US" sz="3600" dirty="0" smtClean="0">
                <a:solidFill>
                  <a:srgbClr val="002060"/>
                </a:solidFill>
                <a:ea typeface="ＭＳ Ｐゴシック" pitchFamily="34" charset="-128"/>
              </a:rPr>
              <a:t>	</a:t>
            </a:r>
          </a:p>
          <a:p>
            <a:pPr marL="6350" lvl="1" indent="0">
              <a:spcBef>
                <a:spcPts val="600"/>
              </a:spcBef>
              <a:buNone/>
            </a:pPr>
            <a:endParaRPr lang="en-US" sz="3600" dirty="0">
              <a:solidFill>
                <a:srgbClr val="002060"/>
              </a:solidFill>
              <a:ea typeface="ＭＳ Ｐゴシック" pitchFamily="34" charset="-128"/>
            </a:endParaRPr>
          </a:p>
          <a:p>
            <a:pPr marL="6350" lvl="1" indent="0">
              <a:spcBef>
                <a:spcPts val="600"/>
              </a:spcBef>
              <a:buNone/>
            </a:pPr>
            <a:endParaRPr lang="en-US" sz="3600" dirty="0" smtClean="0">
              <a:solidFill>
                <a:srgbClr val="002060"/>
              </a:solidFill>
              <a:ea typeface="ＭＳ Ｐゴシック" pitchFamily="34" charset="-128"/>
            </a:endParaRPr>
          </a:p>
          <a:p>
            <a:pPr marL="6350" lvl="1" indent="0">
              <a:spcBef>
                <a:spcPts val="600"/>
              </a:spcBef>
              <a:buNone/>
            </a:pPr>
            <a:endParaRPr lang="en-US" sz="3600" dirty="0" smtClean="0">
              <a:solidFill>
                <a:srgbClr val="002060"/>
              </a:solidFill>
              <a:ea typeface="ＭＳ Ｐゴシック" pitchFamily="34" charset="-128"/>
            </a:endParaRPr>
          </a:p>
          <a:p>
            <a:pPr marL="6350" lvl="1" indent="0" algn="ctr">
              <a:spcBef>
                <a:spcPts val="600"/>
              </a:spcBef>
              <a:buNone/>
            </a:pPr>
            <a:endParaRPr lang="en-US" sz="3600" dirty="0" smtClean="0">
              <a:solidFill>
                <a:srgbClr val="002060"/>
              </a:solidFill>
              <a:ea typeface="ＭＳ Ｐゴシック" pitchFamily="34" charset="-128"/>
            </a:endParaRPr>
          </a:p>
          <a:p>
            <a:pPr marL="6350" lvl="1" indent="0" algn="ctr">
              <a:spcBef>
                <a:spcPts val="600"/>
              </a:spcBef>
              <a:buNone/>
            </a:pPr>
            <a:endParaRPr lang="en-US" sz="3600" dirty="0" smtClean="0">
              <a:solidFill>
                <a:srgbClr val="002060"/>
              </a:solidFill>
              <a:ea typeface="ＭＳ Ｐゴシック" pitchFamily="34" charset="-128"/>
            </a:endParaRPr>
          </a:p>
          <a:p>
            <a:pPr marL="6350" lvl="1" indent="0" algn="ctr">
              <a:spcBef>
                <a:spcPts val="600"/>
              </a:spcBef>
              <a:buNone/>
            </a:pPr>
            <a:r>
              <a:rPr lang="en-US" sz="3600" dirty="0" smtClean="0">
                <a:solidFill>
                  <a:srgbClr val="002060"/>
                </a:solidFill>
                <a:ea typeface="ＭＳ Ｐゴシック" pitchFamily="34" charset="-128"/>
              </a:rPr>
              <a:t>April 5–8, 2017</a:t>
            </a:r>
            <a:endParaRPr lang="en-US" sz="3600" dirty="0">
              <a:solidFill>
                <a:srgbClr val="002060"/>
              </a:solidFill>
              <a:ea typeface="ＭＳ Ｐゴシック" pitchFamily="34" charset="-128"/>
            </a:endParaRPr>
          </a:p>
          <a:p>
            <a:pPr marL="6350" lvl="1" indent="0" algn="ctr">
              <a:spcBef>
                <a:spcPts val="600"/>
              </a:spcBef>
              <a:buNone/>
            </a:pPr>
            <a:r>
              <a:rPr lang="en-US" sz="3600" dirty="0" smtClean="0">
                <a:solidFill>
                  <a:srgbClr val="002060"/>
                </a:solidFill>
                <a:ea typeface="ＭＳ Ｐゴシック" pitchFamily="34" charset="-128"/>
              </a:rPr>
              <a:t>San Antonio</a:t>
            </a:r>
            <a:endParaRPr lang="en-US" sz="3600" b="1" dirty="0" smtClean="0">
              <a:solidFill>
                <a:srgbClr val="002060"/>
              </a:solidFill>
              <a:ea typeface="ＭＳ Ｐゴシック" pitchFamily="34" charset="-128"/>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cxnSp>
        <p:nvCxnSpPr>
          <p:cNvPr id="7" name="Straight Connector 6"/>
          <p:cNvCxnSpPr/>
          <p:nvPr/>
        </p:nvCxnSpPr>
        <p:spPr>
          <a:xfrm>
            <a:off x="950036" y="1444306"/>
            <a:ext cx="7862888" cy="0"/>
          </a:xfrm>
          <a:prstGeom prst="line">
            <a:avLst/>
          </a:prstGeom>
          <a:ln w="50800">
            <a:solidFill>
              <a:srgbClr val="002060"/>
            </a:solidFill>
          </a:ln>
        </p:spPr>
        <p:style>
          <a:lnRef idx="3">
            <a:schemeClr val="accent1"/>
          </a:lnRef>
          <a:fillRef idx="0">
            <a:schemeClr val="accent1"/>
          </a:fillRef>
          <a:effectRef idx="2">
            <a:schemeClr val="accent1"/>
          </a:effectRef>
          <a:fontRef idx="minor">
            <a:schemeClr val="tx1"/>
          </a:fontRef>
        </p:style>
      </p:cxnSp>
      <p:pic>
        <p:nvPicPr>
          <p:cNvPr id="2" name="Picture 1"/>
          <p:cNvPicPr>
            <a:picLocks noChangeAspect="1"/>
          </p:cNvPicPr>
          <p:nvPr/>
        </p:nvPicPr>
        <p:blipFill>
          <a:blip r:embed="rId3"/>
          <a:stretch>
            <a:fillRect/>
          </a:stretch>
        </p:blipFill>
        <p:spPr>
          <a:xfrm>
            <a:off x="1794478" y="2286000"/>
            <a:ext cx="6477000" cy="2816779"/>
          </a:xfrm>
          <a:prstGeom prst="rect">
            <a:avLst/>
          </a:prstGeom>
        </p:spPr>
      </p:pic>
    </p:spTree>
    <p:extLst>
      <p:ext uri="{BB962C8B-B14F-4D97-AF65-F5344CB8AC3E}">
        <p14:creationId xmlns:p14="http://schemas.microsoft.com/office/powerpoint/2010/main" val="766424960"/>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23724"/>
            <a:ext cx="8255001" cy="811124"/>
          </a:xfrm>
          <a:prstGeom prst="rect">
            <a:avLst/>
          </a:prstGeom>
        </p:spPr>
        <p:txBody>
          <a:bodyPr vert="horz" lIns="91440" tIns="45720" rIns="91440" bIns="45720" rtlCol="0" anchor="ctr">
            <a:noAutofit/>
          </a:bodyPr>
          <a:lstStyle/>
          <a:p>
            <a:pPr lvl="0" algn="ctr">
              <a:spcBef>
                <a:spcPct val="0"/>
              </a:spcBef>
              <a:defRPr/>
            </a:pPr>
            <a:endParaRPr lang="en-US" sz="3200" b="1" i="1" dirty="0">
              <a:solidFill>
                <a:schemeClr val="tx2"/>
              </a:solidFill>
              <a:latin typeface="Verdana"/>
              <a:cs typeface="Verdana"/>
            </a:endParaRPr>
          </a:p>
          <a:p>
            <a:pPr lvl="0" algn="ctr">
              <a:spcBef>
                <a:spcPct val="0"/>
              </a:spcBef>
              <a:defRPr/>
            </a:pPr>
            <a:r>
              <a:rPr lang="en-US" sz="2800" b="1" dirty="0" smtClean="0">
                <a:solidFill>
                  <a:srgbClr val="002060"/>
                </a:solidFill>
                <a:latin typeface="Verdana"/>
                <a:cs typeface="Verdana"/>
              </a:rPr>
              <a:t>The S-Pattern Task</a:t>
            </a:r>
          </a:p>
          <a:p>
            <a:pPr lvl="0" algn="ctr">
              <a:spcBef>
                <a:spcPct val="0"/>
              </a:spcBef>
              <a:defRPr/>
            </a:pPr>
            <a:r>
              <a:rPr lang="en-US" sz="2800" b="1" dirty="0" smtClean="0">
                <a:solidFill>
                  <a:srgbClr val="002060"/>
                </a:solidFill>
                <a:latin typeface="Verdana"/>
                <a:cs typeface="Verdana"/>
              </a:rPr>
              <a:t>The Context of Video Clips</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244050" y="1327987"/>
            <a:ext cx="7544898" cy="4191000"/>
          </a:xfrm>
          <a:prstGeom prst="rect">
            <a:avLst/>
          </a:prstGeom>
        </p:spPr>
        <p:txBody>
          <a:bodyPr vert="horz" lIns="91440" tIns="45720" rIns="91440" bIns="45720" rtlCol="0">
            <a:noAutofit/>
          </a:bodyPr>
          <a:lstStyle/>
          <a:p>
            <a:pPr>
              <a:spcAft>
                <a:spcPts val="600"/>
              </a:spcAft>
            </a:pPr>
            <a:r>
              <a:rPr lang="en-US" sz="2200" dirty="0" smtClean="0">
                <a:solidFill>
                  <a:srgbClr val="002060"/>
                </a:solidFill>
                <a:latin typeface="Verdana"/>
                <a:cs typeface="Verdana"/>
              </a:rPr>
              <a:t>The lesson begins with Mr. Ziegler engaging students in a brief discussion of the task.  They establish the fact that this was a growth pattern that is growing in two dimensions, getting both “taller” and “bigger”.  Before they begin their work, Mr. Ziegler tells students:</a:t>
            </a:r>
          </a:p>
          <a:p>
            <a:pPr marL="454025">
              <a:spcAft>
                <a:spcPts val="600"/>
              </a:spcAft>
            </a:pPr>
            <a:r>
              <a:rPr lang="en-US" sz="2000" dirty="0">
                <a:solidFill>
                  <a:srgbClr val="002060"/>
                </a:solidFill>
              </a:rPr>
              <a:t>“Now there are 6 prompts... Kind of the first one, the second one, third one is to kind of get you started but it is on you guys to work with your groups to come up with a way to find the patterns. You don’t necessarily have to word-for-word answer these questions, but they’re there to help you maybe get started</a:t>
            </a:r>
            <a:r>
              <a:rPr lang="en-US" sz="2000" dirty="0" smtClean="0">
                <a:solidFill>
                  <a:srgbClr val="002060"/>
                </a:solidFill>
              </a:rPr>
              <a:t>.</a:t>
            </a:r>
            <a:endParaRPr lang="en-US" sz="2400" dirty="0">
              <a:solidFill>
                <a:srgbClr val="002060"/>
              </a:solidFill>
              <a:latin typeface="Verdana"/>
              <a:cs typeface="Verdana"/>
            </a:endParaRPr>
          </a:p>
          <a:p>
            <a:pPr>
              <a:spcAft>
                <a:spcPts val="600"/>
              </a:spcAft>
            </a:pPr>
            <a:r>
              <a:rPr lang="en-US" sz="2200" dirty="0" smtClean="0">
                <a:solidFill>
                  <a:srgbClr val="002060"/>
                </a:solidFill>
                <a:latin typeface="Verdana"/>
                <a:cs typeface="Verdana"/>
              </a:rPr>
              <a:t>The clip begins as small groups begin to work on the task and Mr. Ziegler visits Groups 1 and 2.</a:t>
            </a:r>
          </a:p>
          <a:p>
            <a:pPr>
              <a:spcAft>
                <a:spcPts val="600"/>
              </a:spcAft>
            </a:pPr>
            <a:endParaRPr lang="en-US" sz="2400" dirty="0">
              <a:solidFill>
                <a:srgbClr val="003366"/>
              </a:solidFill>
              <a:latin typeface="Verdana"/>
              <a:cs typeface="Verdana"/>
            </a:endParaRPr>
          </a:p>
          <a:p>
            <a:pPr>
              <a:spcAft>
                <a:spcPts val="600"/>
              </a:spcAft>
            </a:pPr>
            <a:r>
              <a:rPr lang="en-US" sz="2400" dirty="0" smtClean="0">
                <a:solidFill>
                  <a:srgbClr val="003366"/>
                </a:solidFill>
                <a:latin typeface="Verdana"/>
                <a:cs typeface="Verdana"/>
              </a:rPr>
              <a:t> </a:t>
            </a:r>
          </a:p>
          <a:p>
            <a:pPr>
              <a:spcAft>
                <a:spcPts val="600"/>
              </a:spcAft>
            </a:pPr>
            <a:endParaRPr lang="en-US" sz="2400" dirty="0" smtClean="0">
              <a:solidFill>
                <a:srgbClr val="003366"/>
              </a:solidFill>
              <a:latin typeface="Verdana"/>
              <a:cs typeface="Verdana"/>
            </a:endParaRPr>
          </a:p>
          <a:p>
            <a:pPr>
              <a:lnSpc>
                <a:spcPct val="110000"/>
              </a:lnSpc>
              <a:spcBef>
                <a:spcPct val="20000"/>
              </a:spcBef>
              <a:spcAft>
                <a:spcPct val="40000"/>
              </a:spcAft>
              <a:tabLst>
                <a:tab pos="338138" algn="l"/>
              </a:tabLst>
              <a:defRPr/>
            </a:pPr>
            <a:endParaRPr lang="en-US" sz="2400" b="1" dirty="0">
              <a:latin typeface="+mj-lt"/>
            </a:endParaRPr>
          </a:p>
        </p:txBody>
      </p:sp>
      <p:pic>
        <p:nvPicPr>
          <p:cNvPr id="2" name="Picture 1" descr="14861 principles to action cover bar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889122" y="6130289"/>
            <a:ext cx="2603378" cy="477497"/>
          </a:xfrm>
          <a:prstGeom prst="rect">
            <a:avLst/>
          </a:prstGeom>
        </p:spPr>
      </p:pic>
    </p:spTree>
    <p:extLst>
      <p:ext uri="{BB962C8B-B14F-4D97-AF65-F5344CB8AC3E}">
        <p14:creationId xmlns:p14="http://schemas.microsoft.com/office/powerpoint/2010/main" val="184282906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23724"/>
            <a:ext cx="8255001" cy="3833724"/>
          </a:xfrm>
          <a:prstGeom prst="rect">
            <a:avLst/>
          </a:prstGeom>
        </p:spPr>
        <p:txBody>
          <a:bodyPr vert="horz" lIns="91440" tIns="45720" rIns="91440" bIns="45720" rtlCol="0" anchor="ctr">
            <a:noAutofit/>
          </a:bodyPr>
          <a:lstStyle/>
          <a:p>
            <a:pPr lvl="0" algn="ctr">
              <a:spcBef>
                <a:spcPct val="0"/>
              </a:spcBef>
              <a:defRPr/>
            </a:pPr>
            <a:endParaRPr lang="en-US" sz="4000" b="1" dirty="0"/>
          </a:p>
        </p:txBody>
      </p:sp>
      <p:sp>
        <p:nvSpPr>
          <p:cNvPr id="6" name="Rectangle 3"/>
          <p:cNvSpPr txBox="1">
            <a:spLocks noChangeArrowheads="1"/>
          </p:cNvSpPr>
          <p:nvPr/>
        </p:nvSpPr>
        <p:spPr>
          <a:xfrm>
            <a:off x="1020618" y="4889500"/>
            <a:ext cx="8123382" cy="171328"/>
          </a:xfrm>
          <a:prstGeom prst="rect">
            <a:avLst/>
          </a:prstGeom>
        </p:spPr>
        <p:txBody>
          <a:bodyPr vert="horz" lIns="91440" tIns="45720" rIns="91440" bIns="45720" rtlCol="0">
            <a:noAutofit/>
          </a:bodyPr>
          <a:lstStyle/>
          <a:p>
            <a:endParaRPr lang="en-US" sz="2400" dirty="0" smtClean="0"/>
          </a:p>
        </p:txBody>
      </p:sp>
      <p:sp>
        <p:nvSpPr>
          <p:cNvPr id="3" name="Title 2"/>
          <p:cNvSpPr>
            <a:spLocks noGrp="1"/>
          </p:cNvSpPr>
          <p:nvPr>
            <p:ph type="title"/>
          </p:nvPr>
        </p:nvSpPr>
        <p:spPr>
          <a:xfrm>
            <a:off x="1146628" y="120648"/>
            <a:ext cx="7768772" cy="1143000"/>
          </a:xfrm>
        </p:spPr>
        <p:txBody>
          <a:bodyPr>
            <a:normAutofit/>
          </a:bodyPr>
          <a:lstStyle/>
          <a:p>
            <a:r>
              <a:rPr lang="en-US" sz="2800" b="1" dirty="0" smtClean="0">
                <a:solidFill>
                  <a:srgbClr val="003366"/>
                </a:solidFill>
                <a:latin typeface="Verdana"/>
                <a:cs typeface="Verdana"/>
              </a:rPr>
              <a:t>Lens for Watching the Video Clip 1 </a:t>
            </a:r>
            <a:endParaRPr lang="en-US" sz="3200" b="1" dirty="0">
              <a:solidFill>
                <a:srgbClr val="003366"/>
              </a:solidFill>
              <a:latin typeface="Verdana"/>
              <a:cs typeface="Verdana"/>
            </a:endParaRPr>
          </a:p>
        </p:txBody>
      </p:sp>
      <p:sp>
        <p:nvSpPr>
          <p:cNvPr id="8" name="Content Placeholder 7"/>
          <p:cNvSpPr>
            <a:spLocks noGrp="1"/>
          </p:cNvSpPr>
          <p:nvPr>
            <p:ph idx="1"/>
          </p:nvPr>
        </p:nvSpPr>
        <p:spPr>
          <a:xfrm>
            <a:off x="1168398" y="1547018"/>
            <a:ext cx="7696201" cy="5158582"/>
          </a:xfrm>
        </p:spPr>
        <p:txBody>
          <a:bodyPr>
            <a:noAutofit/>
          </a:bodyPr>
          <a:lstStyle/>
          <a:p>
            <a:pPr marL="0" indent="0">
              <a:buNone/>
            </a:pPr>
            <a:r>
              <a:rPr lang="en-US" sz="2200" dirty="0" smtClean="0">
                <a:solidFill>
                  <a:srgbClr val="003366"/>
                </a:solidFill>
                <a:latin typeface="Verdana"/>
                <a:cs typeface="Verdana"/>
              </a:rPr>
              <a:t>As you watch the video, make note of what the teacher does as he interacts with groups 1 and 2.</a:t>
            </a:r>
          </a:p>
          <a:p>
            <a:pPr marL="0" indent="0">
              <a:buNone/>
            </a:pPr>
            <a:endParaRPr lang="en-US" sz="1400" dirty="0" smtClean="0">
              <a:solidFill>
                <a:srgbClr val="003366"/>
              </a:solidFill>
              <a:latin typeface="Verdana"/>
              <a:cs typeface="Verdana"/>
            </a:endParaRPr>
          </a:p>
          <a:p>
            <a:pPr marL="0" indent="0">
              <a:buNone/>
            </a:pPr>
            <a:r>
              <a:rPr lang="en-US" sz="2200" dirty="0" smtClean="0">
                <a:solidFill>
                  <a:srgbClr val="003366"/>
                </a:solidFill>
                <a:latin typeface="Verdana"/>
                <a:cs typeface="Verdana"/>
              </a:rPr>
              <a:t>In particular, identify any of the </a:t>
            </a:r>
            <a:r>
              <a:rPr lang="en-US" sz="2200" i="1" dirty="0" smtClean="0">
                <a:solidFill>
                  <a:srgbClr val="003366"/>
                </a:solidFill>
                <a:latin typeface="Verdana"/>
                <a:cs typeface="Verdana"/>
              </a:rPr>
              <a:t>Effective Mathematics Teaching Practices </a:t>
            </a:r>
            <a:r>
              <a:rPr lang="en-US" sz="2200" dirty="0" smtClean="0">
                <a:solidFill>
                  <a:srgbClr val="003366"/>
                </a:solidFill>
                <a:latin typeface="Verdana"/>
                <a:cs typeface="Verdana"/>
              </a:rPr>
              <a:t>that you notice Mr. Ziegler using.</a:t>
            </a:r>
          </a:p>
          <a:p>
            <a:pPr marL="0" indent="0">
              <a:buNone/>
            </a:pPr>
            <a:endParaRPr lang="en-US" sz="1600" dirty="0">
              <a:solidFill>
                <a:srgbClr val="003366"/>
              </a:solidFill>
              <a:latin typeface="Verdana"/>
              <a:cs typeface="Verdana"/>
            </a:endParaRPr>
          </a:p>
          <a:p>
            <a:pPr marL="0" indent="0">
              <a:buNone/>
            </a:pPr>
            <a:r>
              <a:rPr lang="en-US" sz="2200" i="1" dirty="0" smtClean="0">
                <a:solidFill>
                  <a:srgbClr val="003366"/>
                </a:solidFill>
                <a:latin typeface="Verdana"/>
                <a:cs typeface="Verdana"/>
              </a:rPr>
              <a:t>Be prepared to give examples and to cite line numbers from the transcript to support your claims.</a:t>
            </a:r>
          </a:p>
          <a:p>
            <a:pPr marL="0" indent="0">
              <a:buNone/>
            </a:pPr>
            <a:endParaRPr lang="en-US" sz="1600" i="1" dirty="0" smtClean="0">
              <a:solidFill>
                <a:srgbClr val="003366"/>
              </a:solidFill>
              <a:latin typeface="Verdana"/>
              <a:cs typeface="Verdana"/>
            </a:endParaRPr>
          </a:p>
          <a:p>
            <a:pPr marL="0" indent="0">
              <a:buNone/>
            </a:pPr>
            <a:r>
              <a:rPr lang="en-US" sz="2200" i="1" dirty="0" smtClean="0">
                <a:solidFill>
                  <a:srgbClr val="003366"/>
                </a:solidFill>
                <a:latin typeface="Verdana"/>
                <a:cs typeface="Verdana"/>
              </a:rPr>
              <a:t>Also, record any questions that you have (wonderings)</a:t>
            </a:r>
            <a:endParaRPr lang="en-US" sz="2200" i="1" dirty="0">
              <a:solidFill>
                <a:srgbClr val="003366"/>
              </a:solidFill>
              <a:latin typeface="Verdana"/>
              <a:cs typeface="Verdana"/>
            </a:endParaRPr>
          </a:p>
        </p:txBody>
      </p:sp>
    </p:spTree>
    <p:extLst>
      <p:ext uri="{BB962C8B-B14F-4D97-AF65-F5344CB8AC3E}">
        <p14:creationId xmlns:p14="http://schemas.microsoft.com/office/powerpoint/2010/main" val="33878930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 Clip 1</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2036" y="1524000"/>
            <a:ext cx="6864568"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43000" y="5682734"/>
            <a:ext cx="7757160" cy="584775"/>
          </a:xfrm>
          <a:prstGeom prst="rect">
            <a:avLst/>
          </a:prstGeom>
          <a:noFill/>
        </p:spPr>
        <p:txBody>
          <a:bodyPr wrap="square" rtlCol="0">
            <a:spAutoFit/>
          </a:bodyPr>
          <a:lstStyle/>
          <a:p>
            <a:r>
              <a:rPr lang="en-US" sz="1600" dirty="0" smtClean="0">
                <a:hlinkClick r:id="rId3"/>
              </a:rPr>
              <a:t>http://www.nctm.org/Conferences-and-Professional-Development/Principles-to-Actions-Toolkit/The-Case-of-Jeffrey-Ziegler-and-the-S-Pattern-Task/</a:t>
            </a:r>
            <a:endParaRPr lang="en-US" sz="1600" dirty="0"/>
          </a:p>
        </p:txBody>
      </p:sp>
    </p:spTree>
    <p:extLst>
      <p:ext uri="{BB962C8B-B14F-4D97-AF65-F5344CB8AC3E}">
        <p14:creationId xmlns:p14="http://schemas.microsoft.com/office/powerpoint/2010/main" val="9050298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23724"/>
            <a:ext cx="8255001" cy="3833724"/>
          </a:xfrm>
          <a:prstGeom prst="rect">
            <a:avLst/>
          </a:prstGeom>
        </p:spPr>
        <p:txBody>
          <a:bodyPr vert="horz" lIns="91440" tIns="45720" rIns="91440" bIns="45720" rtlCol="0" anchor="ctr">
            <a:noAutofit/>
          </a:bodyPr>
          <a:lstStyle/>
          <a:p>
            <a:pPr lvl="0" algn="ctr">
              <a:spcBef>
                <a:spcPct val="0"/>
              </a:spcBef>
              <a:defRPr/>
            </a:pPr>
            <a:endParaRPr lang="en-US" sz="4000" b="1" dirty="0"/>
          </a:p>
        </p:txBody>
      </p:sp>
      <p:sp>
        <p:nvSpPr>
          <p:cNvPr id="6" name="Rectangle 3"/>
          <p:cNvSpPr txBox="1">
            <a:spLocks noChangeArrowheads="1"/>
          </p:cNvSpPr>
          <p:nvPr/>
        </p:nvSpPr>
        <p:spPr>
          <a:xfrm>
            <a:off x="1020618" y="4889500"/>
            <a:ext cx="8123382" cy="171328"/>
          </a:xfrm>
          <a:prstGeom prst="rect">
            <a:avLst/>
          </a:prstGeom>
        </p:spPr>
        <p:txBody>
          <a:bodyPr vert="horz" lIns="91440" tIns="45720" rIns="91440" bIns="45720" rtlCol="0">
            <a:noAutofit/>
          </a:bodyPr>
          <a:lstStyle/>
          <a:p>
            <a:endParaRPr lang="en-US" sz="2400" dirty="0" smtClean="0"/>
          </a:p>
        </p:txBody>
      </p:sp>
      <p:sp>
        <p:nvSpPr>
          <p:cNvPr id="3" name="Title 2"/>
          <p:cNvSpPr>
            <a:spLocks noGrp="1"/>
          </p:cNvSpPr>
          <p:nvPr>
            <p:ph type="title"/>
          </p:nvPr>
        </p:nvSpPr>
        <p:spPr>
          <a:xfrm>
            <a:off x="1146628" y="120648"/>
            <a:ext cx="7768772" cy="1143000"/>
          </a:xfrm>
        </p:spPr>
        <p:txBody>
          <a:bodyPr>
            <a:normAutofit/>
          </a:bodyPr>
          <a:lstStyle/>
          <a:p>
            <a:r>
              <a:rPr lang="en-US" sz="2800" b="1" dirty="0" smtClean="0">
                <a:solidFill>
                  <a:srgbClr val="003366"/>
                </a:solidFill>
                <a:latin typeface="Verdana"/>
                <a:cs typeface="Verdana"/>
              </a:rPr>
              <a:t>Lens for Watching the Video Clip 1 </a:t>
            </a:r>
            <a:endParaRPr lang="en-US" sz="3200" b="1" dirty="0">
              <a:solidFill>
                <a:srgbClr val="003366"/>
              </a:solidFill>
              <a:latin typeface="Verdana"/>
              <a:cs typeface="Verdana"/>
            </a:endParaRPr>
          </a:p>
        </p:txBody>
      </p:sp>
      <p:sp>
        <p:nvSpPr>
          <p:cNvPr id="8" name="Content Placeholder 7"/>
          <p:cNvSpPr>
            <a:spLocks noGrp="1"/>
          </p:cNvSpPr>
          <p:nvPr>
            <p:ph idx="1"/>
          </p:nvPr>
        </p:nvSpPr>
        <p:spPr>
          <a:xfrm>
            <a:off x="1168398" y="1547018"/>
            <a:ext cx="7696201" cy="5158582"/>
          </a:xfrm>
        </p:spPr>
        <p:txBody>
          <a:bodyPr>
            <a:noAutofit/>
          </a:bodyPr>
          <a:lstStyle/>
          <a:p>
            <a:pPr marL="0" indent="0">
              <a:buNone/>
            </a:pPr>
            <a:r>
              <a:rPr lang="en-US" sz="2400" dirty="0" smtClean="0">
                <a:solidFill>
                  <a:srgbClr val="003366"/>
                </a:solidFill>
                <a:latin typeface="Verdana"/>
                <a:cs typeface="Verdana"/>
              </a:rPr>
              <a:t>As you watch the video, make note of what the teacher does as he interacts with groups 1 and 2.</a:t>
            </a:r>
          </a:p>
          <a:p>
            <a:pPr marL="0" indent="0">
              <a:buNone/>
            </a:pPr>
            <a:endParaRPr lang="en-US" sz="1600" dirty="0" smtClean="0">
              <a:solidFill>
                <a:srgbClr val="003366"/>
              </a:solidFill>
              <a:latin typeface="Verdana"/>
              <a:cs typeface="Verdana"/>
            </a:endParaRPr>
          </a:p>
          <a:p>
            <a:pPr marL="0" indent="0">
              <a:buNone/>
            </a:pPr>
            <a:r>
              <a:rPr lang="en-US" sz="2400" dirty="0" smtClean="0">
                <a:solidFill>
                  <a:srgbClr val="003366"/>
                </a:solidFill>
                <a:latin typeface="Verdana"/>
                <a:cs typeface="Verdana"/>
              </a:rPr>
              <a:t>In particular, identify any of the </a:t>
            </a:r>
            <a:r>
              <a:rPr lang="en-US" sz="2400" i="1" dirty="0" smtClean="0">
                <a:solidFill>
                  <a:srgbClr val="003366"/>
                </a:solidFill>
                <a:latin typeface="Verdana"/>
                <a:cs typeface="Verdana"/>
              </a:rPr>
              <a:t>Effective Mathematics Teaching Practices </a:t>
            </a:r>
            <a:r>
              <a:rPr lang="en-US" sz="2400" dirty="0" smtClean="0">
                <a:solidFill>
                  <a:srgbClr val="003366"/>
                </a:solidFill>
                <a:latin typeface="Verdana"/>
                <a:cs typeface="Verdana"/>
              </a:rPr>
              <a:t>that you notice Mr. Ziegler using.</a:t>
            </a:r>
          </a:p>
          <a:p>
            <a:pPr marL="0" indent="0">
              <a:buNone/>
            </a:pPr>
            <a:endParaRPr lang="en-US" sz="1800" dirty="0">
              <a:solidFill>
                <a:srgbClr val="003366"/>
              </a:solidFill>
              <a:latin typeface="Verdana"/>
              <a:cs typeface="Verdana"/>
            </a:endParaRPr>
          </a:p>
          <a:p>
            <a:pPr marL="0" indent="0">
              <a:buNone/>
            </a:pPr>
            <a:r>
              <a:rPr lang="en-US" sz="2400" dirty="0" smtClean="0">
                <a:solidFill>
                  <a:srgbClr val="003366"/>
                </a:solidFill>
                <a:latin typeface="Verdana"/>
                <a:cs typeface="Verdana"/>
              </a:rPr>
              <a:t>Be prepared to give examples and to cite line numbers from the transcript to support your claims.</a:t>
            </a:r>
          </a:p>
          <a:p>
            <a:pPr marL="0" indent="0">
              <a:buNone/>
            </a:pPr>
            <a:endParaRPr lang="en-US" sz="1800" i="1" dirty="0" smtClean="0">
              <a:solidFill>
                <a:srgbClr val="003366"/>
              </a:solidFill>
              <a:latin typeface="Verdana"/>
              <a:cs typeface="Verdana"/>
            </a:endParaRPr>
          </a:p>
        </p:txBody>
      </p:sp>
    </p:spTree>
    <p:extLst>
      <p:ext uri="{BB962C8B-B14F-4D97-AF65-F5344CB8AC3E}">
        <p14:creationId xmlns:p14="http://schemas.microsoft.com/office/powerpoint/2010/main" val="273026483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Support Productive Struggle </a:t>
            </a:r>
          </a:p>
          <a:p>
            <a:pPr lvl="0" algn="ctr">
              <a:spcBef>
                <a:spcPct val="0"/>
              </a:spcBef>
              <a:defRPr/>
            </a:pPr>
            <a:r>
              <a:rPr lang="en-US" sz="2800" b="1" dirty="0" smtClean="0">
                <a:solidFill>
                  <a:srgbClr val="002060"/>
                </a:solidFill>
                <a:latin typeface="Verdana"/>
                <a:cs typeface="Verdana"/>
              </a:rPr>
              <a:t>in Learning Mathematics</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endParaRPr lang="en-US" sz="2800" dirty="0" smtClean="0">
              <a:solidFill>
                <a:srgbClr val="1F497D"/>
              </a:solidFill>
              <a:latin typeface="Verdana"/>
              <a:cs typeface="Verdana"/>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44" name="Rectangle 43"/>
          <p:cNvSpPr/>
          <p:nvPr/>
        </p:nvSpPr>
        <p:spPr>
          <a:xfrm>
            <a:off x="1186832" y="1581150"/>
            <a:ext cx="7659333" cy="4770537"/>
          </a:xfrm>
          <a:prstGeom prst="rect">
            <a:avLst/>
          </a:prstGeom>
        </p:spPr>
        <p:txBody>
          <a:bodyPr wrap="square">
            <a:spAutoFit/>
          </a:bodyPr>
          <a:lstStyle/>
          <a:p>
            <a:pPr marL="114300" indent="-114300">
              <a:buNone/>
            </a:pPr>
            <a:r>
              <a:rPr lang="en-US" sz="2800" dirty="0" smtClean="0">
                <a:solidFill>
                  <a:srgbClr val="002060"/>
                </a:solidFill>
                <a:latin typeface="Verdana"/>
                <a:cs typeface="Verdana"/>
              </a:rPr>
              <a:t>Productive Struggle should:</a:t>
            </a:r>
          </a:p>
          <a:p>
            <a:pPr marL="342900" indent="-342900">
              <a:spcBef>
                <a:spcPts val="600"/>
              </a:spcBef>
              <a:spcAft>
                <a:spcPts val="600"/>
              </a:spcAft>
              <a:buFont typeface="Arial"/>
              <a:buChar char="•"/>
            </a:pPr>
            <a:r>
              <a:rPr lang="en-US" sz="2800" dirty="0" smtClean="0">
                <a:solidFill>
                  <a:srgbClr val="002060"/>
                </a:solidFill>
                <a:latin typeface="Verdana"/>
                <a:cs typeface="Verdana"/>
              </a:rPr>
              <a:t>Be considered essential to learning mathematics with understanding;</a:t>
            </a:r>
          </a:p>
          <a:p>
            <a:pPr marL="342900" indent="-342900">
              <a:spcBef>
                <a:spcPts val="600"/>
              </a:spcBef>
              <a:spcAft>
                <a:spcPts val="600"/>
              </a:spcAft>
              <a:buFont typeface="Arial"/>
              <a:buChar char="•"/>
            </a:pPr>
            <a:r>
              <a:rPr lang="en-US" sz="2800" dirty="0" smtClean="0">
                <a:solidFill>
                  <a:srgbClr val="002060"/>
                </a:solidFill>
                <a:latin typeface="Verdana"/>
                <a:cs typeface="Verdana"/>
              </a:rPr>
              <a:t>Develop students’ capacity to persevere in the face of challenge; and</a:t>
            </a:r>
          </a:p>
          <a:p>
            <a:pPr marL="342900" indent="-342900">
              <a:spcBef>
                <a:spcPts val="600"/>
              </a:spcBef>
              <a:spcAft>
                <a:spcPts val="600"/>
              </a:spcAft>
              <a:buFont typeface="Arial"/>
              <a:buChar char="•"/>
            </a:pPr>
            <a:r>
              <a:rPr lang="en-US" sz="2800" dirty="0" smtClean="0">
                <a:solidFill>
                  <a:srgbClr val="002060"/>
                </a:solidFill>
                <a:latin typeface="Verdana"/>
                <a:cs typeface="Verdana"/>
              </a:rPr>
              <a:t>Help students realize that they are capable of doing well in mathematics with effort.</a:t>
            </a:r>
          </a:p>
          <a:p>
            <a:pPr marL="342900" indent="-342900">
              <a:lnSpc>
                <a:spcPct val="50000"/>
              </a:lnSpc>
              <a:buFont typeface="Arial"/>
              <a:buChar char="•"/>
            </a:pPr>
            <a:endParaRPr lang="en-US" sz="2000" i="1" dirty="0" smtClean="0">
              <a:solidFill>
                <a:schemeClr val="accent1">
                  <a:lumMod val="75000"/>
                </a:schemeClr>
              </a:solidFill>
              <a:latin typeface="Verdana"/>
              <a:ea typeface="ＭＳ Ｐゴシック" charset="0"/>
              <a:cs typeface="Verdana"/>
            </a:endParaRPr>
          </a:p>
          <a:p>
            <a:endParaRPr lang="en-US" sz="2000" dirty="0" smtClean="0">
              <a:solidFill>
                <a:schemeClr val="tx2"/>
              </a:solidFill>
              <a:latin typeface="Verdana"/>
              <a:cs typeface="Verdana"/>
            </a:endParaRPr>
          </a:p>
          <a:p>
            <a:endParaRPr lang="en-US" sz="2000" dirty="0">
              <a:solidFill>
                <a:schemeClr val="tx2"/>
              </a:solidFill>
            </a:endParaRPr>
          </a:p>
        </p:txBody>
      </p:sp>
    </p:spTree>
    <p:extLst>
      <p:ext uri="{BB962C8B-B14F-4D97-AF65-F5344CB8AC3E}">
        <p14:creationId xmlns:p14="http://schemas.microsoft.com/office/powerpoint/2010/main" val="185544460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23724"/>
            <a:ext cx="8255001" cy="3833724"/>
          </a:xfrm>
          <a:prstGeom prst="rect">
            <a:avLst/>
          </a:prstGeom>
        </p:spPr>
        <p:txBody>
          <a:bodyPr vert="horz" lIns="91440" tIns="45720" rIns="91440" bIns="45720" rtlCol="0" anchor="ctr">
            <a:noAutofit/>
          </a:bodyPr>
          <a:lstStyle/>
          <a:p>
            <a:pPr lvl="0" algn="ctr">
              <a:spcBef>
                <a:spcPct val="0"/>
              </a:spcBef>
              <a:defRPr/>
            </a:pPr>
            <a:endParaRPr lang="en-US" sz="4000" b="1" dirty="0"/>
          </a:p>
        </p:txBody>
      </p:sp>
      <p:sp>
        <p:nvSpPr>
          <p:cNvPr id="6" name="Rectangle 3"/>
          <p:cNvSpPr txBox="1">
            <a:spLocks noChangeArrowheads="1"/>
          </p:cNvSpPr>
          <p:nvPr/>
        </p:nvSpPr>
        <p:spPr>
          <a:xfrm>
            <a:off x="1020618" y="4889500"/>
            <a:ext cx="8123382" cy="171328"/>
          </a:xfrm>
          <a:prstGeom prst="rect">
            <a:avLst/>
          </a:prstGeom>
        </p:spPr>
        <p:txBody>
          <a:bodyPr vert="horz" lIns="91440" tIns="45720" rIns="91440" bIns="45720" rtlCol="0">
            <a:noAutofit/>
          </a:bodyPr>
          <a:lstStyle/>
          <a:p>
            <a:endParaRPr lang="en-US" sz="2400" dirty="0" smtClean="0"/>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914400" y="120648"/>
            <a:ext cx="8229600" cy="1143000"/>
          </a:xfrm>
        </p:spPr>
        <p:txBody>
          <a:bodyPr>
            <a:noAutofit/>
          </a:bodyPr>
          <a:lstStyle/>
          <a:p>
            <a:r>
              <a:rPr lang="en-US" sz="3200" b="1" dirty="0" smtClean="0">
                <a:solidFill>
                  <a:srgbClr val="003366"/>
                </a:solidFill>
                <a:latin typeface="Verdana"/>
                <a:cs typeface="Verdana"/>
              </a:rPr>
              <a:t>Lens for Watching the Video </a:t>
            </a:r>
            <a:br>
              <a:rPr lang="en-US" sz="3200" b="1" dirty="0" smtClean="0">
                <a:solidFill>
                  <a:srgbClr val="003366"/>
                </a:solidFill>
                <a:latin typeface="Verdana"/>
                <a:cs typeface="Verdana"/>
              </a:rPr>
            </a:br>
            <a:r>
              <a:rPr lang="en-US" sz="3200" b="1" dirty="0" smtClean="0">
                <a:solidFill>
                  <a:srgbClr val="003366"/>
                </a:solidFill>
                <a:latin typeface="Verdana"/>
                <a:cs typeface="Verdana"/>
              </a:rPr>
              <a:t>Clip 2</a:t>
            </a:r>
            <a:endParaRPr lang="en-US" sz="3200" b="1" dirty="0">
              <a:solidFill>
                <a:srgbClr val="003366"/>
              </a:solidFill>
              <a:latin typeface="Verdana"/>
              <a:cs typeface="Verdana"/>
            </a:endParaRPr>
          </a:p>
        </p:txBody>
      </p:sp>
      <p:sp>
        <p:nvSpPr>
          <p:cNvPr id="8" name="Content Placeholder 7"/>
          <p:cNvSpPr>
            <a:spLocks noGrp="1"/>
          </p:cNvSpPr>
          <p:nvPr>
            <p:ph idx="1"/>
          </p:nvPr>
        </p:nvSpPr>
        <p:spPr>
          <a:xfrm>
            <a:off x="1519502" y="1825811"/>
            <a:ext cx="7056120" cy="4525963"/>
          </a:xfrm>
        </p:spPr>
        <p:txBody>
          <a:bodyPr>
            <a:normAutofit/>
          </a:bodyPr>
          <a:lstStyle/>
          <a:p>
            <a:pPr marL="0" indent="0">
              <a:buNone/>
            </a:pPr>
            <a:r>
              <a:rPr lang="en-US" sz="2400" dirty="0" smtClean="0">
                <a:solidFill>
                  <a:srgbClr val="003366"/>
                </a:solidFill>
                <a:latin typeface="Verdana"/>
                <a:cs typeface="Verdana"/>
              </a:rPr>
              <a:t>In the second video clip Mr. Ziegler visits Groups 1 and 2 for a second time. </a:t>
            </a:r>
          </a:p>
          <a:p>
            <a:pPr marL="0" indent="0">
              <a:buNone/>
            </a:pPr>
            <a:endParaRPr lang="en-US" sz="2400" dirty="0">
              <a:solidFill>
                <a:srgbClr val="003366"/>
              </a:solidFill>
              <a:latin typeface="Verdana"/>
              <a:cs typeface="Verdana"/>
            </a:endParaRPr>
          </a:p>
          <a:p>
            <a:pPr marL="0" indent="0">
              <a:buNone/>
            </a:pPr>
            <a:r>
              <a:rPr lang="en-US" sz="2400" dirty="0" smtClean="0">
                <a:solidFill>
                  <a:srgbClr val="003366"/>
                </a:solidFill>
                <a:latin typeface="Verdana"/>
                <a:cs typeface="Verdana"/>
              </a:rPr>
              <a:t>Considering the teacher’s actions and interactions with Groups 1 and 2 in both clips, identify what the teacher does to support his student’s productive struggle.</a:t>
            </a:r>
            <a:endParaRPr lang="en-US" sz="2400" b="1" i="1" dirty="0">
              <a:solidFill>
                <a:srgbClr val="003366"/>
              </a:solidFill>
              <a:latin typeface="Verdana"/>
              <a:ea typeface="ＭＳ Ｐゴシック" charset="0"/>
              <a:cs typeface="Verdana"/>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442" y="6324489"/>
            <a:ext cx="2444798" cy="408943"/>
          </a:xfrm>
          <a:prstGeom prst="rect">
            <a:avLst/>
          </a:prstGeom>
        </p:spPr>
      </p:pic>
    </p:spTree>
    <p:extLst>
      <p:ext uri="{BB962C8B-B14F-4D97-AF65-F5344CB8AC3E}">
        <p14:creationId xmlns:p14="http://schemas.microsoft.com/office/powerpoint/2010/main" val="2896210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 Clip 2</a:t>
            </a:r>
            <a:endParaRPr lang="en-US" dirty="0"/>
          </a:p>
        </p:txBody>
      </p:sp>
      <p:sp>
        <p:nvSpPr>
          <p:cNvPr id="6" name="TextBox 5"/>
          <p:cNvSpPr txBox="1"/>
          <p:nvPr/>
        </p:nvSpPr>
        <p:spPr>
          <a:xfrm>
            <a:off x="1143000" y="5682734"/>
            <a:ext cx="8226996" cy="615553"/>
          </a:xfrm>
          <a:prstGeom prst="rect">
            <a:avLst/>
          </a:prstGeom>
          <a:noFill/>
        </p:spPr>
        <p:txBody>
          <a:bodyPr wrap="none" rtlCol="0">
            <a:spAutoFit/>
          </a:bodyPr>
          <a:lstStyle/>
          <a:p>
            <a:r>
              <a:rPr lang="en-US" sz="1600" dirty="0" smtClean="0">
                <a:hlinkClick r:id="rId2"/>
              </a:rPr>
              <a:t>http://www.nctm.org/Conferences-and-Professional-Development/Principles-to-Actions-Toolkit/</a:t>
            </a:r>
            <a:br>
              <a:rPr lang="en-US" sz="1600" dirty="0" smtClean="0">
                <a:hlinkClick r:id="rId2"/>
              </a:rPr>
            </a:br>
            <a:r>
              <a:rPr lang="en-US" sz="1600" dirty="0" smtClean="0">
                <a:hlinkClick r:id="rId2"/>
              </a:rPr>
              <a:t>The-Case-of-Jeffrey-Ziegler-and-the-S-Pattern-Task</a:t>
            </a:r>
            <a:r>
              <a:rPr lang="en-US" dirty="0" smtClean="0">
                <a:hlinkClick r:id="rId2"/>
              </a:rPr>
              <a:t>/</a:t>
            </a:r>
            <a:endParaRPr lang="en-US" dirty="0"/>
          </a:p>
        </p:txBody>
      </p:sp>
      <p:pic>
        <p:nvPicPr>
          <p:cNvPr id="3" name="Picture 2"/>
          <p:cNvPicPr>
            <a:picLocks noChangeAspect="1"/>
          </p:cNvPicPr>
          <p:nvPr/>
        </p:nvPicPr>
        <p:blipFill>
          <a:blip r:embed="rId3"/>
          <a:stretch>
            <a:fillRect/>
          </a:stretch>
        </p:blipFill>
        <p:spPr>
          <a:xfrm>
            <a:off x="1387364" y="1496377"/>
            <a:ext cx="7282545" cy="3931920"/>
          </a:xfrm>
          <a:prstGeom prst="rect">
            <a:avLst/>
          </a:prstGeom>
        </p:spPr>
      </p:pic>
    </p:spTree>
    <p:extLst>
      <p:ext uri="{BB962C8B-B14F-4D97-AF65-F5344CB8AC3E}">
        <p14:creationId xmlns:p14="http://schemas.microsoft.com/office/powerpoint/2010/main" val="138920003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23724"/>
            <a:ext cx="8255001" cy="3833724"/>
          </a:xfrm>
          <a:prstGeom prst="rect">
            <a:avLst/>
          </a:prstGeom>
        </p:spPr>
        <p:txBody>
          <a:bodyPr vert="horz" lIns="91440" tIns="45720" rIns="91440" bIns="45720" rtlCol="0" anchor="ctr">
            <a:noAutofit/>
          </a:bodyPr>
          <a:lstStyle/>
          <a:p>
            <a:pPr lvl="0" algn="ctr">
              <a:spcBef>
                <a:spcPct val="0"/>
              </a:spcBef>
              <a:defRPr/>
            </a:pPr>
            <a:endParaRPr lang="en-US" sz="4000" b="1" dirty="0"/>
          </a:p>
        </p:txBody>
      </p:sp>
      <p:sp>
        <p:nvSpPr>
          <p:cNvPr id="6" name="Rectangle 3"/>
          <p:cNvSpPr txBox="1">
            <a:spLocks noChangeArrowheads="1"/>
          </p:cNvSpPr>
          <p:nvPr/>
        </p:nvSpPr>
        <p:spPr>
          <a:xfrm>
            <a:off x="1020618" y="4889500"/>
            <a:ext cx="8123382" cy="171328"/>
          </a:xfrm>
          <a:prstGeom prst="rect">
            <a:avLst/>
          </a:prstGeom>
        </p:spPr>
        <p:txBody>
          <a:bodyPr vert="horz" lIns="91440" tIns="45720" rIns="91440" bIns="45720" rtlCol="0">
            <a:noAutofit/>
          </a:bodyPr>
          <a:lstStyle/>
          <a:p>
            <a:endParaRPr lang="en-US" sz="2400" dirty="0" smtClean="0"/>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914400" y="120648"/>
            <a:ext cx="8229600" cy="1143000"/>
          </a:xfrm>
        </p:spPr>
        <p:txBody>
          <a:bodyPr>
            <a:noAutofit/>
          </a:bodyPr>
          <a:lstStyle/>
          <a:p>
            <a:r>
              <a:rPr lang="en-US" sz="3200" b="1" dirty="0" smtClean="0">
                <a:solidFill>
                  <a:srgbClr val="003366"/>
                </a:solidFill>
                <a:latin typeface="Verdana"/>
                <a:cs typeface="Verdana"/>
              </a:rPr>
              <a:t>Lens for Watching the Video </a:t>
            </a:r>
            <a:br>
              <a:rPr lang="en-US" sz="3200" b="1" dirty="0" smtClean="0">
                <a:solidFill>
                  <a:srgbClr val="003366"/>
                </a:solidFill>
                <a:latin typeface="Verdana"/>
                <a:cs typeface="Verdana"/>
              </a:rPr>
            </a:br>
            <a:r>
              <a:rPr lang="en-US" sz="3200" b="1" dirty="0" smtClean="0">
                <a:solidFill>
                  <a:srgbClr val="003366"/>
                </a:solidFill>
                <a:latin typeface="Verdana"/>
                <a:cs typeface="Verdana"/>
              </a:rPr>
              <a:t>Clip 2</a:t>
            </a:r>
            <a:endParaRPr lang="en-US" sz="3200" b="1" dirty="0">
              <a:solidFill>
                <a:srgbClr val="003366"/>
              </a:solidFill>
              <a:latin typeface="Verdana"/>
              <a:cs typeface="Verdana"/>
            </a:endParaRPr>
          </a:p>
        </p:txBody>
      </p:sp>
      <p:sp>
        <p:nvSpPr>
          <p:cNvPr id="8" name="Content Placeholder 7"/>
          <p:cNvSpPr>
            <a:spLocks noGrp="1"/>
          </p:cNvSpPr>
          <p:nvPr>
            <p:ph idx="1"/>
          </p:nvPr>
        </p:nvSpPr>
        <p:spPr>
          <a:xfrm>
            <a:off x="998776" y="2328525"/>
            <a:ext cx="8229600" cy="4525963"/>
          </a:xfrm>
        </p:spPr>
        <p:txBody>
          <a:bodyPr>
            <a:normAutofit/>
          </a:bodyPr>
          <a:lstStyle/>
          <a:p>
            <a:pPr marL="0" indent="0">
              <a:buNone/>
            </a:pPr>
            <a:r>
              <a:rPr lang="en-US" sz="2400" dirty="0" smtClean="0">
                <a:solidFill>
                  <a:srgbClr val="003366"/>
                </a:solidFill>
                <a:latin typeface="Verdana"/>
                <a:cs typeface="Verdana"/>
              </a:rPr>
              <a:t>In the second video clip Mr. Ziegler visits Groups 1 and 2 for a second time. </a:t>
            </a:r>
          </a:p>
          <a:p>
            <a:pPr marL="0" indent="0">
              <a:buNone/>
            </a:pPr>
            <a:endParaRPr lang="en-US" sz="2400" dirty="0">
              <a:solidFill>
                <a:srgbClr val="003366"/>
              </a:solidFill>
              <a:latin typeface="Verdana"/>
              <a:cs typeface="Verdana"/>
            </a:endParaRPr>
          </a:p>
          <a:p>
            <a:pPr marL="0" indent="0">
              <a:buNone/>
            </a:pPr>
            <a:r>
              <a:rPr lang="en-US" sz="2400" dirty="0" smtClean="0">
                <a:solidFill>
                  <a:srgbClr val="003366"/>
                </a:solidFill>
                <a:latin typeface="Verdana"/>
                <a:cs typeface="Verdana"/>
              </a:rPr>
              <a:t>Considering the teacher’s actions and interactions with Groups 1 and 2 in both clips, identify what the teacher does to support his student’s productive struggle.</a:t>
            </a:r>
            <a:endParaRPr lang="en-US" sz="2400" b="1" i="1" dirty="0">
              <a:solidFill>
                <a:srgbClr val="003366"/>
              </a:solidFill>
              <a:latin typeface="Verdana"/>
              <a:ea typeface="ＭＳ Ｐゴシック" charset="0"/>
              <a:cs typeface="Verdana"/>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442" y="6324489"/>
            <a:ext cx="2444798" cy="408943"/>
          </a:xfrm>
          <a:prstGeom prst="rect">
            <a:avLst/>
          </a:prstGeom>
        </p:spPr>
      </p:pic>
    </p:spTree>
    <p:extLst>
      <p:ext uri="{BB962C8B-B14F-4D97-AF65-F5344CB8AC3E}">
        <p14:creationId xmlns:p14="http://schemas.microsoft.com/office/powerpoint/2010/main" val="115333642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i="1" dirty="0" smtClean="0">
                <a:solidFill>
                  <a:srgbClr val="002060"/>
                </a:solidFill>
                <a:latin typeface="Verdana"/>
                <a:cs typeface="Verdana"/>
              </a:rPr>
              <a:t>Effective</a:t>
            </a:r>
            <a:r>
              <a:rPr lang="en-US" sz="2800" b="1" dirty="0" smtClean="0">
                <a:solidFill>
                  <a:srgbClr val="002060"/>
                </a:solidFill>
                <a:latin typeface="Verdana"/>
                <a:cs typeface="Verdana"/>
              </a:rPr>
              <a:t> </a:t>
            </a:r>
          </a:p>
          <a:p>
            <a:pPr lvl="0" algn="ctr">
              <a:spcBef>
                <a:spcPct val="0"/>
              </a:spcBef>
              <a:defRPr/>
            </a:pPr>
            <a:r>
              <a:rPr lang="en-US" sz="2800" b="1" dirty="0" smtClean="0">
                <a:solidFill>
                  <a:srgbClr val="002060"/>
                </a:solidFill>
                <a:latin typeface="Verdana"/>
                <a:cs typeface="Verdana"/>
              </a:rPr>
              <a:t>Mathematics Teaching Practices</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597864" y="1581150"/>
            <a:ext cx="7286625" cy="4191000"/>
          </a:xfrm>
          <a:prstGeom prst="rect">
            <a:avLst/>
          </a:prstGeom>
        </p:spPr>
        <p:txBody>
          <a:bodyPr vert="horz" lIns="91440" tIns="45720" rIns="91440" bIns="45720" rtlCol="0">
            <a:noAutofit/>
          </a:bodyPr>
          <a:lstStyle/>
          <a:p>
            <a:pPr marL="693738" lvl="0" indent="-579438">
              <a:spcAft>
                <a:spcPts val="600"/>
              </a:spcAft>
              <a:buFont typeface="+mj-lt"/>
              <a:buAutoNum type="arabicPeriod"/>
            </a:pPr>
            <a:r>
              <a:rPr lang="en-US" sz="2000" dirty="0" smtClean="0">
                <a:solidFill>
                  <a:srgbClr val="002060"/>
                </a:solidFill>
                <a:latin typeface="Verdana"/>
                <a:cs typeface="Verdana"/>
              </a:rPr>
              <a:t>Establish mathematics </a:t>
            </a:r>
            <a:r>
              <a:rPr lang="en-US" sz="2000" b="1" dirty="0" smtClean="0">
                <a:solidFill>
                  <a:srgbClr val="002060"/>
                </a:solidFill>
                <a:latin typeface="Verdana"/>
                <a:cs typeface="Verdana"/>
              </a:rPr>
              <a:t>goals</a:t>
            </a:r>
            <a:r>
              <a:rPr lang="en-US" sz="2000" dirty="0" smtClean="0">
                <a:solidFill>
                  <a:srgbClr val="002060"/>
                </a:solidFill>
                <a:latin typeface="Verdana"/>
                <a:cs typeface="Verdana"/>
              </a:rPr>
              <a:t> to focus learning.</a:t>
            </a:r>
          </a:p>
          <a:p>
            <a:pPr marL="693738" lvl="0" indent="-579438">
              <a:spcAft>
                <a:spcPts val="600"/>
              </a:spcAft>
              <a:buFont typeface="+mj-lt"/>
              <a:buAutoNum type="arabicPeriod"/>
            </a:pPr>
            <a:r>
              <a:rPr lang="en-US" sz="2000" dirty="0" smtClean="0">
                <a:solidFill>
                  <a:srgbClr val="002060"/>
                </a:solidFill>
                <a:latin typeface="Verdana"/>
                <a:cs typeface="Verdana"/>
              </a:rPr>
              <a:t>Implement </a:t>
            </a:r>
            <a:r>
              <a:rPr lang="en-US" sz="2000" b="1" dirty="0" smtClean="0">
                <a:solidFill>
                  <a:srgbClr val="002060"/>
                </a:solidFill>
                <a:latin typeface="Verdana"/>
                <a:cs typeface="Verdana"/>
              </a:rPr>
              <a:t>tasks</a:t>
            </a:r>
            <a:r>
              <a:rPr lang="en-US" sz="2000" dirty="0" smtClean="0">
                <a:solidFill>
                  <a:srgbClr val="002060"/>
                </a:solidFill>
                <a:latin typeface="Verdana"/>
                <a:cs typeface="Verdana"/>
              </a:rPr>
              <a:t> that promote reasoning and problem solving. </a:t>
            </a:r>
          </a:p>
          <a:p>
            <a:pPr marL="693738" lvl="0" indent="-579438">
              <a:spcAft>
                <a:spcPts val="600"/>
              </a:spcAft>
              <a:buFont typeface="+mj-lt"/>
              <a:buAutoNum type="arabicPeriod"/>
            </a:pPr>
            <a:r>
              <a:rPr lang="en-US" sz="2000" dirty="0" smtClean="0">
                <a:solidFill>
                  <a:srgbClr val="002060"/>
                </a:solidFill>
                <a:latin typeface="Verdana"/>
                <a:cs typeface="Verdana"/>
              </a:rPr>
              <a:t>Use and connect mathematical </a:t>
            </a:r>
            <a:r>
              <a:rPr lang="en-US" sz="2000" b="1" dirty="0" smtClean="0">
                <a:solidFill>
                  <a:srgbClr val="002060"/>
                </a:solidFill>
                <a:latin typeface="Verdana"/>
                <a:cs typeface="Verdana"/>
              </a:rPr>
              <a:t>representations.</a:t>
            </a:r>
          </a:p>
          <a:p>
            <a:pPr marL="693738" lvl="0" indent="-579438">
              <a:spcAft>
                <a:spcPts val="600"/>
              </a:spcAft>
              <a:buFont typeface="+mj-lt"/>
              <a:buAutoNum type="arabicPeriod"/>
            </a:pPr>
            <a:r>
              <a:rPr lang="en-US" sz="2000" dirty="0" smtClean="0">
                <a:solidFill>
                  <a:srgbClr val="002060"/>
                </a:solidFill>
                <a:latin typeface="Verdana"/>
                <a:cs typeface="Verdana"/>
              </a:rPr>
              <a:t>Facilitate meaningful mathematical </a:t>
            </a:r>
            <a:r>
              <a:rPr lang="en-US" sz="2000" b="1" dirty="0" smtClean="0">
                <a:solidFill>
                  <a:srgbClr val="002060"/>
                </a:solidFill>
                <a:latin typeface="Verdana"/>
                <a:cs typeface="Verdana"/>
              </a:rPr>
              <a:t>discourse</a:t>
            </a:r>
            <a:r>
              <a:rPr lang="en-US" sz="2000" i="1" dirty="0" smtClean="0">
                <a:solidFill>
                  <a:srgbClr val="002060"/>
                </a:solidFill>
                <a:latin typeface="Verdana"/>
                <a:cs typeface="Verdana"/>
              </a:rPr>
              <a:t>. </a:t>
            </a:r>
          </a:p>
          <a:p>
            <a:pPr marL="693738" lvl="0" indent="-579438">
              <a:spcAft>
                <a:spcPts val="600"/>
              </a:spcAft>
              <a:buFont typeface="+mj-lt"/>
              <a:buAutoNum type="arabicPeriod"/>
            </a:pPr>
            <a:r>
              <a:rPr lang="en-US" sz="2000" dirty="0" smtClean="0">
                <a:solidFill>
                  <a:srgbClr val="002060"/>
                </a:solidFill>
                <a:latin typeface="Verdana"/>
                <a:cs typeface="Verdana"/>
              </a:rPr>
              <a:t>Pose purposeful </a:t>
            </a:r>
            <a:r>
              <a:rPr lang="en-US" sz="2000" b="1" dirty="0" smtClean="0">
                <a:solidFill>
                  <a:srgbClr val="002060"/>
                </a:solidFill>
                <a:latin typeface="Verdana"/>
                <a:cs typeface="Verdana"/>
              </a:rPr>
              <a:t>questions</a:t>
            </a:r>
            <a:r>
              <a:rPr lang="en-US" sz="2000" dirty="0" smtClean="0">
                <a:solidFill>
                  <a:srgbClr val="002060"/>
                </a:solidFill>
                <a:latin typeface="Verdana"/>
                <a:cs typeface="Verdana"/>
              </a:rPr>
              <a:t>.</a:t>
            </a:r>
          </a:p>
          <a:p>
            <a:pPr marL="693738" lvl="0" indent="-579438">
              <a:spcAft>
                <a:spcPts val="600"/>
              </a:spcAft>
              <a:buFont typeface="+mj-lt"/>
              <a:buAutoNum type="arabicPeriod"/>
            </a:pPr>
            <a:r>
              <a:rPr lang="en-US" sz="2000" dirty="0" smtClean="0">
                <a:solidFill>
                  <a:srgbClr val="002060"/>
                </a:solidFill>
                <a:latin typeface="Verdana"/>
                <a:cs typeface="Verdana"/>
              </a:rPr>
              <a:t>Build </a:t>
            </a:r>
            <a:r>
              <a:rPr lang="en-US" sz="2000" b="1" dirty="0" smtClean="0">
                <a:solidFill>
                  <a:srgbClr val="002060"/>
                </a:solidFill>
                <a:latin typeface="Verdana"/>
                <a:cs typeface="Verdana"/>
              </a:rPr>
              <a:t>procedural fluency </a:t>
            </a:r>
            <a:r>
              <a:rPr lang="en-US" sz="2000" dirty="0" smtClean="0">
                <a:solidFill>
                  <a:srgbClr val="002060"/>
                </a:solidFill>
                <a:latin typeface="Verdana"/>
                <a:cs typeface="Verdana"/>
              </a:rPr>
              <a:t>from conceptual understanding.</a:t>
            </a:r>
          </a:p>
          <a:p>
            <a:pPr marL="804863" lvl="0" indent="-696913">
              <a:spcAft>
                <a:spcPts val="600"/>
              </a:spcAft>
              <a:buFont typeface="+mj-lt"/>
              <a:buAutoNum type="arabicPeriod"/>
            </a:pPr>
            <a:r>
              <a:rPr lang="en-US" sz="2000" b="1" i="1" dirty="0" smtClean="0">
                <a:solidFill>
                  <a:schemeClr val="accent4">
                    <a:lumMod val="75000"/>
                  </a:schemeClr>
                </a:solidFill>
                <a:latin typeface="Verdana"/>
                <a:cs typeface="Verdana"/>
              </a:rPr>
              <a:t>Support productive struggle in learning mathematics. </a:t>
            </a:r>
          </a:p>
          <a:p>
            <a:pPr marL="693738" lvl="0" indent="-579438">
              <a:spcAft>
                <a:spcPts val="600"/>
              </a:spcAft>
              <a:buFont typeface="+mj-lt"/>
              <a:buAutoNum type="arabicPeriod"/>
            </a:pPr>
            <a:r>
              <a:rPr lang="en-US" sz="2000" b="1" dirty="0" smtClean="0">
                <a:solidFill>
                  <a:srgbClr val="002060"/>
                </a:solidFill>
                <a:latin typeface="Verdana"/>
                <a:cs typeface="Verdana"/>
              </a:rPr>
              <a:t>Elicit and use evidence </a:t>
            </a:r>
            <a:r>
              <a:rPr lang="en-US" sz="2000" dirty="0" smtClean="0">
                <a:solidFill>
                  <a:srgbClr val="002060"/>
                </a:solidFill>
                <a:latin typeface="Verdana"/>
                <a:cs typeface="Verdana"/>
              </a:rPr>
              <a:t>of student thinking.</a:t>
            </a:r>
          </a:p>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7" name="Bent Arrow 6"/>
          <p:cNvSpPr/>
          <p:nvPr/>
        </p:nvSpPr>
        <p:spPr>
          <a:xfrm>
            <a:off x="921022" y="1581150"/>
            <a:ext cx="552208" cy="3100844"/>
          </a:xfrm>
          <a:prstGeom prst="bentArrow">
            <a:avLst/>
          </a:prstGeom>
          <a:solidFill>
            <a:srgbClr val="40315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Bent Arrow 7"/>
          <p:cNvSpPr/>
          <p:nvPr/>
        </p:nvSpPr>
        <p:spPr>
          <a:xfrm>
            <a:off x="1100022" y="2067048"/>
            <a:ext cx="373207" cy="261494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a:off x="1249278" y="2764369"/>
            <a:ext cx="369128" cy="1917625"/>
          </a:xfrm>
          <a:prstGeom prst="bentArrow">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Bent Arrow 16"/>
          <p:cNvSpPr/>
          <p:nvPr/>
        </p:nvSpPr>
        <p:spPr>
          <a:xfrm>
            <a:off x="1373633" y="3511496"/>
            <a:ext cx="344367" cy="1170498"/>
          </a:xfrm>
          <a:prstGeom prst="bentArrow">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Bent Arrow 17"/>
          <p:cNvSpPr/>
          <p:nvPr/>
        </p:nvSpPr>
        <p:spPr>
          <a:xfrm flipV="1">
            <a:off x="1498126" y="4681994"/>
            <a:ext cx="323682" cy="846743"/>
          </a:xfrm>
          <a:prstGeom prst="ben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019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7" grpId="0" animBg="1"/>
      <p:bldP spid="1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400" b="1" dirty="0" smtClean="0">
                <a:solidFill>
                  <a:srgbClr val="002060"/>
                </a:solidFill>
                <a:latin typeface="Verdana"/>
                <a:cs typeface="Verdana"/>
              </a:rPr>
              <a:t>Support Productive Struggle In Learning Mathematics:</a:t>
            </a:r>
          </a:p>
          <a:p>
            <a:pPr lvl="0" algn="ctr">
              <a:spcBef>
                <a:spcPct val="0"/>
              </a:spcBef>
              <a:defRPr/>
            </a:pPr>
            <a:r>
              <a:rPr lang="en-US" sz="2400" b="1" dirty="0" smtClean="0">
                <a:solidFill>
                  <a:srgbClr val="002060"/>
                </a:solidFill>
                <a:latin typeface="Verdana"/>
                <a:ea typeface="Verdana" pitchFamily="34" charset="0"/>
                <a:cs typeface="Verdana"/>
              </a:rPr>
              <a:t>Teacher and Student Actions</a:t>
            </a:r>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10" name="Content Placeholder 9"/>
          <p:cNvSpPr>
            <a:spLocks noGrp="1"/>
          </p:cNvSpPr>
          <p:nvPr>
            <p:ph sz="half" idx="1"/>
          </p:nvPr>
        </p:nvSpPr>
        <p:spPr>
          <a:xfrm>
            <a:off x="888999" y="1471563"/>
            <a:ext cx="3934461" cy="5157838"/>
          </a:xfrm>
        </p:spPr>
        <p:txBody>
          <a:bodyPr>
            <a:noAutofit/>
          </a:bodyPr>
          <a:lstStyle/>
          <a:p>
            <a:pPr marL="0" indent="0">
              <a:buNone/>
            </a:pPr>
            <a:r>
              <a:rPr lang="en-US" sz="1800" b="1" u="sng" dirty="0" smtClean="0"/>
              <a:t>What are teachers doing?</a:t>
            </a:r>
            <a:endParaRPr lang="en-US" sz="1800" dirty="0" smtClean="0"/>
          </a:p>
          <a:p>
            <a:pPr marL="228600" indent="-228600"/>
            <a:r>
              <a:rPr lang="en-US" sz="1800" dirty="0" smtClean="0"/>
              <a:t>Anticipating </a:t>
            </a:r>
            <a:r>
              <a:rPr lang="en-US" sz="1800" dirty="0"/>
              <a:t>what students might </a:t>
            </a:r>
            <a:r>
              <a:rPr lang="en-US" sz="1800" dirty="0" smtClean="0"/>
              <a:t>struggle with </a:t>
            </a:r>
            <a:r>
              <a:rPr lang="en-US" sz="1800" dirty="0"/>
              <a:t>during a lesson and being </a:t>
            </a:r>
            <a:r>
              <a:rPr lang="en-US" sz="1800" dirty="0" smtClean="0"/>
              <a:t>prepared to </a:t>
            </a:r>
            <a:r>
              <a:rPr lang="en-US" sz="1800" dirty="0"/>
              <a:t>support them productively through </a:t>
            </a:r>
            <a:r>
              <a:rPr lang="en-US" sz="1800" dirty="0" smtClean="0"/>
              <a:t>the struggle.</a:t>
            </a:r>
            <a:endParaRPr lang="en-US" sz="1800" dirty="0"/>
          </a:p>
          <a:p>
            <a:pPr marL="228600" indent="-228600"/>
            <a:r>
              <a:rPr lang="en-US" sz="1800" dirty="0"/>
              <a:t>Giving students time to struggle </a:t>
            </a:r>
            <a:r>
              <a:rPr lang="en-US" sz="1800" dirty="0" smtClean="0"/>
              <a:t>with tasks</a:t>
            </a:r>
            <a:r>
              <a:rPr lang="en-US" sz="1800" dirty="0"/>
              <a:t>, and asking questions that </a:t>
            </a:r>
            <a:r>
              <a:rPr lang="en-US" sz="1800" dirty="0" smtClean="0"/>
              <a:t>scaffold students</a:t>
            </a:r>
            <a:r>
              <a:rPr lang="en-US" sz="1800" dirty="0"/>
              <a:t>’ thinking without stepping in </a:t>
            </a:r>
            <a:r>
              <a:rPr lang="en-US" sz="1800" dirty="0" smtClean="0"/>
              <a:t>to do </a:t>
            </a:r>
            <a:r>
              <a:rPr lang="en-US" sz="1800" dirty="0"/>
              <a:t>the work for them</a:t>
            </a:r>
            <a:r>
              <a:rPr lang="en-US" sz="1800" dirty="0" smtClean="0"/>
              <a:t>.</a:t>
            </a:r>
            <a:endParaRPr lang="en-US" sz="1800" dirty="0"/>
          </a:p>
          <a:p>
            <a:pPr marL="228600" indent="-228600"/>
            <a:r>
              <a:rPr lang="en-US" sz="1800" dirty="0"/>
              <a:t>Helping students realize that </a:t>
            </a:r>
            <a:r>
              <a:rPr lang="en-US" sz="1800" dirty="0" smtClean="0"/>
              <a:t>confusion and </a:t>
            </a:r>
            <a:r>
              <a:rPr lang="en-US" sz="1800" dirty="0"/>
              <a:t>errors are a natural part of learning</a:t>
            </a:r>
            <a:r>
              <a:rPr lang="en-US" sz="1800" dirty="0" smtClean="0"/>
              <a:t>, by </a:t>
            </a:r>
            <a:r>
              <a:rPr lang="en-US" sz="1800" dirty="0"/>
              <a:t>facilitating discussions on mistakes</a:t>
            </a:r>
            <a:r>
              <a:rPr lang="en-US" sz="1800" dirty="0" smtClean="0"/>
              <a:t>, misconceptions</a:t>
            </a:r>
            <a:r>
              <a:rPr lang="en-US" sz="1800" dirty="0"/>
              <a:t>, and struggles</a:t>
            </a:r>
            <a:r>
              <a:rPr lang="en-US" sz="1800" dirty="0" smtClean="0"/>
              <a:t>.</a:t>
            </a:r>
            <a:endParaRPr lang="en-US" sz="1800" dirty="0"/>
          </a:p>
          <a:p>
            <a:pPr marL="228600" indent="-228600"/>
            <a:r>
              <a:rPr lang="en-US" sz="1800" dirty="0"/>
              <a:t>Praising students for their efforts </a:t>
            </a:r>
            <a:r>
              <a:rPr lang="en-US" sz="1800" dirty="0" smtClean="0"/>
              <a:t>in making </a:t>
            </a:r>
            <a:r>
              <a:rPr lang="en-US" sz="1800" dirty="0"/>
              <a:t>sense of mathematical </a:t>
            </a:r>
            <a:r>
              <a:rPr lang="en-US" sz="1800" dirty="0" smtClean="0"/>
              <a:t>ideas and </a:t>
            </a:r>
            <a:r>
              <a:rPr lang="en-US" sz="1800" dirty="0"/>
              <a:t>perseverance in reasoning </a:t>
            </a:r>
            <a:r>
              <a:rPr lang="en-US" sz="1800" dirty="0" smtClean="0"/>
              <a:t>through problems</a:t>
            </a:r>
            <a:r>
              <a:rPr lang="en-US" sz="1800" dirty="0"/>
              <a:t>.</a:t>
            </a:r>
          </a:p>
        </p:txBody>
      </p:sp>
      <p:sp>
        <p:nvSpPr>
          <p:cNvPr id="12" name="Content Placeholder 11"/>
          <p:cNvSpPr>
            <a:spLocks noGrp="1"/>
          </p:cNvSpPr>
          <p:nvPr>
            <p:ph sz="half" idx="2"/>
          </p:nvPr>
        </p:nvSpPr>
        <p:spPr>
          <a:xfrm>
            <a:off x="4648200" y="1462509"/>
            <a:ext cx="4495800" cy="5257800"/>
          </a:xfrm>
        </p:spPr>
        <p:txBody>
          <a:bodyPr>
            <a:normAutofit/>
          </a:bodyPr>
          <a:lstStyle/>
          <a:p>
            <a:pPr marL="0" indent="0">
              <a:buNone/>
            </a:pPr>
            <a:r>
              <a:rPr lang="en-US" sz="1800" b="1" u="sng" dirty="0" smtClean="0"/>
              <a:t>What are students doing?</a:t>
            </a:r>
            <a:endParaRPr lang="en-US" sz="1800" dirty="0"/>
          </a:p>
          <a:p>
            <a:pPr marL="228600" indent="-228600"/>
            <a:r>
              <a:rPr lang="en-US" sz="1800" dirty="0" smtClean="0"/>
              <a:t>Struggling </a:t>
            </a:r>
            <a:r>
              <a:rPr lang="en-US" sz="1800" dirty="0"/>
              <a:t>at times with </a:t>
            </a:r>
            <a:r>
              <a:rPr lang="en-US" sz="1800" dirty="0" smtClean="0"/>
              <a:t>mathematics tasks </a:t>
            </a:r>
            <a:r>
              <a:rPr lang="en-US" sz="1800" dirty="0"/>
              <a:t>but knowing that breakthroughs </a:t>
            </a:r>
            <a:r>
              <a:rPr lang="en-US" sz="1800" dirty="0" smtClean="0"/>
              <a:t>often emerge </a:t>
            </a:r>
            <a:r>
              <a:rPr lang="en-US" sz="1800" dirty="0"/>
              <a:t>from confusion and struggle</a:t>
            </a:r>
            <a:r>
              <a:rPr lang="en-US" sz="1800" dirty="0" smtClean="0"/>
              <a:t>.</a:t>
            </a:r>
            <a:endParaRPr lang="en-US" sz="1800" dirty="0"/>
          </a:p>
          <a:p>
            <a:pPr marL="228600" indent="-228600"/>
            <a:r>
              <a:rPr lang="en-US" sz="1800" dirty="0"/>
              <a:t>Asking questions that are related to </a:t>
            </a:r>
            <a:r>
              <a:rPr lang="en-US" sz="1800" dirty="0" smtClean="0"/>
              <a:t>the sources </a:t>
            </a:r>
            <a:r>
              <a:rPr lang="en-US" sz="1800" dirty="0"/>
              <a:t>of their struggles and will </a:t>
            </a:r>
            <a:r>
              <a:rPr lang="en-US" sz="1800" dirty="0" smtClean="0"/>
              <a:t>help them </a:t>
            </a:r>
            <a:r>
              <a:rPr lang="en-US" sz="1800" dirty="0"/>
              <a:t>make progress in </a:t>
            </a:r>
            <a:r>
              <a:rPr lang="en-US" sz="1800" dirty="0" smtClean="0"/>
              <a:t>understanding and </a:t>
            </a:r>
            <a:r>
              <a:rPr lang="en-US" sz="1800" dirty="0"/>
              <a:t>solving tasks</a:t>
            </a:r>
            <a:r>
              <a:rPr lang="en-US" sz="1800" dirty="0" smtClean="0"/>
              <a:t>.</a:t>
            </a:r>
            <a:endParaRPr lang="en-US" sz="1800" dirty="0"/>
          </a:p>
          <a:p>
            <a:pPr marL="228600" indent="-228600"/>
            <a:r>
              <a:rPr lang="en-US" sz="1800" dirty="0"/>
              <a:t>Persevering in solving problems </a:t>
            </a:r>
            <a:r>
              <a:rPr lang="en-US" sz="1800" dirty="0" smtClean="0"/>
              <a:t>and realizing </a:t>
            </a:r>
            <a:r>
              <a:rPr lang="en-US" sz="1800" dirty="0"/>
              <a:t>that is acceptable to say, “I </a:t>
            </a:r>
            <a:r>
              <a:rPr lang="en-US" sz="1800" dirty="0" smtClean="0"/>
              <a:t>don’t know </a:t>
            </a:r>
            <a:r>
              <a:rPr lang="en-US" sz="1800" dirty="0"/>
              <a:t>how to proceed here,” but it is </a:t>
            </a:r>
            <a:r>
              <a:rPr lang="en-US" sz="1800" dirty="0" smtClean="0"/>
              <a:t>not acceptable </a:t>
            </a:r>
            <a:r>
              <a:rPr lang="en-US" sz="1800" dirty="0"/>
              <a:t>to give up</a:t>
            </a:r>
            <a:r>
              <a:rPr lang="en-US" sz="1800" dirty="0" smtClean="0"/>
              <a:t>.</a:t>
            </a:r>
            <a:endParaRPr lang="en-US" sz="1800" dirty="0"/>
          </a:p>
          <a:p>
            <a:pPr marL="228600" indent="-228600"/>
            <a:r>
              <a:rPr lang="en-US" sz="1800" dirty="0"/>
              <a:t>Helping one another without telling </a:t>
            </a:r>
            <a:r>
              <a:rPr lang="en-US" sz="1800" dirty="0" smtClean="0"/>
              <a:t>their classmates </a:t>
            </a:r>
            <a:r>
              <a:rPr lang="en-US" sz="1800" dirty="0"/>
              <a:t>what the answer is or how </a:t>
            </a:r>
            <a:r>
              <a:rPr lang="en-US" sz="1800" dirty="0" smtClean="0"/>
              <a:t>to solve </a:t>
            </a:r>
            <a:r>
              <a:rPr lang="en-US" sz="1800" dirty="0"/>
              <a:t>the problem.</a:t>
            </a:r>
          </a:p>
        </p:txBody>
      </p:sp>
    </p:spTree>
    <p:extLst>
      <p:ext uri="{BB962C8B-B14F-4D97-AF65-F5344CB8AC3E}">
        <p14:creationId xmlns:p14="http://schemas.microsoft.com/office/powerpoint/2010/main" val="4188143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319177"/>
            <a:ext cx="8255001"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3366"/>
                </a:solidFill>
                <a:effectLst/>
                <a:uLnTx/>
                <a:uFillTx/>
                <a:latin typeface="Verdana" pitchFamily="34" charset="0"/>
                <a:ea typeface="Verdana" pitchFamily="34" charset="0"/>
                <a:cs typeface="Verdana" pitchFamily="34" charset="0"/>
              </a:rPr>
              <a:t>Agenda</a:t>
            </a:r>
          </a:p>
        </p:txBody>
      </p:sp>
      <p:sp>
        <p:nvSpPr>
          <p:cNvPr id="6" name="Rectangle 3"/>
          <p:cNvSpPr txBox="1">
            <a:spLocks noChangeArrowheads="1"/>
          </p:cNvSpPr>
          <p:nvPr/>
        </p:nvSpPr>
        <p:spPr>
          <a:xfrm>
            <a:off x="1020618" y="1462177"/>
            <a:ext cx="7361382" cy="4938623"/>
          </a:xfrm>
          <a:prstGeom prst="rect">
            <a:avLst/>
          </a:prstGeom>
        </p:spPr>
        <p:txBody>
          <a:bodyPr vert="horz" lIns="91440" tIns="45720" rIns="91440" bIns="45720" rtlCol="0">
            <a:normAutofit fontScale="92500"/>
          </a:bodyPr>
          <a:lstStyle/>
          <a:p>
            <a:pPr marL="342900" lvl="0" indent="-342900">
              <a:spcBef>
                <a:spcPts val="600"/>
              </a:spcBef>
              <a:spcAft>
                <a:spcPts val="600"/>
              </a:spcAft>
              <a:buFont typeface="Arial" panose="020B0604020202020204" pitchFamily="34" charset="0"/>
              <a:buChar char="•"/>
            </a:pPr>
            <a:r>
              <a:rPr lang="en-US" sz="2400" dirty="0">
                <a:solidFill>
                  <a:srgbClr val="002060"/>
                </a:solidFill>
              </a:rPr>
              <a:t>Discuss NCTM’s new landmark publication that supports implementation of </a:t>
            </a:r>
            <a:r>
              <a:rPr lang="en-US" sz="2400" dirty="0" smtClean="0">
                <a:solidFill>
                  <a:srgbClr val="002060"/>
                </a:solidFill>
              </a:rPr>
              <a:t>rigorous college and career readiness standards.</a:t>
            </a:r>
            <a:endParaRPr lang="en-US" sz="2400" dirty="0">
              <a:solidFill>
                <a:srgbClr val="002060"/>
              </a:solidFill>
            </a:endParaRPr>
          </a:p>
          <a:p>
            <a:pPr marL="342900" lvl="0" indent="-342900">
              <a:spcBef>
                <a:spcPts val="600"/>
              </a:spcBef>
              <a:spcAft>
                <a:spcPts val="600"/>
              </a:spcAft>
              <a:buFont typeface="Arial" panose="020B0604020202020204" pitchFamily="34" charset="0"/>
              <a:buChar char="•"/>
            </a:pPr>
            <a:r>
              <a:rPr lang="en-US" sz="2400" dirty="0">
                <a:solidFill>
                  <a:srgbClr val="002060"/>
                </a:solidFill>
              </a:rPr>
              <a:t>Read and analyze a short case of a teacher (Mr. Donnelly) who is attempting to support his students’ learning</a:t>
            </a:r>
          </a:p>
          <a:p>
            <a:pPr marL="342900" lvl="0" indent="-342900">
              <a:spcBef>
                <a:spcPts val="600"/>
              </a:spcBef>
              <a:spcAft>
                <a:spcPts val="600"/>
              </a:spcAft>
              <a:buFont typeface="Arial" panose="020B0604020202020204" pitchFamily="34" charset="0"/>
              <a:buChar char="•"/>
            </a:pPr>
            <a:r>
              <a:rPr lang="en-US" sz="2400" dirty="0">
                <a:solidFill>
                  <a:srgbClr val="002060"/>
                </a:solidFill>
              </a:rPr>
              <a:t>Discuss </a:t>
            </a:r>
            <a:r>
              <a:rPr lang="en-US" sz="2400" dirty="0" smtClean="0">
                <a:solidFill>
                  <a:srgbClr val="002060"/>
                </a:solidFill>
              </a:rPr>
              <a:t>selected effective </a:t>
            </a:r>
            <a:r>
              <a:rPr lang="en-US" sz="2400" dirty="0">
                <a:solidFill>
                  <a:srgbClr val="002060"/>
                </a:solidFill>
              </a:rPr>
              <a:t>teaching practices and relate them to the case</a:t>
            </a:r>
          </a:p>
          <a:p>
            <a:pPr marL="342900" lvl="0" indent="-342900">
              <a:spcBef>
                <a:spcPts val="600"/>
              </a:spcBef>
              <a:spcAft>
                <a:spcPts val="600"/>
              </a:spcAft>
              <a:buFont typeface="Arial" panose="020B0604020202020204" pitchFamily="34" charset="0"/>
              <a:buChar char="•"/>
            </a:pPr>
            <a:r>
              <a:rPr lang="en-US" sz="2400" dirty="0" smtClean="0">
                <a:solidFill>
                  <a:srgbClr val="002060"/>
                </a:solidFill>
              </a:rPr>
              <a:t>Take a closer look at selected teaching practices in the classroom.</a:t>
            </a:r>
          </a:p>
          <a:p>
            <a:pPr marL="342900" lvl="0" indent="-342900">
              <a:spcBef>
                <a:spcPts val="600"/>
              </a:spcBef>
              <a:spcAft>
                <a:spcPts val="600"/>
              </a:spcAft>
              <a:buFont typeface="Arial" panose="020B0604020202020204" pitchFamily="34" charset="0"/>
              <a:buChar char="•"/>
            </a:pPr>
            <a:r>
              <a:rPr lang="en-US" sz="2400" dirty="0" smtClean="0">
                <a:solidFill>
                  <a:srgbClr val="002060"/>
                </a:solidFill>
              </a:rPr>
              <a:t>Discuss </a:t>
            </a:r>
            <a:r>
              <a:rPr lang="en-US" sz="2400" dirty="0">
                <a:solidFill>
                  <a:srgbClr val="002060"/>
                </a:solidFill>
              </a:rPr>
              <a:t>how </a:t>
            </a:r>
            <a:r>
              <a:rPr lang="en-US" sz="2400" dirty="0" smtClean="0">
                <a:solidFill>
                  <a:srgbClr val="002060"/>
                </a:solidFill>
              </a:rPr>
              <a:t>you might </a:t>
            </a:r>
            <a:r>
              <a:rPr lang="en-US" sz="2400" dirty="0">
                <a:solidFill>
                  <a:srgbClr val="002060"/>
                </a:solidFill>
              </a:rPr>
              <a:t>use </a:t>
            </a:r>
            <a:r>
              <a:rPr lang="en-US" sz="2400" i="1" dirty="0">
                <a:solidFill>
                  <a:srgbClr val="002060"/>
                </a:solidFill>
              </a:rPr>
              <a:t>Principles to Actions </a:t>
            </a:r>
            <a:r>
              <a:rPr lang="en-US" sz="2400" dirty="0">
                <a:solidFill>
                  <a:srgbClr val="002060"/>
                </a:solidFill>
              </a:rPr>
              <a:t>to promote high quality mathematics </a:t>
            </a:r>
            <a:r>
              <a:rPr lang="en-US" sz="2400" dirty="0" smtClean="0">
                <a:solidFill>
                  <a:srgbClr val="002060"/>
                </a:solidFill>
              </a:rPr>
              <a:t>education in your setting.</a:t>
            </a:r>
            <a:endParaRPr lang="en-US" sz="2400" dirty="0">
              <a:solidFill>
                <a:srgbClr val="002060"/>
              </a:solidFill>
            </a:endParaRPr>
          </a:p>
        </p:txBody>
      </p:sp>
      <p:pic>
        <p:nvPicPr>
          <p:cNvPr id="2" name="Picture 1" descr="14861 principles to action cover bar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69151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i="1" dirty="0" smtClean="0">
                <a:solidFill>
                  <a:srgbClr val="002060"/>
                </a:solidFill>
                <a:latin typeface="Verdana"/>
                <a:cs typeface="Verdana"/>
              </a:rPr>
              <a:t>Effective</a:t>
            </a:r>
            <a:r>
              <a:rPr lang="en-US" sz="2800" b="1" dirty="0" smtClean="0">
                <a:solidFill>
                  <a:srgbClr val="002060"/>
                </a:solidFill>
                <a:latin typeface="Verdana"/>
                <a:cs typeface="Verdana"/>
              </a:rPr>
              <a:t> </a:t>
            </a:r>
          </a:p>
          <a:p>
            <a:pPr lvl="0" algn="ctr">
              <a:spcBef>
                <a:spcPct val="0"/>
              </a:spcBef>
              <a:defRPr/>
            </a:pPr>
            <a:r>
              <a:rPr lang="en-US" sz="2800" b="1" dirty="0" smtClean="0">
                <a:solidFill>
                  <a:srgbClr val="002060"/>
                </a:solidFill>
                <a:latin typeface="Verdana"/>
                <a:cs typeface="Verdana"/>
              </a:rPr>
              <a:t>Mathematics Teaching Practices</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2" y="1663700"/>
            <a:ext cx="7659335" cy="4438528"/>
          </a:xfrm>
          <a:prstGeom prst="rect">
            <a:avLst/>
          </a:prstGeom>
        </p:spPr>
        <p:txBody>
          <a:bodyPr vert="horz" lIns="91440" tIns="45720" rIns="91440" bIns="45720" rtlCol="0">
            <a:noAutofit/>
          </a:bodyPr>
          <a:lstStyle/>
          <a:p>
            <a:pPr marL="693738" lvl="0" indent="-579438">
              <a:spcAft>
                <a:spcPts val="600"/>
              </a:spcAft>
              <a:buFont typeface="+mj-lt"/>
              <a:buAutoNum type="arabicPeriod"/>
            </a:pPr>
            <a:r>
              <a:rPr lang="en-US" sz="2100" dirty="0" smtClean="0">
                <a:solidFill>
                  <a:srgbClr val="002060"/>
                </a:solidFill>
                <a:latin typeface="Verdana"/>
                <a:cs typeface="Verdana"/>
              </a:rPr>
              <a:t>Establish mathematics </a:t>
            </a:r>
            <a:r>
              <a:rPr lang="en-US" sz="2100" b="1" dirty="0" smtClean="0">
                <a:solidFill>
                  <a:srgbClr val="002060"/>
                </a:solidFill>
                <a:latin typeface="Verdana"/>
                <a:cs typeface="Verdana"/>
              </a:rPr>
              <a:t>goals</a:t>
            </a:r>
            <a:r>
              <a:rPr lang="en-US" sz="2100" dirty="0" smtClean="0">
                <a:solidFill>
                  <a:srgbClr val="002060"/>
                </a:solidFill>
                <a:latin typeface="Verdana"/>
                <a:cs typeface="Verdana"/>
              </a:rPr>
              <a:t> to focus learning.</a:t>
            </a:r>
          </a:p>
          <a:p>
            <a:pPr marL="693738" lvl="0" indent="-579438">
              <a:spcAft>
                <a:spcPts val="600"/>
              </a:spcAft>
              <a:buFont typeface="+mj-lt"/>
              <a:buAutoNum type="arabicPeriod"/>
            </a:pPr>
            <a:r>
              <a:rPr lang="en-US" sz="2100" dirty="0" smtClean="0">
                <a:solidFill>
                  <a:srgbClr val="002060"/>
                </a:solidFill>
                <a:latin typeface="Verdana"/>
                <a:cs typeface="Verdana"/>
              </a:rPr>
              <a:t>Implement </a:t>
            </a:r>
            <a:r>
              <a:rPr lang="en-US" sz="2100" b="1" dirty="0" smtClean="0">
                <a:solidFill>
                  <a:srgbClr val="002060"/>
                </a:solidFill>
                <a:latin typeface="Verdana"/>
                <a:cs typeface="Verdana"/>
              </a:rPr>
              <a:t>tasks</a:t>
            </a:r>
            <a:r>
              <a:rPr lang="en-US" sz="2100" dirty="0" smtClean="0">
                <a:solidFill>
                  <a:srgbClr val="002060"/>
                </a:solidFill>
                <a:latin typeface="Verdana"/>
                <a:cs typeface="Verdana"/>
              </a:rPr>
              <a:t> that promote reasoning and problem solving. </a:t>
            </a:r>
          </a:p>
          <a:p>
            <a:pPr marL="693738" lvl="0" indent="-579438">
              <a:spcAft>
                <a:spcPts val="600"/>
              </a:spcAft>
              <a:buFont typeface="+mj-lt"/>
              <a:buAutoNum type="arabicPeriod"/>
            </a:pPr>
            <a:r>
              <a:rPr lang="en-US" sz="2100" dirty="0" smtClean="0">
                <a:solidFill>
                  <a:srgbClr val="002060"/>
                </a:solidFill>
                <a:latin typeface="Verdana"/>
                <a:cs typeface="Verdana"/>
              </a:rPr>
              <a:t>Use and connect mathematical </a:t>
            </a:r>
            <a:r>
              <a:rPr lang="en-US" sz="2100" b="1" dirty="0" smtClean="0">
                <a:solidFill>
                  <a:srgbClr val="002060"/>
                </a:solidFill>
                <a:latin typeface="Verdana"/>
                <a:cs typeface="Verdana"/>
              </a:rPr>
              <a:t>representations.</a:t>
            </a:r>
          </a:p>
          <a:p>
            <a:pPr marL="693738" lvl="0" indent="-579438">
              <a:spcAft>
                <a:spcPts val="600"/>
              </a:spcAft>
              <a:buFont typeface="+mj-lt"/>
              <a:buAutoNum type="arabicPeriod"/>
            </a:pPr>
            <a:r>
              <a:rPr lang="en-US" sz="2100" dirty="0" smtClean="0">
                <a:solidFill>
                  <a:srgbClr val="002060"/>
                </a:solidFill>
                <a:latin typeface="Verdana"/>
                <a:cs typeface="Verdana"/>
              </a:rPr>
              <a:t>Facilitate meaningful mathematical </a:t>
            </a:r>
            <a:r>
              <a:rPr lang="en-US" sz="2100" b="1" dirty="0" smtClean="0">
                <a:solidFill>
                  <a:srgbClr val="002060"/>
                </a:solidFill>
                <a:latin typeface="Verdana"/>
                <a:cs typeface="Verdana"/>
              </a:rPr>
              <a:t>discourse</a:t>
            </a:r>
            <a:r>
              <a:rPr lang="en-US" sz="2100" i="1" dirty="0" smtClean="0">
                <a:solidFill>
                  <a:srgbClr val="002060"/>
                </a:solidFill>
                <a:latin typeface="Verdana"/>
                <a:cs typeface="Verdana"/>
              </a:rPr>
              <a:t>. </a:t>
            </a:r>
          </a:p>
          <a:p>
            <a:pPr marL="693738" lvl="0" indent="-579438">
              <a:spcAft>
                <a:spcPts val="600"/>
              </a:spcAft>
              <a:buFont typeface="+mj-lt"/>
              <a:buAutoNum type="arabicPeriod"/>
            </a:pPr>
            <a:r>
              <a:rPr lang="en-US" sz="2100" dirty="0" smtClean="0">
                <a:solidFill>
                  <a:srgbClr val="002060"/>
                </a:solidFill>
                <a:latin typeface="Verdana"/>
                <a:cs typeface="Verdana"/>
              </a:rPr>
              <a:t>Pose purposeful </a:t>
            </a:r>
            <a:r>
              <a:rPr lang="en-US" sz="2100" b="1" dirty="0" smtClean="0">
                <a:solidFill>
                  <a:srgbClr val="002060"/>
                </a:solidFill>
                <a:latin typeface="Verdana"/>
                <a:cs typeface="Verdana"/>
              </a:rPr>
              <a:t>questions</a:t>
            </a:r>
            <a:r>
              <a:rPr lang="en-US" sz="2100" dirty="0" smtClean="0">
                <a:solidFill>
                  <a:srgbClr val="002060"/>
                </a:solidFill>
                <a:latin typeface="Verdana"/>
                <a:cs typeface="Verdana"/>
              </a:rPr>
              <a:t>.</a:t>
            </a:r>
          </a:p>
          <a:p>
            <a:pPr marL="693738" lvl="0" indent="-579438">
              <a:spcAft>
                <a:spcPts val="600"/>
              </a:spcAft>
              <a:buFont typeface="+mj-lt"/>
              <a:buAutoNum type="arabicPeriod"/>
            </a:pPr>
            <a:r>
              <a:rPr lang="en-US" sz="2100" dirty="0" smtClean="0">
                <a:solidFill>
                  <a:srgbClr val="002060"/>
                </a:solidFill>
                <a:latin typeface="Verdana"/>
                <a:cs typeface="Verdana"/>
              </a:rPr>
              <a:t>Build </a:t>
            </a:r>
            <a:r>
              <a:rPr lang="en-US" sz="2100" b="1" dirty="0" smtClean="0">
                <a:solidFill>
                  <a:srgbClr val="002060"/>
                </a:solidFill>
                <a:latin typeface="Verdana"/>
                <a:cs typeface="Verdana"/>
              </a:rPr>
              <a:t>procedural fluency </a:t>
            </a:r>
            <a:r>
              <a:rPr lang="en-US" sz="2100" dirty="0" smtClean="0">
                <a:solidFill>
                  <a:srgbClr val="002060"/>
                </a:solidFill>
                <a:latin typeface="Verdana"/>
                <a:cs typeface="Verdana"/>
              </a:rPr>
              <a:t>from conceptual understanding.</a:t>
            </a:r>
          </a:p>
          <a:p>
            <a:pPr marL="693738" lvl="0" indent="-579438">
              <a:spcAft>
                <a:spcPts val="600"/>
              </a:spcAft>
              <a:buFont typeface="+mj-lt"/>
              <a:buAutoNum type="arabicPeriod"/>
            </a:pPr>
            <a:r>
              <a:rPr lang="en-US" sz="2100" dirty="0" smtClean="0">
                <a:solidFill>
                  <a:srgbClr val="002060"/>
                </a:solidFill>
                <a:latin typeface="Verdana"/>
                <a:cs typeface="Verdana"/>
              </a:rPr>
              <a:t>Support </a:t>
            </a:r>
            <a:r>
              <a:rPr lang="en-US" sz="2100" b="1" dirty="0" smtClean="0">
                <a:solidFill>
                  <a:srgbClr val="002060"/>
                </a:solidFill>
                <a:latin typeface="Verdana"/>
                <a:cs typeface="Verdana"/>
              </a:rPr>
              <a:t>productive struggle</a:t>
            </a:r>
            <a:r>
              <a:rPr lang="en-US" sz="2100" dirty="0" smtClean="0">
                <a:solidFill>
                  <a:srgbClr val="002060"/>
                </a:solidFill>
                <a:latin typeface="Verdana"/>
                <a:cs typeface="Verdana"/>
              </a:rPr>
              <a:t> in learning mathematics. </a:t>
            </a:r>
          </a:p>
          <a:p>
            <a:pPr marL="693738" lvl="0" indent="-579438">
              <a:spcAft>
                <a:spcPts val="600"/>
              </a:spcAft>
              <a:buFont typeface="+mj-lt"/>
              <a:buAutoNum type="arabicPeriod"/>
            </a:pPr>
            <a:r>
              <a:rPr lang="en-US" sz="2100" b="1" dirty="0" smtClean="0">
                <a:solidFill>
                  <a:srgbClr val="002060"/>
                </a:solidFill>
                <a:latin typeface="Verdana"/>
                <a:cs typeface="Verdana"/>
              </a:rPr>
              <a:t>Elicit and use evidence </a:t>
            </a:r>
            <a:r>
              <a:rPr lang="en-US" sz="2100" dirty="0" smtClean="0">
                <a:solidFill>
                  <a:srgbClr val="002060"/>
                </a:solidFill>
                <a:latin typeface="Verdana"/>
                <a:cs typeface="Verdana"/>
              </a:rPr>
              <a:t>of student thinking.</a:t>
            </a:r>
          </a:p>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055029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002060"/>
                </a:solidFill>
              </a:rPr>
              <a:t>Reflection</a:t>
            </a:r>
            <a:endParaRPr lang="en-US" b="1" dirty="0">
              <a:solidFill>
                <a:srgbClr val="002060"/>
              </a:solidFill>
            </a:endParaRPr>
          </a:p>
        </p:txBody>
      </p:sp>
      <p:sp>
        <p:nvSpPr>
          <p:cNvPr id="3" name="Content Placeholder 2"/>
          <p:cNvSpPr>
            <a:spLocks noGrp="1"/>
          </p:cNvSpPr>
          <p:nvPr>
            <p:ph idx="1"/>
          </p:nvPr>
        </p:nvSpPr>
        <p:spPr>
          <a:xfrm>
            <a:off x="1255559" y="1606076"/>
            <a:ext cx="7431240" cy="4351338"/>
          </a:xfrm>
        </p:spPr>
        <p:txBody>
          <a:bodyPr/>
          <a:lstStyle/>
          <a:p>
            <a:r>
              <a:rPr lang="en-US" dirty="0" smtClean="0">
                <a:solidFill>
                  <a:srgbClr val="002060"/>
                </a:solidFill>
              </a:rPr>
              <a:t>What lessons can we learn from these </a:t>
            </a:r>
            <a:r>
              <a:rPr lang="en-US" dirty="0" smtClean="0"/>
              <a:t>classroom </a:t>
            </a:r>
            <a:r>
              <a:rPr lang="en-US" dirty="0" smtClean="0">
                <a:solidFill>
                  <a:srgbClr val="002060"/>
                </a:solidFill>
              </a:rPr>
              <a:t>implementations?</a:t>
            </a:r>
          </a:p>
          <a:p>
            <a:endParaRPr lang="en-US" dirty="0">
              <a:solidFill>
                <a:srgbClr val="002060"/>
              </a:solidFill>
            </a:endParaRPr>
          </a:p>
          <a:p>
            <a:r>
              <a:rPr lang="en-US" dirty="0" smtClean="0">
                <a:solidFill>
                  <a:srgbClr val="002060"/>
                </a:solidFill>
              </a:rPr>
              <a:t>What implications do they have for your work?</a:t>
            </a:r>
            <a:endParaRPr lang="en-US" dirty="0">
              <a:solidFill>
                <a:srgbClr val="002060"/>
              </a:solidFill>
            </a:endParaRPr>
          </a:p>
        </p:txBody>
      </p:sp>
    </p:spTree>
    <p:extLst>
      <p:ext uri="{BB962C8B-B14F-4D97-AF65-F5344CB8AC3E}">
        <p14:creationId xmlns:p14="http://schemas.microsoft.com/office/powerpoint/2010/main" val="248711129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409700" y="2224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pic>
        <p:nvPicPr>
          <p:cNvPr id="64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12436"/>
          <a:stretch>
            <a:fillRect/>
          </a:stretch>
        </p:blipFill>
        <p:spPr bwMode="auto">
          <a:xfrm>
            <a:off x="1371600" y="0"/>
            <a:ext cx="63246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a:off x="1300163" y="2300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pic>
        <p:nvPicPr>
          <p:cNvPr id="64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981200"/>
            <a:ext cx="65436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6"/>
          <p:cNvSpPr>
            <a:spLocks noChangeArrowheads="1"/>
          </p:cNvSpPr>
          <p:nvPr/>
        </p:nvSpPr>
        <p:spPr bwMode="auto">
          <a:xfrm>
            <a:off x="1576388" y="1881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pic>
        <p:nvPicPr>
          <p:cNvPr id="64922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3962400"/>
            <a:ext cx="6143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703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92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92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9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319177"/>
            <a:ext cx="8255001" cy="1143000"/>
          </a:xfrm>
          <a:prstGeom prst="rect">
            <a:avLst/>
          </a:prstGeom>
        </p:spPr>
        <p:txBody>
          <a:bodyPr vert="horz" lIns="91440" tIns="45720" rIns="91440" bIns="45720" rtlCol="0" anchor="ctr">
            <a:noAutofit/>
          </a:bodyPr>
          <a:lstStyle/>
          <a:p>
            <a:pPr lvl="0" algn="ctr">
              <a:spcBef>
                <a:spcPct val="0"/>
              </a:spcBef>
              <a:defRPr/>
            </a:pPr>
            <a:r>
              <a:rPr lang="en-US" sz="3600" b="1" dirty="0" smtClean="0">
                <a:solidFill>
                  <a:srgbClr val="002060"/>
                </a:solidFill>
                <a:latin typeface="Verdana"/>
                <a:cs typeface="Verdana"/>
              </a:rPr>
              <a:t>Guiding Principles </a:t>
            </a:r>
          </a:p>
          <a:p>
            <a:pPr lvl="0" algn="ctr">
              <a:spcBef>
                <a:spcPct val="0"/>
              </a:spcBef>
              <a:defRPr/>
            </a:pPr>
            <a:r>
              <a:rPr lang="en-US" sz="3600" b="1" dirty="0" smtClean="0">
                <a:solidFill>
                  <a:srgbClr val="002060"/>
                </a:solidFill>
                <a:latin typeface="Verdana"/>
                <a:cs typeface="Verdana"/>
              </a:rPr>
              <a:t>for School Mathematics</a:t>
            </a:r>
            <a:endParaRPr lang="en-US" sz="36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275575" y="1720728"/>
            <a:ext cx="4751533" cy="4191000"/>
          </a:xfrm>
          <a:prstGeom prst="rect">
            <a:avLst/>
          </a:prstGeom>
        </p:spPr>
        <p:txBody>
          <a:bodyPr vert="horz" lIns="91440" tIns="45720" rIns="91440" bIns="45720" rtlCol="0">
            <a:noAutofit/>
          </a:bodyPr>
          <a:lstStyle/>
          <a:p>
            <a:pPr marL="457200" indent="-457200">
              <a:lnSpc>
                <a:spcPct val="150000"/>
              </a:lnSpc>
              <a:buAutoNum type="arabicPeriod"/>
            </a:pPr>
            <a:r>
              <a:rPr lang="en-US" sz="2600" b="1" dirty="0" smtClean="0">
                <a:solidFill>
                  <a:srgbClr val="002060"/>
                </a:solidFill>
                <a:latin typeface="Verdana"/>
                <a:cs typeface="Verdana"/>
              </a:rPr>
              <a:t>Teaching and Learning</a:t>
            </a:r>
          </a:p>
          <a:p>
            <a:pPr marL="457200" indent="-457200">
              <a:lnSpc>
                <a:spcPct val="150000"/>
              </a:lnSpc>
              <a:buAutoNum type="arabicPeriod"/>
            </a:pPr>
            <a:r>
              <a:rPr lang="en-US" sz="2600" b="1" dirty="0" smtClean="0">
                <a:solidFill>
                  <a:srgbClr val="002060"/>
                </a:solidFill>
                <a:latin typeface="Verdana"/>
                <a:cs typeface="Verdana"/>
              </a:rPr>
              <a:t>Access and Equity</a:t>
            </a:r>
          </a:p>
          <a:p>
            <a:pPr marL="457200" indent="-457200">
              <a:lnSpc>
                <a:spcPct val="150000"/>
              </a:lnSpc>
              <a:buAutoNum type="arabicPeriod"/>
            </a:pPr>
            <a:r>
              <a:rPr lang="en-US" sz="2600" b="1" dirty="0" smtClean="0">
                <a:solidFill>
                  <a:srgbClr val="002060"/>
                </a:solidFill>
                <a:latin typeface="Verdana"/>
                <a:cs typeface="Verdana"/>
              </a:rPr>
              <a:t>Curriculum</a:t>
            </a:r>
          </a:p>
          <a:p>
            <a:pPr marL="457200" indent="-457200">
              <a:lnSpc>
                <a:spcPct val="150000"/>
              </a:lnSpc>
              <a:buAutoNum type="arabicPeriod"/>
            </a:pPr>
            <a:r>
              <a:rPr lang="en-US" sz="2600" b="1" dirty="0" smtClean="0">
                <a:solidFill>
                  <a:srgbClr val="002060"/>
                </a:solidFill>
                <a:latin typeface="Verdana"/>
                <a:cs typeface="Verdana"/>
              </a:rPr>
              <a:t>Tools and Technology</a:t>
            </a:r>
          </a:p>
          <a:p>
            <a:pPr marL="457200" indent="-457200">
              <a:lnSpc>
                <a:spcPct val="150000"/>
              </a:lnSpc>
              <a:buAutoNum type="arabicPeriod"/>
            </a:pPr>
            <a:r>
              <a:rPr lang="en-US" sz="2600" b="1" dirty="0" smtClean="0">
                <a:solidFill>
                  <a:srgbClr val="002060"/>
                </a:solidFill>
                <a:latin typeface="Verdana"/>
                <a:cs typeface="Verdana"/>
              </a:rPr>
              <a:t>Assessment</a:t>
            </a:r>
          </a:p>
          <a:p>
            <a:pPr marL="457200" indent="-457200">
              <a:lnSpc>
                <a:spcPct val="150000"/>
              </a:lnSpc>
              <a:buAutoNum type="arabicPeriod"/>
            </a:pPr>
            <a:r>
              <a:rPr lang="en-US" sz="2600" b="1" dirty="0" smtClean="0">
                <a:solidFill>
                  <a:srgbClr val="002060"/>
                </a:solidFill>
                <a:latin typeface="Verdana"/>
                <a:cs typeface="Verdana"/>
              </a:rPr>
              <a:t>Professionalism</a:t>
            </a: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8" name="TextBox 7"/>
          <p:cNvSpPr txBox="1"/>
          <p:nvPr/>
        </p:nvSpPr>
        <p:spPr>
          <a:xfrm>
            <a:off x="6553200" y="2209800"/>
            <a:ext cx="2590800" cy="2800767"/>
          </a:xfrm>
          <a:prstGeom prst="rect">
            <a:avLst/>
          </a:prstGeom>
          <a:noFill/>
        </p:spPr>
        <p:txBody>
          <a:bodyPr wrap="square" rtlCol="0">
            <a:spAutoFit/>
          </a:bodyPr>
          <a:lstStyle/>
          <a:p>
            <a:r>
              <a:rPr lang="en-US" sz="2800" dirty="0" smtClean="0">
                <a:solidFill>
                  <a:srgbClr val="003366"/>
                </a:solidFill>
                <a:latin typeface="Verdana"/>
                <a:cs typeface="Verdana"/>
              </a:rPr>
              <a:t>Essential Elements</a:t>
            </a:r>
          </a:p>
          <a:p>
            <a:r>
              <a:rPr lang="en-US" sz="2800" dirty="0" smtClean="0">
                <a:solidFill>
                  <a:srgbClr val="003366"/>
                </a:solidFill>
                <a:latin typeface="Verdana"/>
                <a:cs typeface="Verdana"/>
              </a:rPr>
              <a:t>of Effective Math</a:t>
            </a:r>
          </a:p>
          <a:p>
            <a:r>
              <a:rPr lang="en-US" sz="2800" dirty="0" smtClean="0">
                <a:solidFill>
                  <a:srgbClr val="003366"/>
                </a:solidFill>
                <a:latin typeface="Verdana"/>
                <a:cs typeface="Verdana"/>
              </a:rPr>
              <a:t>Programs</a:t>
            </a:r>
          </a:p>
          <a:p>
            <a:endParaRPr lang="en-US" dirty="0" smtClean="0">
              <a:solidFill>
                <a:srgbClr val="003366"/>
              </a:solidFill>
              <a:latin typeface="Verdana"/>
              <a:cs typeface="Verdana"/>
            </a:endParaRPr>
          </a:p>
          <a:p>
            <a:endParaRPr lang="en-US" dirty="0">
              <a:solidFill>
                <a:srgbClr val="003366"/>
              </a:solidFill>
              <a:latin typeface="Verdana"/>
              <a:cs typeface="Verdana"/>
            </a:endParaRPr>
          </a:p>
        </p:txBody>
      </p:sp>
      <p:sp>
        <p:nvSpPr>
          <p:cNvPr id="10" name="Right Arrow 9"/>
          <p:cNvSpPr>
            <a:spLocks noChangeAspect="1"/>
          </p:cNvSpPr>
          <p:nvPr/>
        </p:nvSpPr>
        <p:spPr>
          <a:xfrm>
            <a:off x="5897741" y="2987677"/>
            <a:ext cx="529867" cy="579540"/>
          </a:xfrm>
          <a:prstGeom prst="rightArrow">
            <a:avLst/>
          </a:prstGeom>
          <a:solidFill>
            <a:srgbClr val="0033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20135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392071" y="274638"/>
            <a:ext cx="6621797" cy="1143000"/>
          </a:xfrm>
        </p:spPr>
        <p:txBody>
          <a:bodyPr>
            <a:noAutofit/>
          </a:bodyPr>
          <a:lstStyle/>
          <a:p>
            <a:r>
              <a:rPr lang="en-US" altLang="en-US" sz="3600" b="1" dirty="0" smtClean="0">
                <a:solidFill>
                  <a:srgbClr val="003366"/>
                </a:solidFill>
                <a:latin typeface="Verdana" panose="020B0604030504040204" pitchFamily="34" charset="0"/>
                <a:ea typeface="Verdana" panose="020B0604030504040204" pitchFamily="34" charset="0"/>
                <a:cs typeface="Verdana" panose="020B0604030504040204" pitchFamily="34" charset="0"/>
              </a:rPr>
              <a:t>Guiding Principles for School Mathematics  </a:t>
            </a:r>
          </a:p>
        </p:txBody>
      </p:sp>
      <p:sp>
        <p:nvSpPr>
          <p:cNvPr id="23555" name="Content Placeholder 2"/>
          <p:cNvSpPr>
            <a:spLocks noGrp="1"/>
          </p:cNvSpPr>
          <p:nvPr>
            <p:ph idx="1"/>
          </p:nvPr>
        </p:nvSpPr>
        <p:spPr>
          <a:xfrm>
            <a:off x="1173706" y="1600200"/>
            <a:ext cx="7513093" cy="4525963"/>
          </a:xfrm>
        </p:spPr>
        <p:txBody>
          <a:bodyPr/>
          <a:lstStyle/>
          <a:p>
            <a:pPr marL="0" indent="0" algn="ctr">
              <a:buFont typeface="Arial" pitchFamily="34" charset="0"/>
              <a:buNone/>
            </a:pPr>
            <a:r>
              <a:rPr lang="en-US" altLang="en-US" sz="4000" b="1" i="1" dirty="0" smtClean="0">
                <a:solidFill>
                  <a:srgbClr val="002060"/>
                </a:solidFill>
                <a:cs typeface="Century Gothic" pitchFamily="34" charset="0"/>
              </a:rPr>
              <a:t>Professionalism</a:t>
            </a:r>
          </a:p>
          <a:p>
            <a:pPr marL="0" indent="0" algn="ctr">
              <a:buNone/>
            </a:pPr>
            <a:r>
              <a:rPr lang="en-US" dirty="0">
                <a:solidFill>
                  <a:srgbClr val="002060"/>
                </a:solidFill>
                <a:cs typeface="Verdana"/>
              </a:rPr>
              <a:t>In an excellent mathematics program, educators hold themselves and their colleagues accountable for the mathematical success of every student and for their personal and collective professional growth toward effective teaching and learning of mathematics. </a:t>
            </a:r>
            <a:r>
              <a:rPr lang="en-US" altLang="en-US" b="1" i="1" dirty="0" smtClean="0">
                <a:solidFill>
                  <a:srgbClr val="002060"/>
                </a:solidFill>
                <a:latin typeface="Century Gothic" pitchFamily="34" charset="0"/>
                <a:cs typeface="Century Gothic" pitchFamily="34" charset="0"/>
              </a:rPr>
              <a:t> </a:t>
            </a:r>
            <a:endParaRPr lang="en-US" altLang="en-US" dirty="0" smtClean="0">
              <a:solidFill>
                <a:srgbClr val="002060"/>
              </a:solidFill>
              <a:latin typeface="Century Gothic" pitchFamily="34" charset="0"/>
              <a:cs typeface="Century Gothic" pitchFamily="34" charset="0"/>
            </a:endParaRPr>
          </a:p>
        </p:txBody>
      </p:sp>
    </p:spTree>
    <p:extLst>
      <p:ext uri="{BB962C8B-B14F-4D97-AF65-F5344CB8AC3E}">
        <p14:creationId xmlns:p14="http://schemas.microsoft.com/office/powerpoint/2010/main" val="2875803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392071" y="274638"/>
            <a:ext cx="6621797" cy="1143000"/>
          </a:xfrm>
        </p:spPr>
        <p:txBody>
          <a:bodyPr>
            <a:noAutofit/>
          </a:bodyPr>
          <a:lstStyle/>
          <a:p>
            <a:r>
              <a:rPr lang="en-US" altLang="en-US" sz="3600" b="1" dirty="0" smtClean="0">
                <a:solidFill>
                  <a:srgbClr val="003366"/>
                </a:solidFill>
                <a:latin typeface="Verdana" panose="020B0604030504040204" pitchFamily="34" charset="0"/>
                <a:ea typeface="Verdana" panose="020B0604030504040204" pitchFamily="34" charset="0"/>
                <a:cs typeface="Verdana" panose="020B0604030504040204" pitchFamily="34" charset="0"/>
              </a:rPr>
              <a:t>Guiding Principles for School Mathematics  </a:t>
            </a:r>
          </a:p>
        </p:txBody>
      </p:sp>
      <p:sp>
        <p:nvSpPr>
          <p:cNvPr id="23555" name="Content Placeholder 2"/>
          <p:cNvSpPr>
            <a:spLocks noGrp="1"/>
          </p:cNvSpPr>
          <p:nvPr>
            <p:ph idx="1"/>
          </p:nvPr>
        </p:nvSpPr>
        <p:spPr>
          <a:xfrm>
            <a:off x="1173706" y="1600200"/>
            <a:ext cx="7513093" cy="4525963"/>
          </a:xfrm>
        </p:spPr>
        <p:txBody>
          <a:bodyPr/>
          <a:lstStyle/>
          <a:p>
            <a:pPr marL="0" indent="0" algn="ctr">
              <a:buFont typeface="Arial" pitchFamily="34" charset="0"/>
              <a:buNone/>
            </a:pPr>
            <a:r>
              <a:rPr lang="en-US" altLang="en-US" sz="4000" b="1" i="1" dirty="0" smtClean="0">
                <a:solidFill>
                  <a:srgbClr val="002060"/>
                </a:solidFill>
                <a:cs typeface="Century Gothic" pitchFamily="34" charset="0"/>
              </a:rPr>
              <a:t>Professionalism</a:t>
            </a:r>
          </a:p>
          <a:p>
            <a:pPr marL="0" indent="0" algn="ctr">
              <a:buNone/>
            </a:pPr>
            <a:r>
              <a:rPr lang="en-US" dirty="0">
                <a:solidFill>
                  <a:srgbClr val="002060"/>
                </a:solidFill>
                <a:cs typeface="Verdana"/>
              </a:rPr>
              <a:t>In an excellent mathematics program, educators hold themselves and their colleagues accountable for the mathematical success of every student and for their personal </a:t>
            </a:r>
            <a:r>
              <a:rPr lang="en-US" b="1" dirty="0">
                <a:solidFill>
                  <a:srgbClr val="002060"/>
                </a:solidFill>
                <a:cs typeface="Verdana"/>
              </a:rPr>
              <a:t>and </a:t>
            </a:r>
            <a:r>
              <a:rPr lang="en-US" b="1" dirty="0">
                <a:solidFill>
                  <a:srgbClr val="FF0000"/>
                </a:solidFill>
                <a:cs typeface="Verdana"/>
              </a:rPr>
              <a:t>collective professional growth</a:t>
            </a:r>
            <a:r>
              <a:rPr lang="en-US" dirty="0">
                <a:solidFill>
                  <a:srgbClr val="FF0000"/>
                </a:solidFill>
                <a:cs typeface="Verdana"/>
              </a:rPr>
              <a:t> </a:t>
            </a:r>
            <a:r>
              <a:rPr lang="en-US" dirty="0">
                <a:solidFill>
                  <a:srgbClr val="002060"/>
                </a:solidFill>
                <a:cs typeface="Verdana"/>
              </a:rPr>
              <a:t>toward effective teaching and learning of mathematics. </a:t>
            </a:r>
            <a:r>
              <a:rPr lang="en-US" altLang="en-US" b="1" i="1" dirty="0" smtClean="0">
                <a:solidFill>
                  <a:srgbClr val="002060"/>
                </a:solidFill>
                <a:latin typeface="Century Gothic" pitchFamily="34" charset="0"/>
                <a:cs typeface="Century Gothic" pitchFamily="34" charset="0"/>
              </a:rPr>
              <a:t> </a:t>
            </a:r>
            <a:endParaRPr lang="en-US" altLang="en-US" dirty="0" smtClean="0">
              <a:solidFill>
                <a:srgbClr val="002060"/>
              </a:solidFill>
              <a:latin typeface="Century Gothic" pitchFamily="34" charset="0"/>
              <a:cs typeface="Century Gothic" pitchFamily="34" charset="0"/>
            </a:endParaRPr>
          </a:p>
        </p:txBody>
      </p:sp>
    </p:spTree>
    <p:extLst>
      <p:ext uri="{BB962C8B-B14F-4D97-AF65-F5344CB8AC3E}">
        <p14:creationId xmlns:p14="http://schemas.microsoft.com/office/powerpoint/2010/main" val="4279619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365" y="187326"/>
            <a:ext cx="7299435" cy="1143000"/>
          </a:xfrm>
        </p:spPr>
        <p:txBody>
          <a:bodyPr/>
          <a:lstStyle/>
          <a:p>
            <a:r>
              <a:rPr lang="en-US" dirty="0" smtClean="0"/>
              <a:t>Incremental Change</a:t>
            </a:r>
            <a:endParaRPr lang="en-US" dirty="0"/>
          </a:p>
        </p:txBody>
      </p:sp>
      <p:sp>
        <p:nvSpPr>
          <p:cNvPr id="3" name="Content Placeholder 2"/>
          <p:cNvSpPr>
            <a:spLocks noGrp="1"/>
          </p:cNvSpPr>
          <p:nvPr>
            <p:ph idx="1"/>
          </p:nvPr>
        </p:nvSpPr>
        <p:spPr/>
        <p:txBody>
          <a:bodyPr>
            <a:normAutofit lnSpcReduction="10000"/>
          </a:bodyPr>
          <a:lstStyle/>
          <a:p>
            <a:r>
              <a:rPr lang="en-US" sz="3600" dirty="0"/>
              <a:t>The social organization for improvement is a profession learning community organized </a:t>
            </a:r>
            <a:r>
              <a:rPr lang="en-US" sz="3600" dirty="0" smtClean="0"/>
              <a:t>around </a:t>
            </a:r>
            <a:r>
              <a:rPr lang="en-US" sz="3600" dirty="0"/>
              <a:t>a specific instructional system. </a:t>
            </a:r>
            <a:r>
              <a:rPr lang="en-US" sz="3600" dirty="0" smtClean="0"/>
              <a:t>                                </a:t>
            </a:r>
            <a:br>
              <a:rPr lang="en-US" sz="3600" dirty="0" smtClean="0"/>
            </a:br>
            <a:r>
              <a:rPr lang="en-US" sz="3600" dirty="0" smtClean="0"/>
              <a:t>                                      </a:t>
            </a:r>
            <a:r>
              <a:rPr lang="en-US" dirty="0" smtClean="0"/>
              <a:t>A</a:t>
            </a:r>
            <a:r>
              <a:rPr lang="en-US" dirty="0"/>
              <a:t>. S. </a:t>
            </a:r>
            <a:r>
              <a:rPr lang="en-US" dirty="0" err="1"/>
              <a:t>Bryk</a:t>
            </a:r>
            <a:r>
              <a:rPr lang="en-US" dirty="0"/>
              <a:t> (2009)    </a:t>
            </a:r>
            <a:endParaRPr lang="en-US" sz="3600" dirty="0"/>
          </a:p>
          <a:p>
            <a:pPr>
              <a:spcBef>
                <a:spcPts val="2400"/>
              </a:spcBef>
            </a:pPr>
            <a:r>
              <a:rPr lang="en-US" sz="3600" dirty="0" smtClean="0"/>
              <a:t>The unit of change is the teacher team.</a:t>
            </a:r>
            <a:endParaRPr lang="en-US" sz="3600" dirty="0"/>
          </a:p>
        </p:txBody>
      </p:sp>
    </p:spTree>
    <p:extLst>
      <p:ext uri="{BB962C8B-B14F-4D97-AF65-F5344CB8AC3E}">
        <p14:creationId xmlns:p14="http://schemas.microsoft.com/office/powerpoint/2010/main" val="350583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0" y="1676400"/>
            <a:ext cx="8915400" cy="579438"/>
          </a:xfrm>
          <a:prstGeom prst="rect">
            <a:avLst/>
          </a:prstGeom>
          <a:noFill/>
          <a:ln w="9525">
            <a:noFill/>
            <a:miter lim="800000"/>
            <a:headEnd/>
            <a:tailEnd/>
          </a:ln>
        </p:spPr>
        <p:txBody>
          <a:bodyPr>
            <a:prstTxWarp prst="textNoShape">
              <a:avLst/>
            </a:prstTxWarp>
            <a:spAutoFit/>
          </a:bodyPr>
          <a:lstStyle/>
          <a:p>
            <a:pPr marL="457200" indent="-457200" algn="ctr">
              <a:spcBef>
                <a:spcPct val="50000"/>
              </a:spcBef>
            </a:pPr>
            <a:r>
              <a:rPr lang="en-US" sz="3200" b="1" i="1" dirty="0"/>
              <a:t> </a:t>
            </a:r>
          </a:p>
        </p:txBody>
      </p:sp>
      <p:sp>
        <p:nvSpPr>
          <p:cNvPr id="15363" name="Text Box 3"/>
          <p:cNvSpPr txBox="1">
            <a:spLocks noChangeArrowheads="1"/>
          </p:cNvSpPr>
          <p:nvPr/>
        </p:nvSpPr>
        <p:spPr bwMode="auto">
          <a:xfrm>
            <a:off x="344214" y="830126"/>
            <a:ext cx="8077200" cy="5191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2800" b="1" i="1" dirty="0"/>
          </a:p>
        </p:txBody>
      </p:sp>
      <p:sp>
        <p:nvSpPr>
          <p:cNvPr id="2" name="TextBox 1"/>
          <p:cNvSpPr txBox="1"/>
          <p:nvPr/>
        </p:nvSpPr>
        <p:spPr>
          <a:xfrm>
            <a:off x="993885" y="6286370"/>
            <a:ext cx="4419600" cy="400110"/>
          </a:xfrm>
          <a:prstGeom prst="rect">
            <a:avLst/>
          </a:prstGeom>
          <a:noFill/>
        </p:spPr>
        <p:txBody>
          <a:bodyPr wrap="square" rtlCol="0">
            <a:spAutoFit/>
          </a:bodyPr>
          <a:lstStyle/>
          <a:p>
            <a:r>
              <a:rPr lang="en-US" sz="2000" dirty="0" smtClean="0">
                <a:solidFill>
                  <a:srgbClr val="003366"/>
                </a:solidFill>
              </a:rPr>
              <a:t>Principles to Actions, pp. 103-104</a:t>
            </a:r>
            <a:endParaRPr lang="en-US" sz="2000" dirty="0">
              <a:solidFill>
                <a:srgbClr val="003366"/>
              </a:solidFill>
            </a:endParaRPr>
          </a:p>
        </p:txBody>
      </p:sp>
      <p:sp>
        <p:nvSpPr>
          <p:cNvPr id="3" name="Title 2"/>
          <p:cNvSpPr>
            <a:spLocks noGrp="1"/>
          </p:cNvSpPr>
          <p:nvPr>
            <p:ph type="title"/>
          </p:nvPr>
        </p:nvSpPr>
        <p:spPr>
          <a:xfrm>
            <a:off x="1198179" y="518182"/>
            <a:ext cx="7396656" cy="1143000"/>
          </a:xfrm>
        </p:spPr>
        <p:txBody>
          <a:bodyPr>
            <a:normAutofit fontScale="90000"/>
          </a:bodyPr>
          <a:lstStyle/>
          <a:p>
            <a:r>
              <a:rPr lang="en-US" b="1" dirty="0">
                <a:solidFill>
                  <a:srgbClr val="002060"/>
                </a:solidFill>
                <a:cs typeface="Verdana"/>
              </a:rPr>
              <a:t>Collaboration Team Work</a:t>
            </a:r>
            <a:br>
              <a:rPr lang="en-US" b="1" dirty="0">
                <a:solidFill>
                  <a:srgbClr val="002060"/>
                </a:solidFill>
                <a:cs typeface="Verdana"/>
              </a:rPr>
            </a:br>
            <a:endParaRPr lang="en-US" dirty="0">
              <a:solidFill>
                <a:srgbClr val="002060"/>
              </a:solidFill>
            </a:endParaRPr>
          </a:p>
        </p:txBody>
      </p:sp>
      <p:sp>
        <p:nvSpPr>
          <p:cNvPr id="4" name="Content Placeholder 3"/>
          <p:cNvSpPr>
            <a:spLocks noGrp="1"/>
          </p:cNvSpPr>
          <p:nvPr>
            <p:ph idx="1"/>
          </p:nvPr>
        </p:nvSpPr>
        <p:spPr>
          <a:xfrm>
            <a:off x="1198178" y="1349240"/>
            <a:ext cx="7488621" cy="4776924"/>
          </a:xfrm>
        </p:spPr>
        <p:txBody>
          <a:bodyPr>
            <a:noAutofit/>
          </a:bodyPr>
          <a:lstStyle/>
          <a:p>
            <a:pPr>
              <a:spcBef>
                <a:spcPts val="600"/>
              </a:spcBef>
            </a:pPr>
            <a:r>
              <a:rPr lang="en-US" sz="2200" kern="0" dirty="0">
                <a:solidFill>
                  <a:srgbClr val="002060"/>
                </a:solidFill>
                <a:cs typeface="Verdana"/>
              </a:rPr>
              <a:t>An examination and prioritization of the mathematics content and mathematics practices students are to learn.</a:t>
            </a:r>
          </a:p>
          <a:p>
            <a:pPr>
              <a:spcBef>
                <a:spcPts val="600"/>
              </a:spcBef>
            </a:pPr>
            <a:r>
              <a:rPr lang="en-US" sz="2200" kern="0" dirty="0">
                <a:solidFill>
                  <a:srgbClr val="002060"/>
                </a:solidFill>
                <a:cs typeface="Verdana"/>
              </a:rPr>
              <a:t>The development and use of common assessments to determine if students have learned the agreed-on content and related mathematical practices.</a:t>
            </a:r>
          </a:p>
          <a:p>
            <a:pPr>
              <a:spcBef>
                <a:spcPts val="600"/>
              </a:spcBef>
            </a:pPr>
            <a:r>
              <a:rPr lang="en-US" sz="2200" kern="0" dirty="0">
                <a:solidFill>
                  <a:srgbClr val="002060"/>
                </a:solidFill>
                <a:cs typeface="Verdana"/>
              </a:rPr>
              <a:t>The use of data to drive continuous reflection and instructional decisions. </a:t>
            </a:r>
          </a:p>
          <a:p>
            <a:pPr>
              <a:spcBef>
                <a:spcPts val="600"/>
              </a:spcBef>
            </a:pPr>
            <a:r>
              <a:rPr lang="en-US" sz="2200" kern="0" dirty="0">
                <a:solidFill>
                  <a:srgbClr val="002060"/>
                </a:solidFill>
                <a:cs typeface="Verdana"/>
              </a:rPr>
              <a:t>The setting of both long-term and short-term instructional goals.</a:t>
            </a:r>
          </a:p>
          <a:p>
            <a:pPr>
              <a:spcBef>
                <a:spcPts val="600"/>
              </a:spcBef>
            </a:pPr>
            <a:r>
              <a:rPr lang="en-US" sz="2200" kern="0" dirty="0">
                <a:solidFill>
                  <a:srgbClr val="002060"/>
                </a:solidFill>
                <a:cs typeface="Verdana"/>
              </a:rPr>
              <a:t>Development of action plans to implement when students demonstrate they have or have not attained the standards.</a:t>
            </a:r>
          </a:p>
          <a:p>
            <a:pPr>
              <a:spcBef>
                <a:spcPts val="600"/>
              </a:spcBef>
            </a:pPr>
            <a:r>
              <a:rPr lang="en-US" sz="2200" kern="0" dirty="0">
                <a:solidFill>
                  <a:srgbClr val="002060"/>
                </a:solidFill>
                <a:cs typeface="Verdana"/>
              </a:rPr>
              <a:t>Discussion, selection, and implementation of common </a:t>
            </a:r>
            <a:r>
              <a:rPr lang="en-US" sz="2200" kern="0" dirty="0" smtClean="0">
                <a:solidFill>
                  <a:srgbClr val="002060"/>
                </a:solidFill>
                <a:cs typeface="Verdana"/>
              </a:rPr>
              <a:t>research-informed </a:t>
            </a:r>
            <a:r>
              <a:rPr lang="en-US" sz="2200" u="sng" kern="0" dirty="0" smtClean="0">
                <a:solidFill>
                  <a:srgbClr val="002060"/>
                </a:solidFill>
                <a:cs typeface="Verdana"/>
              </a:rPr>
              <a:t>instructional </a:t>
            </a:r>
            <a:r>
              <a:rPr lang="en-US" sz="2200" u="sng" kern="0" dirty="0">
                <a:solidFill>
                  <a:srgbClr val="002060"/>
                </a:solidFill>
                <a:cs typeface="Verdana"/>
              </a:rPr>
              <a:t>strategies and plans</a:t>
            </a:r>
            <a:r>
              <a:rPr lang="en-US" sz="2200" kern="0" dirty="0" smtClean="0">
                <a:solidFill>
                  <a:srgbClr val="002060"/>
                </a:solidFill>
                <a:cs typeface="Verdana"/>
              </a:rPr>
              <a:t>.</a:t>
            </a:r>
            <a:endParaRPr lang="en-US" sz="2200" kern="0" dirty="0">
              <a:solidFill>
                <a:srgbClr val="002060"/>
              </a:solidFill>
              <a:cs typeface="Verdana"/>
            </a:endParaRPr>
          </a:p>
        </p:txBody>
      </p:sp>
    </p:spTree>
    <p:extLst>
      <p:ext uri="{BB962C8B-B14F-4D97-AF65-F5344CB8AC3E}">
        <p14:creationId xmlns:p14="http://schemas.microsoft.com/office/powerpoint/2010/main" val="2157562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0" y="1676400"/>
            <a:ext cx="8915400" cy="579438"/>
          </a:xfrm>
          <a:prstGeom prst="rect">
            <a:avLst/>
          </a:prstGeom>
          <a:noFill/>
          <a:ln w="9525">
            <a:noFill/>
            <a:miter lim="800000"/>
            <a:headEnd/>
            <a:tailEnd/>
          </a:ln>
        </p:spPr>
        <p:txBody>
          <a:bodyPr>
            <a:prstTxWarp prst="textNoShape">
              <a:avLst/>
            </a:prstTxWarp>
            <a:spAutoFit/>
          </a:bodyPr>
          <a:lstStyle/>
          <a:p>
            <a:pPr marL="457200" indent="-457200" algn="ctr">
              <a:spcBef>
                <a:spcPct val="50000"/>
              </a:spcBef>
            </a:pPr>
            <a:r>
              <a:rPr lang="en-US" sz="3200" b="1" i="1" dirty="0"/>
              <a:t> </a:t>
            </a:r>
          </a:p>
        </p:txBody>
      </p:sp>
      <p:sp>
        <p:nvSpPr>
          <p:cNvPr id="15363" name="Text Box 3"/>
          <p:cNvSpPr txBox="1">
            <a:spLocks noChangeArrowheads="1"/>
          </p:cNvSpPr>
          <p:nvPr/>
        </p:nvSpPr>
        <p:spPr bwMode="auto">
          <a:xfrm>
            <a:off x="344214" y="830126"/>
            <a:ext cx="8077200" cy="5191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2800" b="1" i="1" dirty="0"/>
          </a:p>
        </p:txBody>
      </p:sp>
      <p:sp>
        <p:nvSpPr>
          <p:cNvPr id="2" name="TextBox 1"/>
          <p:cNvSpPr txBox="1"/>
          <p:nvPr/>
        </p:nvSpPr>
        <p:spPr>
          <a:xfrm>
            <a:off x="993885" y="6286370"/>
            <a:ext cx="4419600" cy="400110"/>
          </a:xfrm>
          <a:prstGeom prst="rect">
            <a:avLst/>
          </a:prstGeom>
          <a:noFill/>
        </p:spPr>
        <p:txBody>
          <a:bodyPr wrap="square" rtlCol="0">
            <a:spAutoFit/>
          </a:bodyPr>
          <a:lstStyle/>
          <a:p>
            <a:r>
              <a:rPr lang="en-US" sz="2000" dirty="0" smtClean="0">
                <a:solidFill>
                  <a:srgbClr val="003366"/>
                </a:solidFill>
              </a:rPr>
              <a:t>Principles to Actions, pp. 103-104</a:t>
            </a:r>
            <a:endParaRPr lang="en-US" sz="2000" dirty="0">
              <a:solidFill>
                <a:srgbClr val="003366"/>
              </a:solidFill>
            </a:endParaRPr>
          </a:p>
        </p:txBody>
      </p:sp>
      <p:sp>
        <p:nvSpPr>
          <p:cNvPr id="3" name="Title 2"/>
          <p:cNvSpPr>
            <a:spLocks noGrp="1"/>
          </p:cNvSpPr>
          <p:nvPr>
            <p:ph type="title"/>
          </p:nvPr>
        </p:nvSpPr>
        <p:spPr>
          <a:xfrm>
            <a:off x="1198179" y="518182"/>
            <a:ext cx="7396656" cy="1143000"/>
          </a:xfrm>
        </p:spPr>
        <p:txBody>
          <a:bodyPr>
            <a:normAutofit fontScale="90000"/>
          </a:bodyPr>
          <a:lstStyle/>
          <a:p>
            <a:r>
              <a:rPr lang="en-US" b="1" dirty="0">
                <a:solidFill>
                  <a:srgbClr val="002060"/>
                </a:solidFill>
                <a:cs typeface="Verdana"/>
              </a:rPr>
              <a:t>Collaboration Team Work</a:t>
            </a:r>
            <a:br>
              <a:rPr lang="en-US" b="1" dirty="0">
                <a:solidFill>
                  <a:srgbClr val="002060"/>
                </a:solidFill>
                <a:cs typeface="Verdana"/>
              </a:rPr>
            </a:br>
            <a:endParaRPr lang="en-US" dirty="0">
              <a:solidFill>
                <a:srgbClr val="002060"/>
              </a:solidFill>
            </a:endParaRPr>
          </a:p>
        </p:txBody>
      </p:sp>
      <p:sp>
        <p:nvSpPr>
          <p:cNvPr id="4" name="Content Placeholder 3"/>
          <p:cNvSpPr>
            <a:spLocks noGrp="1"/>
          </p:cNvSpPr>
          <p:nvPr>
            <p:ph idx="1"/>
          </p:nvPr>
        </p:nvSpPr>
        <p:spPr>
          <a:xfrm>
            <a:off x="1198178" y="1349240"/>
            <a:ext cx="7488621" cy="4776924"/>
          </a:xfrm>
        </p:spPr>
        <p:txBody>
          <a:bodyPr>
            <a:noAutofit/>
          </a:bodyPr>
          <a:lstStyle/>
          <a:p>
            <a:pPr>
              <a:spcBef>
                <a:spcPts val="600"/>
              </a:spcBef>
            </a:pPr>
            <a:r>
              <a:rPr lang="en-US" sz="2200" kern="0" dirty="0">
                <a:solidFill>
                  <a:srgbClr val="002060"/>
                </a:solidFill>
                <a:cs typeface="Verdana"/>
              </a:rPr>
              <a:t>An examination and prioritization of the mathematics content and mathematics practices students are to learn.</a:t>
            </a:r>
          </a:p>
          <a:p>
            <a:pPr>
              <a:spcBef>
                <a:spcPts val="600"/>
              </a:spcBef>
            </a:pPr>
            <a:r>
              <a:rPr lang="en-US" sz="2200" kern="0" dirty="0">
                <a:solidFill>
                  <a:srgbClr val="002060"/>
                </a:solidFill>
                <a:cs typeface="Verdana"/>
              </a:rPr>
              <a:t>The development and use of common assessments to determine if students have learned the agreed-on content and related mathematical practices.</a:t>
            </a:r>
          </a:p>
          <a:p>
            <a:pPr>
              <a:spcBef>
                <a:spcPts val="600"/>
              </a:spcBef>
            </a:pPr>
            <a:r>
              <a:rPr lang="en-US" sz="2200" kern="0" dirty="0">
                <a:solidFill>
                  <a:srgbClr val="002060"/>
                </a:solidFill>
                <a:cs typeface="Verdana"/>
              </a:rPr>
              <a:t>The use of data to drive continuous reflection and instructional decisions. </a:t>
            </a:r>
          </a:p>
          <a:p>
            <a:pPr>
              <a:spcBef>
                <a:spcPts val="600"/>
              </a:spcBef>
            </a:pPr>
            <a:r>
              <a:rPr lang="en-US" sz="2200" kern="0" dirty="0">
                <a:solidFill>
                  <a:srgbClr val="002060"/>
                </a:solidFill>
                <a:cs typeface="Verdana"/>
              </a:rPr>
              <a:t>The setting of both long-term and short-term instructional goals.</a:t>
            </a:r>
          </a:p>
          <a:p>
            <a:pPr>
              <a:spcBef>
                <a:spcPts val="600"/>
              </a:spcBef>
            </a:pPr>
            <a:r>
              <a:rPr lang="en-US" sz="2200" kern="0" dirty="0">
                <a:solidFill>
                  <a:srgbClr val="002060"/>
                </a:solidFill>
                <a:cs typeface="Verdana"/>
              </a:rPr>
              <a:t>Development of action plans to implement when students demonstrate they have or have not attained the standards.</a:t>
            </a:r>
          </a:p>
          <a:p>
            <a:pPr>
              <a:spcBef>
                <a:spcPts val="600"/>
              </a:spcBef>
            </a:pPr>
            <a:r>
              <a:rPr lang="en-US" sz="2200" b="1" kern="0" dirty="0">
                <a:solidFill>
                  <a:srgbClr val="FF0000"/>
                </a:solidFill>
                <a:cs typeface="Verdana"/>
              </a:rPr>
              <a:t>Discussion, selection, and implementation of common </a:t>
            </a:r>
            <a:r>
              <a:rPr lang="en-US" sz="2200" b="1" kern="0" dirty="0" smtClean="0">
                <a:solidFill>
                  <a:srgbClr val="FF0000"/>
                </a:solidFill>
                <a:cs typeface="Verdana"/>
              </a:rPr>
              <a:t>research-informed </a:t>
            </a:r>
            <a:r>
              <a:rPr lang="en-US" sz="2200" b="1" u="sng" kern="0" dirty="0" smtClean="0">
                <a:solidFill>
                  <a:srgbClr val="FF0000"/>
                </a:solidFill>
                <a:cs typeface="Verdana"/>
              </a:rPr>
              <a:t>instructional </a:t>
            </a:r>
            <a:r>
              <a:rPr lang="en-US" sz="2200" b="1" u="sng" kern="0" dirty="0">
                <a:solidFill>
                  <a:srgbClr val="FF0000"/>
                </a:solidFill>
                <a:cs typeface="Verdana"/>
              </a:rPr>
              <a:t>strategies and plans</a:t>
            </a:r>
            <a:r>
              <a:rPr lang="en-US" sz="2200" b="1" kern="0" dirty="0" smtClean="0">
                <a:solidFill>
                  <a:srgbClr val="FF0000"/>
                </a:solidFill>
                <a:cs typeface="Verdana"/>
              </a:rPr>
              <a:t>.</a:t>
            </a:r>
            <a:endParaRPr lang="en-US" sz="2200" b="1" kern="0" dirty="0">
              <a:solidFill>
                <a:srgbClr val="FF0000"/>
              </a:solidFill>
              <a:cs typeface="Verdana"/>
            </a:endParaRPr>
          </a:p>
        </p:txBody>
      </p:sp>
    </p:spTree>
    <p:extLst>
      <p:ext uri="{BB962C8B-B14F-4D97-AF65-F5344CB8AC3E}">
        <p14:creationId xmlns:p14="http://schemas.microsoft.com/office/powerpoint/2010/main" val="968779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0" y="1676400"/>
            <a:ext cx="8915400" cy="579438"/>
          </a:xfrm>
          <a:prstGeom prst="rect">
            <a:avLst/>
          </a:prstGeom>
          <a:noFill/>
          <a:ln w="9525">
            <a:noFill/>
            <a:miter lim="800000"/>
            <a:headEnd/>
            <a:tailEnd/>
          </a:ln>
        </p:spPr>
        <p:txBody>
          <a:bodyPr>
            <a:prstTxWarp prst="textNoShape">
              <a:avLst/>
            </a:prstTxWarp>
            <a:spAutoFit/>
          </a:bodyPr>
          <a:lstStyle/>
          <a:p>
            <a:pPr marL="457200" indent="-457200" algn="ctr">
              <a:spcBef>
                <a:spcPct val="50000"/>
              </a:spcBef>
            </a:pPr>
            <a:r>
              <a:rPr lang="en-US" sz="3200" b="1" i="1" dirty="0"/>
              <a:t> </a:t>
            </a:r>
          </a:p>
        </p:txBody>
      </p:sp>
      <p:sp>
        <p:nvSpPr>
          <p:cNvPr id="15363" name="Text Box 3"/>
          <p:cNvSpPr txBox="1">
            <a:spLocks noChangeArrowheads="1"/>
          </p:cNvSpPr>
          <p:nvPr/>
        </p:nvSpPr>
        <p:spPr bwMode="auto">
          <a:xfrm>
            <a:off x="344214" y="830126"/>
            <a:ext cx="8077200" cy="5191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2800" b="1" i="1" dirty="0"/>
          </a:p>
        </p:txBody>
      </p:sp>
      <p:sp>
        <p:nvSpPr>
          <p:cNvPr id="2" name="TextBox 1"/>
          <p:cNvSpPr txBox="1"/>
          <p:nvPr/>
        </p:nvSpPr>
        <p:spPr>
          <a:xfrm>
            <a:off x="993885" y="6286370"/>
            <a:ext cx="4419600" cy="400110"/>
          </a:xfrm>
          <a:prstGeom prst="rect">
            <a:avLst/>
          </a:prstGeom>
          <a:noFill/>
        </p:spPr>
        <p:txBody>
          <a:bodyPr wrap="square" rtlCol="0">
            <a:spAutoFit/>
          </a:bodyPr>
          <a:lstStyle/>
          <a:p>
            <a:r>
              <a:rPr lang="en-US" sz="2000" dirty="0" smtClean="0">
                <a:solidFill>
                  <a:srgbClr val="003366"/>
                </a:solidFill>
              </a:rPr>
              <a:t>Principles to Actions, pp. 103-104</a:t>
            </a:r>
            <a:endParaRPr lang="en-US" sz="2000" dirty="0">
              <a:solidFill>
                <a:srgbClr val="003366"/>
              </a:solidFill>
            </a:endParaRPr>
          </a:p>
        </p:txBody>
      </p:sp>
      <p:sp>
        <p:nvSpPr>
          <p:cNvPr id="3" name="Title 2"/>
          <p:cNvSpPr>
            <a:spLocks noGrp="1"/>
          </p:cNvSpPr>
          <p:nvPr>
            <p:ph type="title"/>
          </p:nvPr>
        </p:nvSpPr>
        <p:spPr>
          <a:xfrm>
            <a:off x="1198179" y="518182"/>
            <a:ext cx="7396656" cy="1143000"/>
          </a:xfrm>
        </p:spPr>
        <p:txBody>
          <a:bodyPr>
            <a:normAutofit fontScale="90000"/>
          </a:bodyPr>
          <a:lstStyle/>
          <a:p>
            <a:r>
              <a:rPr lang="en-US" b="1" dirty="0">
                <a:solidFill>
                  <a:srgbClr val="002060"/>
                </a:solidFill>
                <a:cs typeface="Verdana"/>
              </a:rPr>
              <a:t>Collaboration Team Work</a:t>
            </a:r>
            <a:br>
              <a:rPr lang="en-US" b="1" dirty="0">
                <a:solidFill>
                  <a:srgbClr val="002060"/>
                </a:solidFill>
                <a:cs typeface="Verdana"/>
              </a:rPr>
            </a:br>
            <a:endParaRPr lang="en-US" dirty="0">
              <a:solidFill>
                <a:srgbClr val="002060"/>
              </a:solidFill>
            </a:endParaRPr>
          </a:p>
        </p:txBody>
      </p:sp>
      <p:sp>
        <p:nvSpPr>
          <p:cNvPr id="4" name="Content Placeholder 3"/>
          <p:cNvSpPr>
            <a:spLocks noGrp="1"/>
          </p:cNvSpPr>
          <p:nvPr>
            <p:ph idx="1"/>
          </p:nvPr>
        </p:nvSpPr>
        <p:spPr>
          <a:xfrm>
            <a:off x="1198178" y="1349240"/>
            <a:ext cx="7488621" cy="4776924"/>
          </a:xfrm>
        </p:spPr>
        <p:txBody>
          <a:bodyPr>
            <a:noAutofit/>
          </a:bodyPr>
          <a:lstStyle/>
          <a:p>
            <a:pPr>
              <a:spcBef>
                <a:spcPts val="600"/>
              </a:spcBef>
            </a:pPr>
            <a:r>
              <a:rPr lang="en-US" sz="2200" kern="0" dirty="0">
                <a:solidFill>
                  <a:srgbClr val="002060"/>
                </a:solidFill>
                <a:cs typeface="Verdana"/>
              </a:rPr>
              <a:t>An examination and prioritization of the mathematics content and mathematics practices students are to learn.</a:t>
            </a:r>
          </a:p>
          <a:p>
            <a:pPr>
              <a:spcBef>
                <a:spcPts val="600"/>
              </a:spcBef>
            </a:pPr>
            <a:r>
              <a:rPr lang="en-US" sz="2200" b="1" kern="0" dirty="0">
                <a:solidFill>
                  <a:srgbClr val="FF0000"/>
                </a:solidFill>
                <a:cs typeface="Verdana"/>
              </a:rPr>
              <a:t>The development and use of common assessments to determine if students have learned the agreed-on content and related mathematical practices.</a:t>
            </a:r>
          </a:p>
          <a:p>
            <a:pPr>
              <a:spcBef>
                <a:spcPts val="600"/>
              </a:spcBef>
            </a:pPr>
            <a:r>
              <a:rPr lang="en-US" sz="2200" kern="0" dirty="0">
                <a:solidFill>
                  <a:srgbClr val="002060"/>
                </a:solidFill>
                <a:cs typeface="Verdana"/>
              </a:rPr>
              <a:t>The use of data to drive continuous reflection and instructional decisions. </a:t>
            </a:r>
          </a:p>
          <a:p>
            <a:pPr>
              <a:spcBef>
                <a:spcPts val="600"/>
              </a:spcBef>
            </a:pPr>
            <a:r>
              <a:rPr lang="en-US" sz="2200" kern="0" dirty="0">
                <a:solidFill>
                  <a:srgbClr val="002060"/>
                </a:solidFill>
                <a:cs typeface="Verdana"/>
              </a:rPr>
              <a:t>The setting of both long-term and short-term instructional goals.</a:t>
            </a:r>
          </a:p>
          <a:p>
            <a:pPr>
              <a:spcBef>
                <a:spcPts val="600"/>
              </a:spcBef>
            </a:pPr>
            <a:r>
              <a:rPr lang="en-US" sz="2200" kern="0" dirty="0">
                <a:solidFill>
                  <a:srgbClr val="002060"/>
                </a:solidFill>
                <a:cs typeface="Verdana"/>
              </a:rPr>
              <a:t>Development of action plans to implement when students demonstrate they have or have not attained the standards.</a:t>
            </a:r>
          </a:p>
          <a:p>
            <a:pPr>
              <a:spcBef>
                <a:spcPts val="600"/>
              </a:spcBef>
            </a:pPr>
            <a:r>
              <a:rPr lang="en-US" sz="2200" b="1" kern="0" dirty="0">
                <a:solidFill>
                  <a:srgbClr val="FF0000"/>
                </a:solidFill>
                <a:cs typeface="Verdana"/>
              </a:rPr>
              <a:t>Discussion, selection, and implementation of common </a:t>
            </a:r>
            <a:r>
              <a:rPr lang="en-US" sz="2200" b="1" kern="0" dirty="0" smtClean="0">
                <a:solidFill>
                  <a:srgbClr val="FF0000"/>
                </a:solidFill>
                <a:cs typeface="Verdana"/>
              </a:rPr>
              <a:t>research-informed </a:t>
            </a:r>
            <a:r>
              <a:rPr lang="en-US" sz="2200" b="1" u="sng" kern="0" dirty="0" smtClean="0">
                <a:solidFill>
                  <a:srgbClr val="FF0000"/>
                </a:solidFill>
                <a:cs typeface="Verdana"/>
              </a:rPr>
              <a:t>instructional </a:t>
            </a:r>
            <a:r>
              <a:rPr lang="en-US" sz="2200" b="1" u="sng" kern="0" dirty="0">
                <a:solidFill>
                  <a:srgbClr val="FF0000"/>
                </a:solidFill>
                <a:cs typeface="Verdana"/>
              </a:rPr>
              <a:t>strategies and plans</a:t>
            </a:r>
            <a:r>
              <a:rPr lang="en-US" sz="2200" b="1" kern="0" dirty="0" smtClean="0">
                <a:solidFill>
                  <a:srgbClr val="FF0000"/>
                </a:solidFill>
                <a:cs typeface="Verdana"/>
              </a:rPr>
              <a:t>.</a:t>
            </a:r>
            <a:endParaRPr lang="en-US" sz="2200" b="1" kern="0" dirty="0">
              <a:solidFill>
                <a:srgbClr val="FF0000"/>
              </a:solidFill>
              <a:cs typeface="Verdana"/>
            </a:endParaRPr>
          </a:p>
        </p:txBody>
      </p:sp>
    </p:spTree>
    <p:extLst>
      <p:ext uri="{BB962C8B-B14F-4D97-AF65-F5344CB8AC3E}">
        <p14:creationId xmlns:p14="http://schemas.microsoft.com/office/powerpoint/2010/main" val="950931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524000" y="261413"/>
            <a:ext cx="7391400" cy="1143000"/>
          </a:xfrm>
        </p:spPr>
        <p:txBody>
          <a:bodyPr>
            <a:normAutofit fontScale="90000"/>
          </a:bodyPr>
          <a:lstStyle/>
          <a:p>
            <a:pPr eaLnBrk="1" hangingPunct="1"/>
            <a:r>
              <a:rPr lang="en-US" altLang="en-US" b="1" i="1" dirty="0" smtClean="0">
                <a:solidFill>
                  <a:srgbClr val="002060"/>
                </a:solidFill>
              </a:rPr>
              <a:t/>
            </a:r>
            <a:br>
              <a:rPr lang="en-US" altLang="en-US" b="1" i="1" dirty="0" smtClean="0">
                <a:solidFill>
                  <a:srgbClr val="002060"/>
                </a:solidFill>
              </a:rPr>
            </a:br>
            <a:endParaRPr lang="en-US" altLang="en-US" i="1" dirty="0" smtClean="0">
              <a:solidFill>
                <a:srgbClr val="00206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310141"/>
            <a:ext cx="1414462"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52716"/>
            <a:ext cx="2403475" cy="1828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2590800" y="3481316"/>
            <a:ext cx="3810000" cy="137160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024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208416"/>
            <a:ext cx="28321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52800" y="609600"/>
            <a:ext cx="184731" cy="369332"/>
          </a:xfrm>
          <a:prstGeom prst="rect">
            <a:avLst/>
          </a:prstGeom>
          <a:noFill/>
        </p:spPr>
        <p:txBody>
          <a:bodyPr wrap="none" rtlCol="0">
            <a:spAutoFit/>
          </a:bodyPr>
          <a:lstStyle/>
          <a:p>
            <a:endParaRPr lang="en-US" dirty="0"/>
          </a:p>
        </p:txBody>
      </p:sp>
      <p:sp>
        <p:nvSpPr>
          <p:cNvPr id="2" name="TextBox 1"/>
          <p:cNvSpPr txBox="1"/>
          <p:nvPr/>
        </p:nvSpPr>
        <p:spPr>
          <a:xfrm>
            <a:off x="1066800" y="286434"/>
            <a:ext cx="7848600" cy="1384995"/>
          </a:xfrm>
          <a:prstGeom prst="rect">
            <a:avLst/>
          </a:prstGeom>
          <a:noFill/>
        </p:spPr>
        <p:txBody>
          <a:bodyPr wrap="square" rtlCol="0">
            <a:spAutoFit/>
          </a:bodyPr>
          <a:lstStyle/>
          <a:p>
            <a:pPr algn="ctr"/>
            <a:r>
              <a:rPr lang="en-US" sz="28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High Quality Standards Are Necessary, but Insufficient, for Effective Teaching and Learning</a:t>
            </a:r>
            <a:endParaRPr lang="en-US" sz="28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936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0" y="1676400"/>
            <a:ext cx="8915400" cy="579438"/>
          </a:xfrm>
          <a:prstGeom prst="rect">
            <a:avLst/>
          </a:prstGeom>
          <a:noFill/>
          <a:ln w="9525">
            <a:noFill/>
            <a:miter lim="800000"/>
            <a:headEnd/>
            <a:tailEnd/>
          </a:ln>
        </p:spPr>
        <p:txBody>
          <a:bodyPr>
            <a:prstTxWarp prst="textNoShape">
              <a:avLst/>
            </a:prstTxWarp>
            <a:spAutoFit/>
          </a:bodyPr>
          <a:lstStyle/>
          <a:p>
            <a:pPr marL="457200" indent="-457200" algn="ctr">
              <a:spcBef>
                <a:spcPct val="50000"/>
              </a:spcBef>
            </a:pPr>
            <a:r>
              <a:rPr lang="en-US" sz="3200" b="1" i="1"/>
              <a:t> </a:t>
            </a:r>
          </a:p>
        </p:txBody>
      </p:sp>
      <p:sp>
        <p:nvSpPr>
          <p:cNvPr id="15363" name="Text Box 3"/>
          <p:cNvSpPr txBox="1">
            <a:spLocks noChangeArrowheads="1"/>
          </p:cNvSpPr>
          <p:nvPr/>
        </p:nvSpPr>
        <p:spPr bwMode="auto">
          <a:xfrm>
            <a:off x="457200" y="762000"/>
            <a:ext cx="8077200" cy="5191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2800" b="1" i="1"/>
          </a:p>
        </p:txBody>
      </p:sp>
      <p:sp>
        <p:nvSpPr>
          <p:cNvPr id="15366" name="Text Box 6"/>
          <p:cNvSpPr txBox="1">
            <a:spLocks noChangeArrowheads="1"/>
          </p:cNvSpPr>
          <p:nvPr/>
        </p:nvSpPr>
        <p:spPr bwMode="auto">
          <a:xfrm>
            <a:off x="1245476" y="421391"/>
            <a:ext cx="7516210" cy="1200329"/>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b="1" dirty="0" smtClean="0">
                <a:solidFill>
                  <a:srgbClr val="002060"/>
                </a:solidFill>
                <a:latin typeface="+mj-lt"/>
                <a:cs typeface="Verdana"/>
              </a:rPr>
              <a:t>Start Small, Build Momentum, Persevere</a:t>
            </a:r>
            <a:endParaRPr lang="en-US" sz="3600" b="1" dirty="0">
              <a:solidFill>
                <a:srgbClr val="002060"/>
              </a:solidFill>
              <a:latin typeface="+mj-lt"/>
              <a:cs typeface="Verdana"/>
            </a:endParaRPr>
          </a:p>
        </p:txBody>
      </p:sp>
      <p:sp>
        <p:nvSpPr>
          <p:cNvPr id="9" name="Text Box 4"/>
          <p:cNvSpPr txBox="1">
            <a:spLocks noChangeArrowheads="1"/>
          </p:cNvSpPr>
          <p:nvPr/>
        </p:nvSpPr>
        <p:spPr bwMode="auto">
          <a:xfrm>
            <a:off x="1081250" y="1845250"/>
            <a:ext cx="7848601" cy="353943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800" dirty="0" smtClean="0">
                <a:solidFill>
                  <a:srgbClr val="002060"/>
                </a:solidFill>
                <a:latin typeface="Verdana"/>
                <a:cs typeface="Verdana"/>
              </a:rPr>
              <a:t>The process of creating a new cultural norm characterized by professional collaboration, openness of practice, and continual learning and improvement can begin with a single team of grade level or subject-based mathematics teachers making the commitment to collaborate on a single lesson plan.</a:t>
            </a:r>
            <a:endParaRPr lang="en-US" sz="2800" dirty="0">
              <a:solidFill>
                <a:srgbClr val="002060"/>
              </a:solidFill>
              <a:latin typeface="Verdana"/>
              <a:cs typeface="Verdana"/>
            </a:endParaRPr>
          </a:p>
        </p:txBody>
      </p:sp>
      <p:sp>
        <p:nvSpPr>
          <p:cNvPr id="3" name="TextBox 2"/>
          <p:cNvSpPr txBox="1"/>
          <p:nvPr/>
        </p:nvSpPr>
        <p:spPr>
          <a:xfrm>
            <a:off x="982850" y="6169213"/>
            <a:ext cx="3703450" cy="461665"/>
          </a:xfrm>
          <a:prstGeom prst="rect">
            <a:avLst/>
          </a:prstGeom>
          <a:noFill/>
        </p:spPr>
        <p:txBody>
          <a:bodyPr wrap="none" rtlCol="0">
            <a:spAutoFit/>
          </a:bodyPr>
          <a:lstStyle/>
          <a:p>
            <a:r>
              <a:rPr lang="en-US" sz="2400" dirty="0" smtClean="0">
                <a:solidFill>
                  <a:srgbClr val="002060"/>
                </a:solidFill>
              </a:rPr>
              <a:t>Principles to Actions, p.  207</a:t>
            </a:r>
            <a:endParaRPr lang="en-US" sz="2400" dirty="0">
              <a:solidFill>
                <a:srgbClr val="002060"/>
              </a:solidFill>
            </a:endParaRPr>
          </a:p>
        </p:txBody>
      </p:sp>
    </p:spTree>
    <p:extLst>
      <p:ext uri="{BB962C8B-B14F-4D97-AF65-F5344CB8AC3E}">
        <p14:creationId xmlns:p14="http://schemas.microsoft.com/office/powerpoint/2010/main" val="134886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4000" b="1" dirty="0" smtClean="0">
                <a:solidFill>
                  <a:srgbClr val="002060"/>
                </a:solidFill>
              </a:rPr>
              <a:t>Collaborative Team Tools</a:t>
            </a:r>
          </a:p>
        </p:txBody>
      </p:sp>
      <p:sp>
        <p:nvSpPr>
          <p:cNvPr id="94211" name="Rectangle 3"/>
          <p:cNvSpPr>
            <a:spLocks noGrp="1" noChangeArrowheads="1"/>
          </p:cNvSpPr>
          <p:nvPr>
            <p:ph idx="1"/>
          </p:nvPr>
        </p:nvSpPr>
        <p:spPr/>
        <p:txBody>
          <a:bodyPr/>
          <a:lstStyle/>
          <a:p>
            <a:pPr eaLnBrk="1" hangingPunct="1">
              <a:defRPr/>
            </a:pPr>
            <a:endParaRPr lang="en-US" dirty="0" smtClean="0"/>
          </a:p>
          <a:p>
            <a:pPr eaLnBrk="1" hangingPunct="1">
              <a:defRPr/>
            </a:pPr>
            <a:endParaRPr lang="en-US" dirty="0"/>
          </a:p>
          <a:p>
            <a:pPr eaLnBrk="1" hangingPunct="1">
              <a:defRPr/>
            </a:pPr>
            <a:endParaRPr lang="en-US" dirty="0" smtClean="0"/>
          </a:p>
          <a:p>
            <a:pPr eaLnBrk="1" hangingPunct="1">
              <a:defRPr/>
            </a:pPr>
            <a:endParaRPr lang="en-US" dirty="0"/>
          </a:p>
          <a:p>
            <a:pPr eaLnBrk="1" hangingPunct="1">
              <a:defRPr/>
            </a:pPr>
            <a:endParaRPr lang="en-US" dirty="0" smtClean="0"/>
          </a:p>
          <a:p>
            <a:pPr eaLnBrk="1" hangingPunct="1">
              <a:defRPr/>
            </a:pPr>
            <a:endParaRPr lang="en-US" dirty="0"/>
          </a:p>
          <a:p>
            <a:pPr eaLnBrk="1" hangingPunct="1">
              <a:defRPr/>
            </a:pPr>
            <a:endParaRPr lang="en-US" dirty="0" smtClean="0"/>
          </a:p>
          <a:p>
            <a:pPr marL="0" indent="0" algn="ctr" eaLnBrk="1" hangingPunct="1">
              <a:buFontTx/>
              <a:buNone/>
              <a:defRPr/>
            </a:pPr>
            <a:endParaRPr lang="en-US" dirty="0" smtClean="0"/>
          </a:p>
        </p:txBody>
      </p:sp>
      <p:sp>
        <p:nvSpPr>
          <p:cNvPr id="2" name="TextBox 1"/>
          <p:cNvSpPr txBox="1"/>
          <p:nvPr/>
        </p:nvSpPr>
        <p:spPr>
          <a:xfrm>
            <a:off x="3545360" y="5788966"/>
            <a:ext cx="2826864" cy="461665"/>
          </a:xfrm>
          <a:prstGeom prst="rect">
            <a:avLst/>
          </a:prstGeom>
          <a:noFill/>
        </p:spPr>
        <p:txBody>
          <a:bodyPr wrap="none" rtlCol="0">
            <a:spAutoFit/>
          </a:bodyPr>
          <a:lstStyle/>
          <a:p>
            <a:pPr algn="ctr"/>
            <a:r>
              <a:rPr lang="en-US" sz="2400" dirty="0" smtClean="0"/>
              <a:t>Available at nctm.org</a:t>
            </a:r>
            <a:endParaRPr lang="en-US" sz="2400" dirty="0"/>
          </a:p>
        </p:txBody>
      </p:sp>
      <p:pic>
        <p:nvPicPr>
          <p:cNvPr id="11" name="Picture 10"/>
          <p:cNvPicPr>
            <a:picLocks noChangeAspect="1"/>
          </p:cNvPicPr>
          <p:nvPr/>
        </p:nvPicPr>
        <p:blipFill>
          <a:blip r:embed="rId3"/>
          <a:stretch>
            <a:fillRect/>
          </a:stretch>
        </p:blipFill>
        <p:spPr>
          <a:xfrm>
            <a:off x="1239453" y="1828800"/>
            <a:ext cx="1259706" cy="1828800"/>
          </a:xfrm>
          <a:prstGeom prst="rect">
            <a:avLst/>
          </a:prstGeom>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098" y="2123090"/>
            <a:ext cx="128299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409" y="2554014"/>
            <a:ext cx="127261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4892" y="2998076"/>
            <a:ext cx="1253670"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2612" y="3468414"/>
            <a:ext cx="1419225" cy="1866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8035" y="3800475"/>
            <a:ext cx="1428750" cy="1847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0499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20618" y="319177"/>
            <a:ext cx="8255001" cy="1143000"/>
          </a:xfrm>
          <a:prstGeom prst="rect">
            <a:avLst/>
          </a:prstGeom>
        </p:spPr>
        <p:txBody>
          <a:bodyPr vert="horz" lIns="91440" tIns="45720" rIns="91440" bIns="45720" rtlCol="0" anchor="ctr">
            <a:noAutofit/>
          </a:bodyPr>
          <a:lstStyle/>
          <a:p>
            <a:pPr lvl="0" algn="ctr">
              <a:spcBef>
                <a:spcPct val="0"/>
              </a:spcBef>
              <a:defRPr/>
            </a:pPr>
            <a:r>
              <a:rPr lang="en-US" sz="2800" b="1" i="1" dirty="0" smtClean="0">
                <a:solidFill>
                  <a:srgbClr val="002060"/>
                </a:solidFill>
                <a:latin typeface="Verdana"/>
                <a:cs typeface="Verdana"/>
              </a:rPr>
              <a:t>Principles to Actions: </a:t>
            </a:r>
            <a:br>
              <a:rPr lang="en-US" sz="2800" b="1" i="1" dirty="0" smtClean="0">
                <a:solidFill>
                  <a:srgbClr val="002060"/>
                </a:solidFill>
                <a:latin typeface="Verdana"/>
                <a:cs typeface="Verdana"/>
              </a:rPr>
            </a:br>
            <a:r>
              <a:rPr lang="en-US" sz="2800" b="1" i="1" dirty="0" smtClean="0">
                <a:solidFill>
                  <a:srgbClr val="002060"/>
                </a:solidFill>
                <a:latin typeface="Verdana"/>
                <a:cs typeface="Verdana"/>
              </a:rPr>
              <a:t>Ensuring Mathematical Success for All</a:t>
            </a:r>
            <a:endParaRPr lang="en-US" sz="2800" b="1" i="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275575" y="1720728"/>
            <a:ext cx="4751533" cy="4191000"/>
          </a:xfrm>
          <a:prstGeom prst="rect">
            <a:avLst/>
          </a:prstGeom>
        </p:spPr>
        <p:txBody>
          <a:bodyPr vert="horz" lIns="91440" tIns="45720" rIns="91440" bIns="45720" rtlCol="0">
            <a:noAutofit/>
          </a:bodyPr>
          <a:lstStyle/>
          <a:p>
            <a:pPr marL="457200" indent="-457200">
              <a:lnSpc>
                <a:spcPct val="150000"/>
              </a:lnSpc>
              <a:buAutoNum type="arabicPeriod"/>
            </a:pPr>
            <a:r>
              <a:rPr lang="en-US" sz="2600" b="1" dirty="0" smtClean="0">
                <a:solidFill>
                  <a:srgbClr val="002060"/>
                </a:solidFill>
                <a:latin typeface="Verdana"/>
                <a:cs typeface="Verdana"/>
              </a:rPr>
              <a:t>Teaching and Learning</a:t>
            </a:r>
          </a:p>
          <a:p>
            <a:pPr marL="457200" indent="-457200">
              <a:lnSpc>
                <a:spcPct val="150000"/>
              </a:lnSpc>
              <a:buAutoNum type="arabicPeriod"/>
            </a:pPr>
            <a:r>
              <a:rPr lang="en-US" sz="2600" b="1" dirty="0" smtClean="0">
                <a:solidFill>
                  <a:srgbClr val="002060"/>
                </a:solidFill>
                <a:latin typeface="Verdana"/>
                <a:cs typeface="Verdana"/>
              </a:rPr>
              <a:t>Access and Equity</a:t>
            </a:r>
          </a:p>
          <a:p>
            <a:pPr marL="457200" indent="-457200">
              <a:lnSpc>
                <a:spcPct val="150000"/>
              </a:lnSpc>
              <a:buAutoNum type="arabicPeriod"/>
            </a:pPr>
            <a:r>
              <a:rPr lang="en-US" sz="2600" b="1" dirty="0" smtClean="0">
                <a:solidFill>
                  <a:srgbClr val="002060"/>
                </a:solidFill>
                <a:latin typeface="Verdana"/>
                <a:cs typeface="Verdana"/>
              </a:rPr>
              <a:t>Curriculum</a:t>
            </a:r>
          </a:p>
          <a:p>
            <a:pPr marL="457200" indent="-457200">
              <a:lnSpc>
                <a:spcPct val="150000"/>
              </a:lnSpc>
              <a:buAutoNum type="arabicPeriod"/>
            </a:pPr>
            <a:r>
              <a:rPr lang="en-US" sz="2600" b="1" dirty="0" smtClean="0">
                <a:solidFill>
                  <a:srgbClr val="002060"/>
                </a:solidFill>
                <a:latin typeface="Verdana"/>
                <a:cs typeface="Verdana"/>
              </a:rPr>
              <a:t>Tools and Technology</a:t>
            </a:r>
          </a:p>
          <a:p>
            <a:pPr marL="457200" indent="-457200">
              <a:lnSpc>
                <a:spcPct val="150000"/>
              </a:lnSpc>
              <a:buAutoNum type="arabicPeriod"/>
            </a:pPr>
            <a:r>
              <a:rPr lang="en-US" sz="2600" b="1" dirty="0" smtClean="0">
                <a:solidFill>
                  <a:srgbClr val="002060"/>
                </a:solidFill>
                <a:latin typeface="Verdana"/>
                <a:cs typeface="Verdana"/>
              </a:rPr>
              <a:t>Assessment</a:t>
            </a:r>
          </a:p>
          <a:p>
            <a:pPr marL="457200" indent="-457200">
              <a:lnSpc>
                <a:spcPct val="150000"/>
              </a:lnSpc>
              <a:buAutoNum type="arabicPeriod"/>
            </a:pPr>
            <a:r>
              <a:rPr lang="en-US" sz="2600" b="1" dirty="0" smtClean="0">
                <a:solidFill>
                  <a:srgbClr val="002060"/>
                </a:solidFill>
                <a:latin typeface="Verdana"/>
                <a:cs typeface="Verdana"/>
              </a:rPr>
              <a:t>Professionalism</a:t>
            </a: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8" name="TextBox 7"/>
          <p:cNvSpPr txBox="1"/>
          <p:nvPr/>
        </p:nvSpPr>
        <p:spPr>
          <a:xfrm>
            <a:off x="6553200" y="2209800"/>
            <a:ext cx="2590800" cy="2800767"/>
          </a:xfrm>
          <a:prstGeom prst="rect">
            <a:avLst/>
          </a:prstGeom>
          <a:noFill/>
        </p:spPr>
        <p:txBody>
          <a:bodyPr wrap="square" rtlCol="0">
            <a:spAutoFit/>
          </a:bodyPr>
          <a:lstStyle/>
          <a:p>
            <a:r>
              <a:rPr lang="en-US" sz="2800" dirty="0" smtClean="0">
                <a:solidFill>
                  <a:srgbClr val="003366"/>
                </a:solidFill>
                <a:latin typeface="Verdana"/>
                <a:cs typeface="Verdana"/>
              </a:rPr>
              <a:t>Essential Elements</a:t>
            </a:r>
          </a:p>
          <a:p>
            <a:r>
              <a:rPr lang="en-US" sz="2800" dirty="0" smtClean="0">
                <a:solidFill>
                  <a:srgbClr val="003366"/>
                </a:solidFill>
                <a:latin typeface="Verdana"/>
                <a:cs typeface="Verdana"/>
              </a:rPr>
              <a:t>of Effective Math</a:t>
            </a:r>
          </a:p>
          <a:p>
            <a:r>
              <a:rPr lang="en-US" sz="2800" dirty="0" smtClean="0">
                <a:solidFill>
                  <a:srgbClr val="003366"/>
                </a:solidFill>
                <a:latin typeface="Verdana"/>
                <a:cs typeface="Verdana"/>
              </a:rPr>
              <a:t>Programs</a:t>
            </a:r>
          </a:p>
          <a:p>
            <a:endParaRPr lang="en-US" dirty="0" smtClean="0">
              <a:solidFill>
                <a:srgbClr val="003366"/>
              </a:solidFill>
              <a:latin typeface="Verdana"/>
              <a:cs typeface="Verdana"/>
            </a:endParaRPr>
          </a:p>
          <a:p>
            <a:endParaRPr lang="en-US" dirty="0">
              <a:solidFill>
                <a:srgbClr val="003366"/>
              </a:solidFill>
              <a:latin typeface="Verdana"/>
              <a:cs typeface="Verdana"/>
            </a:endParaRPr>
          </a:p>
        </p:txBody>
      </p:sp>
      <p:sp>
        <p:nvSpPr>
          <p:cNvPr id="10" name="Right Arrow 9"/>
          <p:cNvSpPr>
            <a:spLocks noChangeAspect="1"/>
          </p:cNvSpPr>
          <p:nvPr/>
        </p:nvSpPr>
        <p:spPr>
          <a:xfrm>
            <a:off x="5897741" y="2987677"/>
            <a:ext cx="529867" cy="579540"/>
          </a:xfrm>
          <a:prstGeom prst="rightArrow">
            <a:avLst/>
          </a:prstGeom>
          <a:solidFill>
            <a:srgbClr val="0033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61640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6972" y="274638"/>
            <a:ext cx="7848539" cy="1143000"/>
          </a:xfrm>
        </p:spPr>
        <p:txBody>
          <a:bodyPr>
            <a:noAutofit/>
          </a:bodyPr>
          <a:lstStyle/>
          <a:p>
            <a:r>
              <a:rPr lang="en-US" sz="4000" b="1" dirty="0" smtClean="0">
                <a:solidFill>
                  <a:srgbClr val="002060"/>
                </a:solidFill>
                <a:hlinkClick r:id="rId3"/>
              </a:rPr>
              <a:t>http://www.nctm.org/PtA/</a:t>
            </a:r>
            <a:endParaRPr lang="en-US" sz="4000" b="1" dirty="0">
              <a:solidFill>
                <a:srgbClr val="002060"/>
              </a:solidFill>
            </a:endParaRPr>
          </a:p>
        </p:txBody>
      </p:sp>
      <p:sp>
        <p:nvSpPr>
          <p:cNvPr id="2" name="Content Placeholder 1"/>
          <p:cNvSpPr>
            <a:spLocks noGrp="1"/>
          </p:cNvSpPr>
          <p:nvPr>
            <p:ph idx="1"/>
          </p:nvPr>
        </p:nvSpPr>
        <p:spPr/>
        <p:txBody>
          <a:bodyPr/>
          <a:lstStyle/>
          <a:p>
            <a:endParaRPr lang="en-US"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199" y="1447800"/>
            <a:ext cx="635511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8183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b="1" i="1" dirty="0" smtClean="0">
                <a:solidFill>
                  <a:srgbClr val="002060"/>
                </a:solidFill>
              </a:rPr>
              <a:t>Principles to Actions </a:t>
            </a:r>
            <a:r>
              <a:rPr lang="en-US" sz="4000" b="1" dirty="0" smtClean="0">
                <a:solidFill>
                  <a:srgbClr val="002060"/>
                </a:solidFill>
              </a:rPr>
              <a:t>Resources</a:t>
            </a:r>
            <a:endParaRPr lang="en-US" sz="4000" b="1" dirty="0">
              <a:solidFill>
                <a:srgbClr val="002060"/>
              </a:solidFill>
            </a:endParaRPr>
          </a:p>
        </p:txBody>
      </p:sp>
      <p:sp>
        <p:nvSpPr>
          <p:cNvPr id="4" name="Content Placeholder 3"/>
          <p:cNvSpPr>
            <a:spLocks noGrp="1"/>
          </p:cNvSpPr>
          <p:nvPr>
            <p:ph idx="1"/>
          </p:nvPr>
        </p:nvSpPr>
        <p:spPr/>
        <p:txBody>
          <a:bodyPr>
            <a:noAutofit/>
          </a:bodyPr>
          <a:lstStyle/>
          <a:p>
            <a:pPr lvl="0"/>
            <a:r>
              <a:rPr lang="en-US" sz="2300" i="1" dirty="0">
                <a:solidFill>
                  <a:srgbClr val="002060"/>
                </a:solidFill>
              </a:rPr>
              <a:t>Principles to Actions </a:t>
            </a:r>
            <a:r>
              <a:rPr lang="en-US" sz="2300" dirty="0">
                <a:solidFill>
                  <a:srgbClr val="002060"/>
                </a:solidFill>
              </a:rPr>
              <a:t>Executive Summary </a:t>
            </a:r>
            <a:br>
              <a:rPr lang="en-US" sz="2300" dirty="0">
                <a:solidFill>
                  <a:srgbClr val="002060"/>
                </a:solidFill>
              </a:rPr>
            </a:br>
            <a:r>
              <a:rPr lang="en-US" sz="2300" dirty="0">
                <a:solidFill>
                  <a:srgbClr val="002060"/>
                </a:solidFill>
              </a:rPr>
              <a:t>(in English and Spanish)</a:t>
            </a:r>
          </a:p>
          <a:p>
            <a:pPr lvl="0"/>
            <a:r>
              <a:rPr lang="en-US" sz="2300" i="1" dirty="0">
                <a:solidFill>
                  <a:srgbClr val="002060"/>
                </a:solidFill>
              </a:rPr>
              <a:t>Principles to Actions </a:t>
            </a:r>
            <a:r>
              <a:rPr lang="en-US" sz="2300" dirty="0">
                <a:solidFill>
                  <a:srgbClr val="002060"/>
                </a:solidFill>
              </a:rPr>
              <a:t>overview presentation</a:t>
            </a:r>
          </a:p>
          <a:p>
            <a:pPr lvl="0"/>
            <a:r>
              <a:rPr lang="en-US" sz="2300" i="1" dirty="0">
                <a:solidFill>
                  <a:srgbClr val="002060"/>
                </a:solidFill>
              </a:rPr>
              <a:t>Principles to Actions </a:t>
            </a:r>
            <a:r>
              <a:rPr lang="en-US" sz="2300" dirty="0">
                <a:solidFill>
                  <a:srgbClr val="002060"/>
                </a:solidFill>
              </a:rPr>
              <a:t>professional development guide (Reflection Guide)</a:t>
            </a:r>
          </a:p>
          <a:p>
            <a:pPr lvl="0"/>
            <a:r>
              <a:rPr lang="en-US" sz="2300" dirty="0">
                <a:solidFill>
                  <a:srgbClr val="002060"/>
                </a:solidFill>
              </a:rPr>
              <a:t>Mathematics Teaching Practices presentations</a:t>
            </a:r>
          </a:p>
          <a:p>
            <a:pPr lvl="1"/>
            <a:r>
              <a:rPr lang="en-US" sz="2300" dirty="0">
                <a:solidFill>
                  <a:srgbClr val="002060"/>
                </a:solidFill>
              </a:rPr>
              <a:t>Elementary case, multiplication (Mr. Harris)</a:t>
            </a:r>
          </a:p>
          <a:p>
            <a:pPr lvl="1"/>
            <a:r>
              <a:rPr lang="en-US" sz="2300" dirty="0">
                <a:solidFill>
                  <a:srgbClr val="002060"/>
                </a:solidFill>
              </a:rPr>
              <a:t>Middle school case, proportional reasoning (Mr. Donnelly) (in English and Spanish)</a:t>
            </a:r>
          </a:p>
          <a:p>
            <a:pPr lvl="1"/>
            <a:r>
              <a:rPr lang="en-US" sz="2300" dirty="0">
                <a:solidFill>
                  <a:srgbClr val="002060"/>
                </a:solidFill>
              </a:rPr>
              <a:t>High school case, exponential functions (Ms. Culver)</a:t>
            </a:r>
          </a:p>
          <a:p>
            <a:pPr lvl="0"/>
            <a:r>
              <a:rPr lang="en-US" sz="2300" i="1" dirty="0">
                <a:solidFill>
                  <a:srgbClr val="002060"/>
                </a:solidFill>
              </a:rPr>
              <a:t>Principles to Actions </a:t>
            </a:r>
            <a:r>
              <a:rPr lang="en-US" sz="2300" dirty="0">
                <a:solidFill>
                  <a:srgbClr val="002060"/>
                </a:solidFill>
              </a:rPr>
              <a:t>Spanish </a:t>
            </a:r>
            <a:r>
              <a:rPr lang="en-US" sz="2300" dirty="0" smtClean="0">
                <a:solidFill>
                  <a:srgbClr val="002060"/>
                </a:solidFill>
              </a:rPr>
              <a:t>translation</a:t>
            </a:r>
            <a:endParaRPr lang="en-US" sz="2300" dirty="0">
              <a:solidFill>
                <a:srgbClr val="002060"/>
              </a:solidFill>
            </a:endParaRPr>
          </a:p>
        </p:txBody>
      </p:sp>
    </p:spTree>
    <p:extLst>
      <p:ext uri="{BB962C8B-B14F-4D97-AF65-F5344CB8AC3E}">
        <p14:creationId xmlns:p14="http://schemas.microsoft.com/office/powerpoint/2010/main" val="50864670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8" y="147255"/>
            <a:ext cx="7299435" cy="1143000"/>
          </a:xfrm>
        </p:spPr>
        <p:txBody>
          <a:bodyPr>
            <a:normAutofit fontScale="90000"/>
          </a:bodyPr>
          <a:lstStyle/>
          <a:p>
            <a:r>
              <a:rPr lang="en-US" sz="4000" dirty="0">
                <a:solidFill>
                  <a:srgbClr val="002060"/>
                </a:solidFill>
              </a:rPr>
              <a:t>http://www.nctm.org/PtAToolkit/</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364" y="1255021"/>
            <a:ext cx="7062952" cy="4871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916518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480" y="152400"/>
            <a:ext cx="7513320" cy="1143000"/>
          </a:xfrm>
        </p:spPr>
        <p:txBody>
          <a:bodyPr>
            <a:normAutofit fontScale="90000"/>
          </a:bodyPr>
          <a:lstStyle/>
          <a:p>
            <a:r>
              <a:rPr lang="en-US" sz="3200" b="1" i="1" dirty="0" smtClean="0"/>
              <a:t>Principles to Actions </a:t>
            </a:r>
            <a:br>
              <a:rPr lang="en-US" sz="3200" b="1" i="1" dirty="0" smtClean="0"/>
            </a:br>
            <a:r>
              <a:rPr lang="en-US" sz="3200" b="1" dirty="0" smtClean="0"/>
              <a:t>Effective Teaching Practices Toolkit</a:t>
            </a:r>
            <a:br>
              <a:rPr lang="en-US" sz="3200" b="1" dirty="0" smtClean="0"/>
            </a:br>
            <a:r>
              <a:rPr lang="en-US" sz="3200" b="1" dirty="0" smtClean="0"/>
              <a:t>High School</a:t>
            </a:r>
            <a:endParaRPr lang="en-US" sz="3200" b="1" dirty="0"/>
          </a:p>
        </p:txBody>
      </p:sp>
      <p:sp>
        <p:nvSpPr>
          <p:cNvPr id="4" name="Content Placeholder 3"/>
          <p:cNvSpPr>
            <a:spLocks noGrp="1"/>
          </p:cNvSpPr>
          <p:nvPr>
            <p:ph idx="1"/>
          </p:nvPr>
        </p:nvSpPr>
        <p:spPr/>
        <p:txBody>
          <a:bodyPr/>
          <a:lstStyle/>
          <a:p>
            <a:endParaRPr lang="en-US" dirty="0"/>
          </a:p>
        </p:txBody>
      </p:sp>
      <p:pic>
        <p:nvPicPr>
          <p:cNvPr id="3" name="Picture 2"/>
          <p:cNvPicPr>
            <a:picLocks noChangeAspect="1"/>
          </p:cNvPicPr>
          <p:nvPr/>
        </p:nvPicPr>
        <p:blipFill>
          <a:blip r:embed="rId2"/>
          <a:stretch>
            <a:fillRect/>
          </a:stretch>
        </p:blipFill>
        <p:spPr>
          <a:xfrm>
            <a:off x="1022029" y="1447800"/>
            <a:ext cx="7826666" cy="4114800"/>
          </a:xfrm>
          <a:prstGeom prst="rect">
            <a:avLst/>
          </a:prstGeom>
        </p:spPr>
      </p:pic>
    </p:spTree>
    <p:extLst>
      <p:ext uri="{BB962C8B-B14F-4D97-AF65-F5344CB8AC3E}">
        <p14:creationId xmlns:p14="http://schemas.microsoft.com/office/powerpoint/2010/main" val="298121510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371600" y="457200"/>
            <a:ext cx="7391400" cy="1143000"/>
          </a:xfrm>
        </p:spPr>
        <p:txBody>
          <a:bodyPr>
            <a:noAutofit/>
          </a:bodyPr>
          <a:lstStyle/>
          <a:p>
            <a:pPr lvl="1" algn="ctr" defTabSz="457200" rtl="0">
              <a:spcBef>
                <a:spcPct val="0"/>
              </a:spcBef>
            </a:pPr>
            <a:r>
              <a:rPr lang="en-US" sz="2400" b="1" dirty="0" smtClean="0">
                <a:solidFill>
                  <a:srgbClr val="002060"/>
                </a:solidFill>
                <a:latin typeface="Verdana" charset="0"/>
                <a:ea typeface="ＭＳ Ｐゴシック" charset="0"/>
                <a:cs typeface="Verdana" charset="0"/>
              </a:rPr>
              <a:t>NCTM-Hunt Institute </a:t>
            </a:r>
            <a:r>
              <a:rPr lang="en-US" sz="24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Video Series</a:t>
            </a:r>
            <a:r>
              <a:rPr lang="en-US" sz="2400" b="1" dirty="0" smtClean="0">
                <a:solidFill>
                  <a:srgbClr val="002060"/>
                </a:solidFill>
              </a:rPr>
              <a:t>:</a:t>
            </a:r>
            <a:r>
              <a:rPr lang="en-US" sz="2400" b="1" dirty="0" smtClean="0">
                <a:solidFill>
                  <a:srgbClr val="002060"/>
                </a:solidFill>
                <a:latin typeface="Verdana" charset="0"/>
                <a:ea typeface="ＭＳ Ｐゴシック" charset="0"/>
                <a:cs typeface="Verdana" charset="0"/>
              </a:rPr>
              <a:t/>
            </a:r>
            <a:br>
              <a:rPr lang="en-US" sz="2400" b="1" dirty="0" smtClean="0">
                <a:solidFill>
                  <a:srgbClr val="002060"/>
                </a:solidFill>
                <a:latin typeface="Verdana" charset="0"/>
                <a:ea typeface="ＭＳ Ｐゴシック" charset="0"/>
                <a:cs typeface="Verdana" charset="0"/>
              </a:rPr>
            </a:br>
            <a:r>
              <a:rPr lang="en-US" sz="2400" b="1"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Teaching and Learning Mathematics with the Common Core</a:t>
            </a:r>
            <a:endParaRPr lang="en-US" sz="36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6387" name="Content Placeholder 2"/>
          <p:cNvSpPr>
            <a:spLocks noGrp="1"/>
          </p:cNvSpPr>
          <p:nvPr>
            <p:ph idx="1"/>
          </p:nvPr>
        </p:nvSpPr>
        <p:spPr>
          <a:xfrm>
            <a:off x="1295400" y="1828800"/>
            <a:ext cx="7315200" cy="4525963"/>
          </a:xfrm>
        </p:spPr>
        <p:txBody>
          <a:bodyPr/>
          <a:lstStyle/>
          <a:p>
            <a:pPr eaLnBrk="1" hangingPunct="1">
              <a:lnSpc>
                <a:spcPct val="90000"/>
              </a:lnSpc>
              <a:spcBef>
                <a:spcPts val="600"/>
              </a:spcBef>
              <a:buFontTx/>
              <a:buNone/>
            </a:pPr>
            <a:endParaRPr lang="en-US" sz="800" i="1" dirty="0">
              <a:latin typeface="Verdana" charset="0"/>
              <a:ea typeface="ＭＳ Ｐゴシック" charset="0"/>
              <a:cs typeface="Verdana" charset="0"/>
            </a:endParaRPr>
          </a:p>
          <a:p>
            <a:pPr marL="731520" lvl="2" indent="-342900" eaLnBrk="1" hangingPunct="1">
              <a:spcBef>
                <a:spcPts val="600"/>
              </a:spcBef>
              <a:spcAft>
                <a:spcPts val="600"/>
              </a:spcAft>
            </a:pPr>
            <a:r>
              <a:rPr lang="en-US" dirty="0" smtClean="0">
                <a:solidFill>
                  <a:srgbClr val="002060"/>
                </a:solidFill>
                <a:latin typeface="Verdana" charset="0"/>
                <a:ea typeface="ＭＳ Ｐゴシック" charset="0"/>
                <a:cs typeface="Verdana" charset="0"/>
              </a:rPr>
              <a:t>Enhance public understanding of what students need to know for college and career</a:t>
            </a:r>
          </a:p>
          <a:p>
            <a:pPr marL="731520" lvl="2" indent="-342900" eaLnBrk="1" hangingPunct="1">
              <a:spcBef>
                <a:spcPts val="600"/>
              </a:spcBef>
              <a:spcAft>
                <a:spcPts val="600"/>
              </a:spcAft>
            </a:pPr>
            <a:r>
              <a:rPr lang="en-US" dirty="0" smtClean="0">
                <a:solidFill>
                  <a:srgbClr val="002060"/>
                </a:solidFill>
                <a:latin typeface="Verdana" charset="0"/>
                <a:ea typeface="ＭＳ Ｐゴシック" charset="0"/>
                <a:cs typeface="Verdana" charset="0"/>
              </a:rPr>
              <a:t>Why conceptual understanding requires a different approach</a:t>
            </a:r>
          </a:p>
          <a:p>
            <a:pPr marL="731520" lvl="2" indent="-342900" eaLnBrk="1" hangingPunct="1">
              <a:spcBef>
                <a:spcPts val="600"/>
              </a:spcBef>
              <a:spcAft>
                <a:spcPts val="600"/>
              </a:spcAft>
            </a:pPr>
            <a:r>
              <a:rPr lang="en-US" dirty="0" smtClean="0">
                <a:solidFill>
                  <a:srgbClr val="002060"/>
                </a:solidFill>
                <a:latin typeface="Verdana" charset="0"/>
                <a:ea typeface="ＭＳ Ｐゴシック" charset="0"/>
                <a:cs typeface="Verdana" charset="0"/>
              </a:rPr>
              <a:t>Teachers, educators, leaders, and parents with classroom video</a:t>
            </a:r>
          </a:p>
          <a:p>
            <a:pPr marL="731520" lvl="2" indent="-342900" eaLnBrk="1" hangingPunct="1">
              <a:spcBef>
                <a:spcPts val="600"/>
              </a:spcBef>
              <a:spcAft>
                <a:spcPts val="600"/>
              </a:spcAft>
            </a:pPr>
            <a:r>
              <a:rPr lang="en-US" dirty="0" smtClean="0">
                <a:solidFill>
                  <a:srgbClr val="002060"/>
                </a:solidFill>
                <a:latin typeface="Verdana" charset="0"/>
                <a:ea typeface="ＭＳ Ｐゴシック" charset="0"/>
                <a:cs typeface="Verdana" charset="0"/>
              </a:rPr>
              <a:t>Primarily for the public; useful to educator outreach</a:t>
            </a:r>
          </a:p>
          <a:p>
            <a:pPr marL="742950" lvl="2" indent="-342900" eaLnBrk="1" hangingPunct="1">
              <a:lnSpc>
                <a:spcPct val="90000"/>
              </a:lnSpc>
              <a:spcBef>
                <a:spcPct val="0"/>
              </a:spcBef>
            </a:pPr>
            <a:endParaRPr lang="en-US" dirty="0">
              <a:latin typeface="Verdana" charset="0"/>
              <a:ea typeface="ＭＳ Ｐゴシック" charset="0"/>
              <a:cs typeface="Verdana" charset="0"/>
            </a:endParaRPr>
          </a:p>
          <a:p>
            <a:pPr marL="742950" lvl="2" indent="-342900" eaLnBrk="1" hangingPunct="1">
              <a:lnSpc>
                <a:spcPct val="90000"/>
              </a:lnSpc>
              <a:spcBef>
                <a:spcPct val="0"/>
              </a:spcBef>
            </a:pPr>
            <a:endParaRPr lang="en-US" dirty="0">
              <a:latin typeface="Verdana" charset="0"/>
              <a:ea typeface="ＭＳ Ｐゴシック" charset="0"/>
              <a:cs typeface="Verdana" charset="0"/>
            </a:endParaRPr>
          </a:p>
          <a:p>
            <a:pPr marL="742950" lvl="2" indent="-342900" eaLnBrk="1" hangingPunct="1">
              <a:lnSpc>
                <a:spcPct val="90000"/>
              </a:lnSpc>
              <a:spcBef>
                <a:spcPct val="0"/>
              </a:spcBef>
            </a:pPr>
            <a:endParaRPr lang="en-US" sz="2800" dirty="0">
              <a:latin typeface="Verdana" charset="0"/>
              <a:ea typeface="ＭＳ Ｐゴシック" charset="0"/>
              <a:cs typeface="Verdana" charset="0"/>
            </a:endParaRPr>
          </a:p>
          <a:p>
            <a:pPr marL="742950" lvl="2" indent="-342900" eaLnBrk="1" hangingPunct="1">
              <a:lnSpc>
                <a:spcPct val="90000"/>
              </a:lnSpc>
              <a:spcBef>
                <a:spcPct val="0"/>
              </a:spcBef>
            </a:pPr>
            <a:endParaRPr lang="en-US" sz="2800" dirty="0">
              <a:latin typeface="Verdana" charset="0"/>
              <a:ea typeface="ＭＳ Ｐゴシック" charset="0"/>
              <a:cs typeface="Verdana" charset="0"/>
            </a:endParaRPr>
          </a:p>
          <a:p>
            <a:pPr marL="342900" lvl="1" indent="-342900">
              <a:buFontTx/>
              <a:buNone/>
            </a:pPr>
            <a:endParaRPr lang="en-US" dirty="0">
              <a:latin typeface="Verdana" charset="0"/>
              <a:ea typeface="ＭＳ Ｐゴシック" charset="0"/>
              <a:cs typeface="Verdana" charset="0"/>
            </a:endParaRPr>
          </a:p>
        </p:txBody>
      </p:sp>
    </p:spTree>
    <p:extLst>
      <p:ext uri="{BB962C8B-B14F-4D97-AF65-F5344CB8AC3E}">
        <p14:creationId xmlns:p14="http://schemas.microsoft.com/office/powerpoint/2010/main" val="283302519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6731" y="6159500"/>
            <a:ext cx="1211581" cy="457200"/>
          </a:xfrm>
          <a:prstGeom prst="rect">
            <a:avLst/>
          </a:prstGeom>
        </p:spPr>
      </p:pic>
      <p:sp>
        <p:nvSpPr>
          <p:cNvPr id="14" name="TextBox 13"/>
          <p:cNvSpPr txBox="1"/>
          <p:nvPr/>
        </p:nvSpPr>
        <p:spPr>
          <a:xfrm>
            <a:off x="1286302" y="228600"/>
            <a:ext cx="7506269" cy="1200329"/>
          </a:xfrm>
          <a:prstGeom prst="rect">
            <a:avLst/>
          </a:prstGeom>
          <a:noFill/>
        </p:spPr>
        <p:txBody>
          <a:bodyPr wrap="square" rtlCol="0">
            <a:spAutoFit/>
          </a:bodyPr>
          <a:lstStyle/>
          <a:p>
            <a:pPr algn="ctr"/>
            <a:r>
              <a:rPr lang="en-US" sz="2400" b="1" dirty="0">
                <a:solidFill>
                  <a:srgbClr val="002060"/>
                </a:solidFill>
                <a:latin typeface="Verdana" panose="020B0604030504040204" pitchFamily="34" charset="0"/>
                <a:ea typeface="Verdana" panose="020B0604030504040204" pitchFamily="34" charset="0"/>
                <a:cs typeface="Verdana" panose="020B0604030504040204" pitchFamily="34" charset="0"/>
              </a:rPr>
              <a:t>NCTM-Hunt Institute Video Series:</a:t>
            </a:r>
            <a:br>
              <a:rPr lang="en-US" sz="2400" b="1"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en-US" sz="2400" b="1" i="1" dirty="0">
                <a:solidFill>
                  <a:srgbClr val="002060"/>
                </a:solidFill>
                <a:latin typeface="Verdana" panose="020B0604030504040204" pitchFamily="34" charset="0"/>
                <a:ea typeface="Verdana" panose="020B0604030504040204" pitchFamily="34" charset="0"/>
                <a:cs typeface="Verdana" panose="020B0604030504040204" pitchFamily="34" charset="0"/>
              </a:rPr>
              <a:t>Teaching and Learning Mathematics with the Common Core</a:t>
            </a:r>
            <a:endParaRPr lang="en-US"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1254457" y="1752600"/>
            <a:ext cx="7620000" cy="4247317"/>
          </a:xfrm>
          <a:prstGeom prst="rect">
            <a:avLst/>
          </a:prstGeom>
          <a:noFill/>
        </p:spPr>
        <p:txBody>
          <a:bodyPr wrap="square" rtlCol="0">
            <a:spAutoFit/>
          </a:bodyPr>
          <a:lstStyle/>
          <a:p>
            <a:pPr marL="463550" lvl="2" indent="-304800">
              <a:spcAft>
                <a:spcPts val="600"/>
              </a:spcAft>
              <a:buFont typeface="Arial" panose="020B0604020202020204" pitchFamily="34" charset="0"/>
              <a:buChar char="•"/>
            </a:pPr>
            <a:r>
              <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Mathematics </a:t>
            </a: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in the Early </a:t>
            </a:r>
            <a:r>
              <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Grades</a:t>
            </a:r>
          </a:p>
          <a:p>
            <a:pPr marL="463550" lvl="2" indent="-304800">
              <a:spcAft>
                <a:spcPts val="600"/>
              </a:spcAft>
              <a:buFont typeface="Arial" panose="020B0604020202020204" pitchFamily="34" charset="0"/>
              <a:buChar cha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Developing Mathematical Skills in Upper Elementary </a:t>
            </a:r>
            <a:r>
              <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Grades</a:t>
            </a:r>
          </a:p>
          <a:p>
            <a:pPr marL="463550" lvl="2" indent="-304800">
              <a:spcAft>
                <a:spcPts val="600"/>
              </a:spcAft>
              <a:buFont typeface="Arial" panose="020B0604020202020204" pitchFamily="34" charset="0"/>
              <a:buChar cha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Building Conceptual Understanding in </a:t>
            </a:r>
            <a:r>
              <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Mathematics</a:t>
            </a:r>
            <a:endPar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463550" lvl="2" indent="-304800">
              <a:spcAft>
                <a:spcPts val="600"/>
              </a:spcAft>
              <a:buFont typeface="Arial" panose="020B0604020202020204" pitchFamily="34" charset="0"/>
              <a:buChar char="•"/>
            </a:pPr>
            <a:r>
              <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Mathematical </a:t>
            </a: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Foundations for Success in </a:t>
            </a:r>
            <a:r>
              <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Algebra</a:t>
            </a: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 </a:t>
            </a:r>
            <a:endPar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463550" lvl="2" indent="-304800">
              <a:spcAft>
                <a:spcPts val="600"/>
              </a:spcAft>
              <a:buFont typeface="Arial" panose="020B0604020202020204" pitchFamily="34" charset="0"/>
              <a:buChar char="•"/>
            </a:pPr>
            <a:r>
              <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Preparation </a:t>
            </a: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for Higher Level </a:t>
            </a:r>
            <a:r>
              <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Mathematics</a:t>
            </a:r>
          </a:p>
          <a:p>
            <a:pPr marL="463550" lvl="2" indent="-304800">
              <a:spcAft>
                <a:spcPts val="600"/>
              </a:spcAft>
              <a:buFont typeface="Arial" panose="020B0604020202020204" pitchFamily="34" charset="0"/>
              <a:buChar char="•"/>
            </a:pPr>
            <a:r>
              <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Parents</a:t>
            </a: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 Supporting Mathematics </a:t>
            </a:r>
            <a:r>
              <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Learning</a:t>
            </a:r>
            <a:endPar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463550" lvl="2" indent="-304800">
              <a:spcAft>
                <a:spcPts val="600"/>
              </a:spcAft>
              <a:buFont typeface="Arial" panose="020B0604020202020204" pitchFamily="34" charset="0"/>
              <a:buChar char="•"/>
            </a:pPr>
            <a:r>
              <a:rPr lang="en-US" sz="24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Standards for Mathematical Practice</a:t>
            </a:r>
          </a:p>
        </p:txBody>
      </p:sp>
    </p:spTree>
    <p:extLst>
      <p:ext uri="{BB962C8B-B14F-4D97-AF65-F5344CB8AC3E}">
        <p14:creationId xmlns:p14="http://schemas.microsoft.com/office/powerpoint/2010/main" val="140801661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2749"/>
            <a:ext cx="7696200" cy="1143000"/>
          </a:xfrm>
        </p:spPr>
        <p:txBody>
          <a:bodyPr>
            <a:normAutofit fontScale="90000"/>
          </a:bodyPr>
          <a:lstStyle/>
          <a:p>
            <a:r>
              <a:rPr lang="en-US" sz="2400" b="1" dirty="0">
                <a:latin typeface="+mj-lt"/>
              </a:rPr>
              <a:t>http://www.nctm.org/Standards-and-Positions/Common-Core-State-Standards/Teaching-and-Learning-Mathematics-with-the-Common-Core/</a:t>
            </a:r>
            <a:endParaRPr lang="en-US" sz="4800" b="1" dirty="0">
              <a:latin typeface="+mj-lt"/>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1377738"/>
            <a:ext cx="7199421" cy="303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728674"/>
            <a:ext cx="7199420" cy="4619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7760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hape 171"/>
          <p:cNvSpPr txBox="1">
            <a:spLocks/>
          </p:cNvSpPr>
          <p:nvPr/>
        </p:nvSpPr>
        <p:spPr bwMode="auto">
          <a:xfrm>
            <a:off x="839053" y="351015"/>
            <a:ext cx="7859713" cy="99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5400" b="1" dirty="0">
                <a:solidFill>
                  <a:srgbClr val="003366"/>
                </a:solidFill>
                <a:latin typeface="+mj-lt"/>
                <a:ea typeface="Osaka" charset="0"/>
                <a:cs typeface="Osaka" charset="0"/>
              </a:rPr>
              <a:t>Key Features of CCSS-M</a:t>
            </a:r>
            <a:endParaRPr lang="en-US" sz="5400" b="1" dirty="0">
              <a:solidFill>
                <a:srgbClr val="003366"/>
              </a:solidFill>
              <a:latin typeface="+mj-lt"/>
              <a:ea typeface="+mj-ea"/>
              <a:cs typeface="+mj-cs"/>
            </a:endParaRPr>
          </a:p>
        </p:txBody>
      </p:sp>
      <p:sp>
        <p:nvSpPr>
          <p:cNvPr id="6" name="Shape 172"/>
          <p:cNvSpPr txBox="1">
            <a:spLocks/>
          </p:cNvSpPr>
          <p:nvPr/>
        </p:nvSpPr>
        <p:spPr>
          <a:xfrm>
            <a:off x="1037230" y="1600200"/>
            <a:ext cx="7375786" cy="4562427"/>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spcBef>
                <a:spcPts val="0"/>
              </a:spcBef>
              <a:spcAft>
                <a:spcPts val="0"/>
              </a:spcAft>
              <a:buFont typeface="Arial" pitchFamily="34" charset="0"/>
              <a:buChar char="•"/>
              <a:defRPr/>
            </a:pPr>
            <a:r>
              <a:rPr lang="en-US" sz="3200" b="1" dirty="0" smtClean="0">
                <a:solidFill>
                  <a:srgbClr val="003366"/>
                </a:solidFill>
                <a:latin typeface="+mn-lt"/>
                <a:cs typeface="Calibri" pitchFamily="34" charset="0"/>
              </a:rPr>
              <a:t>Focus:  </a:t>
            </a:r>
            <a:r>
              <a:rPr lang="en-US" sz="3200" dirty="0" smtClean="0">
                <a:solidFill>
                  <a:srgbClr val="003366"/>
                </a:solidFill>
                <a:latin typeface="+mn-lt"/>
                <a:cs typeface="Calibri" pitchFamily="34" charset="0"/>
              </a:rPr>
              <a:t>Focus strongly where the standards focus.</a:t>
            </a:r>
          </a:p>
          <a:p>
            <a:pPr fontAlgn="auto">
              <a:spcBef>
                <a:spcPts val="1200"/>
              </a:spcBef>
              <a:spcAft>
                <a:spcPts val="0"/>
              </a:spcAft>
              <a:buFont typeface="Arial" pitchFamily="34" charset="0"/>
              <a:buChar char="•"/>
              <a:defRPr/>
            </a:pPr>
            <a:r>
              <a:rPr lang="en-US" sz="3200" b="1" dirty="0">
                <a:solidFill>
                  <a:srgbClr val="003366"/>
                </a:solidFill>
                <a:latin typeface="+mn-lt"/>
                <a:cs typeface="Calibri" pitchFamily="34" charset="0"/>
              </a:rPr>
              <a:t>Coherence</a:t>
            </a:r>
            <a:r>
              <a:rPr lang="en-US" sz="3200" dirty="0">
                <a:solidFill>
                  <a:srgbClr val="003366"/>
                </a:solidFill>
                <a:latin typeface="+mn-lt"/>
                <a:cs typeface="Calibri" pitchFamily="34" charset="0"/>
              </a:rPr>
              <a:t>: Think across grades, and link</a:t>
            </a:r>
            <a:r>
              <a:rPr lang="en-US" sz="3200" b="1" dirty="0">
                <a:solidFill>
                  <a:srgbClr val="003366"/>
                </a:solidFill>
                <a:latin typeface="+mn-lt"/>
                <a:cs typeface="Calibri" pitchFamily="34" charset="0"/>
              </a:rPr>
              <a:t> </a:t>
            </a:r>
            <a:r>
              <a:rPr lang="en-US" sz="3200" dirty="0">
                <a:solidFill>
                  <a:srgbClr val="003366"/>
                </a:solidFill>
                <a:latin typeface="+mn-lt"/>
                <a:cs typeface="Calibri" pitchFamily="34" charset="0"/>
              </a:rPr>
              <a:t>to major topics </a:t>
            </a:r>
            <a:endParaRPr lang="en-US" sz="3200" dirty="0" smtClean="0">
              <a:solidFill>
                <a:srgbClr val="003366"/>
              </a:solidFill>
              <a:latin typeface="+mn-lt"/>
              <a:cs typeface="Calibri" pitchFamily="34" charset="0"/>
            </a:endParaRPr>
          </a:p>
          <a:p>
            <a:pPr fontAlgn="auto">
              <a:spcBef>
                <a:spcPts val="1200"/>
              </a:spcBef>
              <a:spcAft>
                <a:spcPts val="0"/>
              </a:spcAft>
              <a:buFont typeface="Arial" pitchFamily="34" charset="0"/>
              <a:buChar char="•"/>
              <a:defRPr/>
            </a:pPr>
            <a:r>
              <a:rPr lang="en-US" sz="3200" b="1" dirty="0">
                <a:solidFill>
                  <a:srgbClr val="003366"/>
                </a:solidFill>
                <a:latin typeface="+mn-lt"/>
                <a:cs typeface="Calibri" pitchFamily="34" charset="0"/>
              </a:rPr>
              <a:t>Rigor: </a:t>
            </a:r>
            <a:r>
              <a:rPr lang="en-US" sz="3200" dirty="0">
                <a:solidFill>
                  <a:srgbClr val="003366"/>
                </a:solidFill>
                <a:latin typeface="+mn-lt"/>
                <a:cs typeface="Calibri" pitchFamily="34" charset="0"/>
              </a:rPr>
              <a:t>In major topics, pursue conceptual understanding, procedural skill and fluency, and </a:t>
            </a:r>
            <a:r>
              <a:rPr lang="en-US" sz="3200" dirty="0" smtClean="0">
                <a:solidFill>
                  <a:srgbClr val="003366"/>
                </a:solidFill>
                <a:latin typeface="+mn-lt"/>
                <a:cs typeface="Calibri" pitchFamily="34" charset="0"/>
              </a:rPr>
              <a:t>application</a:t>
            </a:r>
          </a:p>
          <a:p>
            <a:pPr fontAlgn="auto">
              <a:lnSpc>
                <a:spcPct val="114000"/>
              </a:lnSpc>
              <a:spcBef>
                <a:spcPts val="1200"/>
              </a:spcBef>
              <a:spcAft>
                <a:spcPts val="0"/>
              </a:spcAft>
              <a:buFont typeface="Arial" pitchFamily="34" charset="0"/>
              <a:buChar char="•"/>
              <a:defRPr/>
            </a:pPr>
            <a:r>
              <a:rPr lang="en-US" sz="3200" b="1" dirty="0" smtClean="0">
                <a:solidFill>
                  <a:srgbClr val="003366"/>
                </a:solidFill>
                <a:latin typeface="+mn-lt"/>
                <a:cs typeface="Calibri" pitchFamily="34" charset="0"/>
              </a:rPr>
              <a:t>Standards for Mathematical Practice</a:t>
            </a:r>
            <a:endParaRPr lang="en-US" sz="3200" b="1" dirty="0">
              <a:solidFill>
                <a:srgbClr val="003366"/>
              </a:solidFill>
              <a:latin typeface="+mn-lt"/>
              <a:cs typeface="Calibri" pitchFamily="34" charset="0"/>
            </a:endParaRPr>
          </a:p>
        </p:txBody>
      </p:sp>
      <p:sp>
        <p:nvSpPr>
          <p:cNvPr id="3" name="Content Placeholder 2"/>
          <p:cNvSpPr>
            <a:spLocks noGrp="1"/>
          </p:cNvSpPr>
          <p:nvPr>
            <p:ph idx="1"/>
          </p:nvPr>
        </p:nvSpPr>
        <p:spPr>
          <a:xfrm>
            <a:off x="1173707" y="1600200"/>
            <a:ext cx="7513092" cy="4525963"/>
          </a:xfrm>
        </p:spPr>
        <p:txBody>
          <a:bodyPr/>
          <a:lstStyle/>
          <a:p>
            <a:endParaRPr lang="en-US" dirty="0"/>
          </a:p>
        </p:txBody>
      </p:sp>
    </p:spTree>
    <p:extLst>
      <p:ext uri="{BB962C8B-B14F-4D97-AF65-F5344CB8AC3E}">
        <p14:creationId xmlns:p14="http://schemas.microsoft.com/office/powerpoint/2010/main" val="2241727752"/>
      </p:ext>
    </p:extLst>
  </p:cSld>
  <p:clrMapOvr>
    <a:masterClrMapping/>
  </p:clrMapOvr>
  <p:transition spd="slow">
    <p:cu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9122" y="182743"/>
            <a:ext cx="8255001" cy="1143000"/>
          </a:xfrm>
          <a:prstGeom prst="rect">
            <a:avLst/>
          </a:prstGeom>
        </p:spPr>
        <p:txBody>
          <a:bodyPr vert="horz" lIns="91440" tIns="45720" rIns="91440" bIns="45720" rtlCol="0" anchor="ctr">
            <a:noAutofit/>
          </a:bodyPr>
          <a:lstStyle/>
          <a:p>
            <a:pPr algn="ctr"/>
            <a:r>
              <a:rPr lang="en-US" sz="2800" b="1" dirty="0" smtClean="0">
                <a:solidFill>
                  <a:srgbClr val="002060"/>
                </a:solidFill>
                <a:latin typeface="Verdana"/>
                <a:cs typeface="Verdana"/>
              </a:rPr>
              <a:t>The Title Is Principles to </a:t>
            </a:r>
            <a:r>
              <a:rPr lang="en-US" sz="2800" b="1" i="1" dirty="0" smtClean="0">
                <a:solidFill>
                  <a:srgbClr val="002060"/>
                </a:solidFill>
                <a:latin typeface="Verdana"/>
                <a:cs typeface="Verdana"/>
              </a:rPr>
              <a:t>Actions</a:t>
            </a:r>
            <a:endParaRPr lang="en-US" sz="2800" b="1" i="1" dirty="0">
              <a:solidFill>
                <a:srgbClr val="002060"/>
              </a:solidFill>
              <a:latin typeface="Verdana"/>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pPr marL="228600" indent="-228600">
              <a:spcBef>
                <a:spcPts val="600"/>
              </a:spcBef>
              <a:spcAft>
                <a:spcPts val="600"/>
              </a:spcAft>
              <a:buAutoNum type="arabicPeriod"/>
            </a:pPr>
            <a:endParaRPr lang="en-US" sz="20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8" name="Rectangle 7"/>
          <p:cNvSpPr/>
          <p:nvPr/>
        </p:nvSpPr>
        <p:spPr>
          <a:xfrm>
            <a:off x="1323976" y="1581150"/>
            <a:ext cx="7286624" cy="461665"/>
          </a:xfrm>
          <a:prstGeom prst="rect">
            <a:avLst/>
          </a:prstGeom>
        </p:spPr>
        <p:txBody>
          <a:bodyPr wrap="square">
            <a:spAutoFit/>
          </a:bodyPr>
          <a:lstStyle/>
          <a:p>
            <a:pPr>
              <a:spcBef>
                <a:spcPct val="50000"/>
              </a:spcBef>
            </a:pPr>
            <a:endParaRPr lang="en-US" sz="2400" dirty="0">
              <a:solidFill>
                <a:srgbClr val="1F497D"/>
              </a:solidFill>
              <a:latin typeface="Verdana"/>
              <a:cs typeface="Verdana"/>
            </a:endParaRPr>
          </a:p>
        </p:txBody>
      </p:sp>
      <p:sp>
        <p:nvSpPr>
          <p:cNvPr id="7" name="Content Placeholder 6"/>
          <p:cNvSpPr>
            <a:spLocks noGrp="1"/>
          </p:cNvSpPr>
          <p:nvPr>
            <p:ph idx="1"/>
          </p:nvPr>
        </p:nvSpPr>
        <p:spPr>
          <a:xfrm>
            <a:off x="1323974" y="1417638"/>
            <a:ext cx="7362825" cy="4525963"/>
          </a:xfrm>
        </p:spPr>
        <p:txBody>
          <a:bodyPr>
            <a:normAutofit/>
          </a:bodyPr>
          <a:lstStyle/>
          <a:p>
            <a:pPr marL="0" indent="0" algn="ctr">
              <a:buNone/>
            </a:pPr>
            <a:endParaRPr lang="en-US" sz="4800" dirty="0" smtClean="0"/>
          </a:p>
          <a:p>
            <a:pPr marL="0" indent="0" algn="ctr">
              <a:buNone/>
            </a:pPr>
            <a:r>
              <a:rPr lang="en-US" sz="8800" dirty="0" smtClean="0">
                <a:solidFill>
                  <a:srgbClr val="002060"/>
                </a:solidFill>
              </a:rPr>
              <a:t>Your Actions?</a:t>
            </a:r>
            <a:endParaRPr lang="en-US" sz="8800" dirty="0">
              <a:solidFill>
                <a:srgbClr val="002060"/>
              </a:solidFill>
            </a:endParaRPr>
          </a:p>
        </p:txBody>
      </p:sp>
    </p:spTree>
    <p:extLst>
      <p:ext uri="{BB962C8B-B14F-4D97-AF65-F5344CB8AC3E}">
        <p14:creationId xmlns:p14="http://schemas.microsoft.com/office/powerpoint/2010/main" val="353630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550" y="2130425"/>
            <a:ext cx="7810500" cy="1470025"/>
          </a:xfrm>
        </p:spPr>
        <p:txBody>
          <a:bodyPr>
            <a:normAutofit/>
          </a:bodyPr>
          <a:lstStyle/>
          <a:p>
            <a:r>
              <a:rPr lang="en-US" sz="6600" dirty="0" smtClean="0">
                <a:solidFill>
                  <a:srgbClr val="002060"/>
                </a:solidFill>
              </a:rPr>
              <a:t>Thank You!</a:t>
            </a:r>
            <a:endParaRPr lang="en-US" sz="6600" dirty="0">
              <a:solidFill>
                <a:srgbClr val="002060"/>
              </a:solidFill>
            </a:endParaRPr>
          </a:p>
        </p:txBody>
      </p:sp>
      <p:sp>
        <p:nvSpPr>
          <p:cNvPr id="3" name="Subtitle 2"/>
          <p:cNvSpPr>
            <a:spLocks noGrp="1"/>
          </p:cNvSpPr>
          <p:nvPr>
            <p:ph type="subTitle" idx="1"/>
          </p:nvPr>
        </p:nvSpPr>
        <p:spPr>
          <a:xfrm>
            <a:off x="1371600" y="3886200"/>
            <a:ext cx="7258050" cy="1752600"/>
          </a:xfrm>
        </p:spPr>
        <p:txBody>
          <a:bodyPr>
            <a:normAutofit/>
          </a:bodyPr>
          <a:lstStyle/>
          <a:p>
            <a:r>
              <a:rPr lang="en-US" sz="4000" dirty="0" smtClean="0">
                <a:solidFill>
                  <a:srgbClr val="002060"/>
                </a:solidFill>
              </a:rPr>
              <a:t>Diane Briars</a:t>
            </a:r>
          </a:p>
          <a:p>
            <a:r>
              <a:rPr lang="en-US" sz="4000" dirty="0" smtClean="0">
                <a:solidFill>
                  <a:srgbClr val="002060"/>
                </a:solidFill>
              </a:rPr>
              <a:t>dbriars@nctm.org</a:t>
            </a:r>
            <a:endParaRPr lang="en-US" sz="4000" dirty="0">
              <a:solidFill>
                <a:srgbClr val="002060"/>
              </a:solidFill>
            </a:endParaRPr>
          </a:p>
        </p:txBody>
      </p:sp>
    </p:spTree>
    <p:extLst>
      <p:ext uri="{BB962C8B-B14F-4D97-AF65-F5344CB8AC3E}">
        <p14:creationId xmlns:p14="http://schemas.microsoft.com/office/powerpoint/2010/main" val="3745518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hape 171"/>
          <p:cNvSpPr txBox="1">
            <a:spLocks/>
          </p:cNvSpPr>
          <p:nvPr/>
        </p:nvSpPr>
        <p:spPr bwMode="auto">
          <a:xfrm>
            <a:off x="839053" y="351015"/>
            <a:ext cx="7859713" cy="99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5400" b="1" dirty="0">
                <a:solidFill>
                  <a:srgbClr val="003366"/>
                </a:solidFill>
                <a:latin typeface="+mj-lt"/>
                <a:ea typeface="Osaka" charset="0"/>
                <a:cs typeface="Osaka" charset="0"/>
              </a:rPr>
              <a:t>Key Features of CCSS-M</a:t>
            </a:r>
            <a:endParaRPr lang="en-US" sz="5400" b="1" dirty="0">
              <a:solidFill>
                <a:srgbClr val="003366"/>
              </a:solidFill>
              <a:latin typeface="+mj-lt"/>
              <a:ea typeface="+mj-ea"/>
              <a:cs typeface="+mj-cs"/>
            </a:endParaRPr>
          </a:p>
        </p:txBody>
      </p:sp>
      <p:sp>
        <p:nvSpPr>
          <p:cNvPr id="6" name="Shape 172"/>
          <p:cNvSpPr txBox="1">
            <a:spLocks/>
          </p:cNvSpPr>
          <p:nvPr/>
        </p:nvSpPr>
        <p:spPr>
          <a:xfrm>
            <a:off x="1037230" y="1600200"/>
            <a:ext cx="7375786" cy="4562427"/>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spcBef>
                <a:spcPts val="0"/>
              </a:spcBef>
              <a:spcAft>
                <a:spcPts val="0"/>
              </a:spcAft>
              <a:buFont typeface="Arial" pitchFamily="34" charset="0"/>
              <a:buChar char="•"/>
              <a:defRPr/>
            </a:pPr>
            <a:r>
              <a:rPr lang="en-US" sz="3200" b="1" dirty="0" smtClean="0">
                <a:solidFill>
                  <a:srgbClr val="003366"/>
                </a:solidFill>
                <a:latin typeface="+mn-lt"/>
                <a:cs typeface="Calibri" pitchFamily="34" charset="0"/>
              </a:rPr>
              <a:t>Focus:  </a:t>
            </a:r>
            <a:r>
              <a:rPr lang="en-US" sz="3200" dirty="0" smtClean="0">
                <a:solidFill>
                  <a:srgbClr val="003366"/>
                </a:solidFill>
                <a:latin typeface="+mn-lt"/>
                <a:cs typeface="Calibri" pitchFamily="34" charset="0"/>
              </a:rPr>
              <a:t>Focus strongly where the standards focus.</a:t>
            </a:r>
          </a:p>
          <a:p>
            <a:pPr fontAlgn="auto">
              <a:spcBef>
                <a:spcPts val="1200"/>
              </a:spcBef>
              <a:spcAft>
                <a:spcPts val="0"/>
              </a:spcAft>
              <a:buFont typeface="Arial" pitchFamily="34" charset="0"/>
              <a:buChar char="•"/>
              <a:defRPr/>
            </a:pPr>
            <a:r>
              <a:rPr lang="en-US" sz="3200" b="1" dirty="0">
                <a:solidFill>
                  <a:srgbClr val="003366"/>
                </a:solidFill>
                <a:latin typeface="+mn-lt"/>
                <a:cs typeface="Calibri" pitchFamily="34" charset="0"/>
              </a:rPr>
              <a:t>Coherence</a:t>
            </a:r>
            <a:r>
              <a:rPr lang="en-US" sz="3200" dirty="0">
                <a:solidFill>
                  <a:srgbClr val="003366"/>
                </a:solidFill>
                <a:latin typeface="+mn-lt"/>
                <a:cs typeface="Calibri" pitchFamily="34" charset="0"/>
              </a:rPr>
              <a:t>: Think across grades, and link</a:t>
            </a:r>
            <a:r>
              <a:rPr lang="en-US" sz="3200" b="1" dirty="0">
                <a:solidFill>
                  <a:srgbClr val="003366"/>
                </a:solidFill>
                <a:latin typeface="+mn-lt"/>
                <a:cs typeface="Calibri" pitchFamily="34" charset="0"/>
              </a:rPr>
              <a:t> </a:t>
            </a:r>
            <a:r>
              <a:rPr lang="en-US" sz="3200" dirty="0">
                <a:solidFill>
                  <a:srgbClr val="003366"/>
                </a:solidFill>
                <a:latin typeface="+mn-lt"/>
                <a:cs typeface="Calibri" pitchFamily="34" charset="0"/>
              </a:rPr>
              <a:t>to major topics </a:t>
            </a:r>
            <a:endParaRPr lang="en-US" sz="3200" dirty="0" smtClean="0">
              <a:solidFill>
                <a:srgbClr val="003366"/>
              </a:solidFill>
              <a:latin typeface="+mn-lt"/>
              <a:cs typeface="Calibri" pitchFamily="34" charset="0"/>
            </a:endParaRPr>
          </a:p>
          <a:p>
            <a:pPr fontAlgn="auto">
              <a:spcBef>
                <a:spcPts val="1200"/>
              </a:spcBef>
              <a:spcAft>
                <a:spcPts val="0"/>
              </a:spcAft>
              <a:buFont typeface="Arial" pitchFamily="34" charset="0"/>
              <a:buChar char="•"/>
              <a:defRPr/>
            </a:pPr>
            <a:r>
              <a:rPr lang="en-US" sz="3200" b="1" dirty="0">
                <a:solidFill>
                  <a:srgbClr val="003366"/>
                </a:solidFill>
                <a:latin typeface="+mn-lt"/>
                <a:cs typeface="Calibri" pitchFamily="34" charset="0"/>
              </a:rPr>
              <a:t>Rigor: </a:t>
            </a:r>
            <a:r>
              <a:rPr lang="en-US" sz="3200" dirty="0">
                <a:solidFill>
                  <a:srgbClr val="003366"/>
                </a:solidFill>
                <a:latin typeface="+mn-lt"/>
                <a:cs typeface="Calibri" pitchFamily="34" charset="0"/>
              </a:rPr>
              <a:t>In major topics, pursue </a:t>
            </a:r>
            <a:r>
              <a:rPr lang="en-US" sz="3200" b="1" dirty="0">
                <a:solidFill>
                  <a:srgbClr val="FF0000"/>
                </a:solidFill>
                <a:latin typeface="+mn-lt"/>
                <a:cs typeface="Calibri" pitchFamily="34" charset="0"/>
              </a:rPr>
              <a:t>conceptual understanding</a:t>
            </a:r>
            <a:r>
              <a:rPr lang="en-US" sz="3200" dirty="0">
                <a:solidFill>
                  <a:srgbClr val="003366"/>
                </a:solidFill>
                <a:latin typeface="+mn-lt"/>
                <a:cs typeface="Calibri" pitchFamily="34" charset="0"/>
              </a:rPr>
              <a:t>, procedural skill and fluency, and </a:t>
            </a:r>
            <a:r>
              <a:rPr lang="en-US" sz="3200" dirty="0" smtClean="0">
                <a:solidFill>
                  <a:srgbClr val="003366"/>
                </a:solidFill>
                <a:latin typeface="+mn-lt"/>
                <a:cs typeface="Calibri" pitchFamily="34" charset="0"/>
              </a:rPr>
              <a:t>application</a:t>
            </a:r>
          </a:p>
          <a:p>
            <a:pPr fontAlgn="auto">
              <a:lnSpc>
                <a:spcPct val="114000"/>
              </a:lnSpc>
              <a:spcBef>
                <a:spcPts val="1200"/>
              </a:spcBef>
              <a:spcAft>
                <a:spcPts val="0"/>
              </a:spcAft>
              <a:buFont typeface="Arial" pitchFamily="34" charset="0"/>
              <a:buChar char="•"/>
              <a:defRPr/>
            </a:pPr>
            <a:r>
              <a:rPr lang="en-US" sz="3200" b="1" dirty="0" smtClean="0">
                <a:solidFill>
                  <a:srgbClr val="002060"/>
                </a:solidFill>
                <a:latin typeface="+mn-lt"/>
                <a:cs typeface="Calibri" pitchFamily="34" charset="0"/>
              </a:rPr>
              <a:t>Standards for Mathematical Practice</a:t>
            </a:r>
            <a:endParaRPr lang="en-US" sz="3200" b="1" dirty="0">
              <a:solidFill>
                <a:srgbClr val="002060"/>
              </a:solidFill>
              <a:latin typeface="+mn-lt"/>
              <a:cs typeface="Calibri" pitchFamily="34" charset="0"/>
            </a:endParaRP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531664742"/>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1219200" y="152400"/>
            <a:ext cx="7467600" cy="1143000"/>
          </a:xfrm>
        </p:spPr>
        <p:txBody>
          <a:bodyPr>
            <a:normAutofit fontScale="90000"/>
          </a:bodyPr>
          <a:lstStyle/>
          <a:p>
            <a:r>
              <a:rPr lang="en-US" sz="4000" b="1" dirty="0" smtClean="0">
                <a:solidFill>
                  <a:srgbClr val="002060"/>
                </a:solidFill>
                <a:latin typeface="+mj-lt"/>
                <a:ea typeface="ＭＳ Ｐゴシック" pitchFamily="34" charset="-128"/>
                <a:cs typeface="Century Gothic" pitchFamily="34" charset="0"/>
              </a:rPr>
              <a:t>Curriculum Standards, </a:t>
            </a:r>
            <a:br>
              <a:rPr lang="en-US" sz="4000" b="1" dirty="0" smtClean="0">
                <a:solidFill>
                  <a:srgbClr val="002060"/>
                </a:solidFill>
                <a:latin typeface="+mj-lt"/>
                <a:ea typeface="ＭＳ Ｐゴシック" pitchFamily="34" charset="-128"/>
                <a:cs typeface="Century Gothic" pitchFamily="34" charset="0"/>
              </a:rPr>
            </a:br>
            <a:r>
              <a:rPr lang="en-US" sz="4000" b="1" dirty="0" smtClean="0">
                <a:solidFill>
                  <a:srgbClr val="002060"/>
                </a:solidFill>
                <a:latin typeface="+mj-lt"/>
                <a:ea typeface="ＭＳ Ｐゴシック" pitchFamily="34" charset="-128"/>
                <a:cs typeface="Century Gothic" pitchFamily="34" charset="0"/>
              </a:rPr>
              <a:t>Not Assessment Standards</a:t>
            </a:r>
          </a:p>
        </p:txBody>
      </p:sp>
      <p:sp>
        <p:nvSpPr>
          <p:cNvPr id="3" name="Content Placeholder 2"/>
          <p:cNvSpPr>
            <a:spLocks noGrp="1"/>
          </p:cNvSpPr>
          <p:nvPr>
            <p:ph idx="1"/>
          </p:nvPr>
        </p:nvSpPr>
        <p:spPr>
          <a:xfrm>
            <a:off x="1219200" y="1600200"/>
            <a:ext cx="7543800" cy="4525963"/>
          </a:xfrm>
        </p:spPr>
        <p:txBody>
          <a:bodyPr>
            <a:noAutofit/>
          </a:bodyPr>
          <a:lstStyle/>
          <a:p>
            <a:pPr marL="0" indent="0">
              <a:buFont typeface="Arial" charset="0"/>
              <a:buNone/>
              <a:defRPr/>
            </a:pPr>
            <a:r>
              <a:rPr lang="en-US" sz="2400" b="1" dirty="0">
                <a:solidFill>
                  <a:srgbClr val="FF0000"/>
                </a:solidFill>
              </a:rPr>
              <a:t>Understand </a:t>
            </a:r>
            <a:r>
              <a:rPr lang="en-US" sz="2400" b="1" dirty="0">
                <a:solidFill>
                  <a:srgbClr val="002060"/>
                </a:solidFill>
              </a:rPr>
              <a:t>and apply properties of operations and the </a:t>
            </a:r>
            <a:r>
              <a:rPr lang="en-US" sz="2400" b="1" dirty="0" smtClean="0">
                <a:solidFill>
                  <a:srgbClr val="002060"/>
                </a:solidFill>
              </a:rPr>
              <a:t>relationship between </a:t>
            </a:r>
            <a:r>
              <a:rPr lang="en-US" sz="2400" b="1" dirty="0">
                <a:solidFill>
                  <a:srgbClr val="002060"/>
                </a:solidFill>
              </a:rPr>
              <a:t>addition and subtraction</a:t>
            </a:r>
            <a:r>
              <a:rPr lang="en-US" sz="2400" b="1" dirty="0" smtClean="0">
                <a:solidFill>
                  <a:srgbClr val="002060"/>
                </a:solidFill>
              </a:rPr>
              <a:t>. (1.OA)</a:t>
            </a:r>
            <a:endParaRPr lang="en-US" sz="2400" b="1" dirty="0">
              <a:solidFill>
                <a:srgbClr val="002060"/>
              </a:solidFill>
            </a:endParaRPr>
          </a:p>
          <a:p>
            <a:pPr marL="347663" indent="-347663">
              <a:buFont typeface="Arial" charset="0"/>
              <a:buNone/>
              <a:defRPr/>
            </a:pPr>
            <a:r>
              <a:rPr lang="en-US" sz="2200" dirty="0">
                <a:solidFill>
                  <a:srgbClr val="002060"/>
                </a:solidFill>
              </a:rPr>
              <a:t>3. </a:t>
            </a:r>
            <a:r>
              <a:rPr lang="en-US" sz="2200" dirty="0" smtClean="0">
                <a:solidFill>
                  <a:srgbClr val="002060"/>
                </a:solidFill>
              </a:rPr>
              <a:t> Apply </a:t>
            </a:r>
            <a:r>
              <a:rPr lang="en-US" sz="2200" dirty="0">
                <a:solidFill>
                  <a:srgbClr val="002060"/>
                </a:solidFill>
              </a:rPr>
              <a:t>properties of operations as strategies to add and </a:t>
            </a:r>
            <a:r>
              <a:rPr lang="en-US" sz="2200" dirty="0" smtClean="0">
                <a:solidFill>
                  <a:srgbClr val="002060"/>
                </a:solidFill>
              </a:rPr>
              <a:t>subtract. </a:t>
            </a:r>
            <a:r>
              <a:rPr lang="en-US" sz="2200" i="1" dirty="0" smtClean="0">
                <a:solidFill>
                  <a:srgbClr val="002060"/>
                </a:solidFill>
              </a:rPr>
              <a:t>Examples: If </a:t>
            </a:r>
            <a:r>
              <a:rPr lang="en-US" sz="2200" i="1" dirty="0">
                <a:solidFill>
                  <a:srgbClr val="002060"/>
                </a:solidFill>
              </a:rPr>
              <a:t>8 + 3 = 11 is known, then 3 + 8 = 11 is also known. (Commutative property </a:t>
            </a:r>
            <a:r>
              <a:rPr lang="en-US" sz="2200" i="1" dirty="0" smtClean="0">
                <a:solidFill>
                  <a:srgbClr val="002060"/>
                </a:solidFill>
              </a:rPr>
              <a:t>of addition</a:t>
            </a:r>
            <a:r>
              <a:rPr lang="en-US" sz="2200" i="1" dirty="0">
                <a:solidFill>
                  <a:srgbClr val="002060"/>
                </a:solidFill>
              </a:rPr>
              <a:t>.) To add 2 + 6 + 4, the second two numbers can be added to </a:t>
            </a:r>
            <a:r>
              <a:rPr lang="en-US" sz="2200" i="1" dirty="0" smtClean="0">
                <a:solidFill>
                  <a:srgbClr val="002060"/>
                </a:solidFill>
              </a:rPr>
              <a:t>make a </a:t>
            </a:r>
            <a:r>
              <a:rPr lang="en-US" sz="2200" i="1" dirty="0">
                <a:solidFill>
                  <a:srgbClr val="002060"/>
                </a:solidFill>
              </a:rPr>
              <a:t>ten, so 2 + 6 + 4 = 2 + 10 = 12. (Associative property of addition</a:t>
            </a:r>
            <a:r>
              <a:rPr lang="en-US" sz="2200" i="1" dirty="0" smtClean="0">
                <a:solidFill>
                  <a:srgbClr val="002060"/>
                </a:solidFill>
              </a:rPr>
              <a:t>.)</a:t>
            </a:r>
          </a:p>
          <a:p>
            <a:pPr marL="347663" indent="-347663">
              <a:buFont typeface="Arial" charset="0"/>
              <a:buNone/>
              <a:defRPr/>
            </a:pPr>
            <a:endParaRPr lang="en-US" sz="1400" i="1" dirty="0"/>
          </a:p>
          <a:p>
            <a:pPr marL="290513" indent="-290513">
              <a:spcBef>
                <a:spcPts val="0"/>
              </a:spcBef>
              <a:buFont typeface="Arial" charset="0"/>
              <a:buNone/>
              <a:defRPr/>
            </a:pPr>
            <a:r>
              <a:rPr lang="en-US" sz="2200" dirty="0"/>
              <a:t>4</a:t>
            </a:r>
            <a:r>
              <a:rPr lang="en-US" sz="2200" b="1" dirty="0">
                <a:solidFill>
                  <a:srgbClr val="FF0000"/>
                </a:solidFill>
              </a:rPr>
              <a:t>. Understand </a:t>
            </a:r>
            <a:r>
              <a:rPr lang="en-US" sz="2200" dirty="0">
                <a:solidFill>
                  <a:srgbClr val="002060"/>
                </a:solidFill>
              </a:rPr>
              <a:t>subtraction as an unknown-addend problem. </a:t>
            </a:r>
            <a:r>
              <a:rPr lang="en-US" sz="2200" i="1" dirty="0">
                <a:solidFill>
                  <a:srgbClr val="002060"/>
                </a:solidFill>
              </a:rPr>
              <a:t>For </a:t>
            </a:r>
            <a:r>
              <a:rPr lang="en-US" sz="2200" i="1" dirty="0" smtClean="0">
                <a:solidFill>
                  <a:srgbClr val="002060"/>
                </a:solidFill>
              </a:rPr>
              <a:t>example, subtract </a:t>
            </a:r>
            <a:r>
              <a:rPr lang="en-US" sz="2200" i="1" dirty="0">
                <a:solidFill>
                  <a:srgbClr val="002060"/>
                </a:solidFill>
              </a:rPr>
              <a:t>10 – 8 by finding </a:t>
            </a:r>
            <a:r>
              <a:rPr lang="en-US" sz="2200" i="1" dirty="0" smtClean="0">
                <a:solidFill>
                  <a:srgbClr val="002060"/>
                </a:solidFill>
              </a:rPr>
              <a:t>the number </a:t>
            </a:r>
            <a:r>
              <a:rPr lang="en-US" sz="2200" i="1" dirty="0">
                <a:solidFill>
                  <a:srgbClr val="002060"/>
                </a:solidFill>
              </a:rPr>
              <a:t>that makes 10 when added to 8.</a:t>
            </a:r>
            <a:endParaRPr lang="en-US" sz="2200" dirty="0">
              <a:solidFill>
                <a:srgbClr val="002060"/>
              </a:solidFill>
            </a:endParaRPr>
          </a:p>
        </p:txBody>
      </p:sp>
    </p:spTree>
    <p:extLst>
      <p:ext uri="{BB962C8B-B14F-4D97-AF65-F5344CB8AC3E}">
        <p14:creationId xmlns:p14="http://schemas.microsoft.com/office/powerpoint/2010/main" val="3518125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pPr eaLnBrk="1" hangingPunct="1"/>
            <a:r>
              <a:rPr lang="en-US" sz="4000" b="1" dirty="0" smtClean="0">
                <a:solidFill>
                  <a:srgbClr val="002060"/>
                </a:solidFill>
                <a:latin typeface="+mj-lt"/>
              </a:rPr>
              <a:t>Curriculum Standards, </a:t>
            </a:r>
            <a:br>
              <a:rPr lang="en-US" sz="4000" b="1" dirty="0" smtClean="0">
                <a:solidFill>
                  <a:srgbClr val="002060"/>
                </a:solidFill>
                <a:latin typeface="+mj-lt"/>
              </a:rPr>
            </a:br>
            <a:r>
              <a:rPr lang="en-US" sz="4000" b="1" dirty="0" smtClean="0">
                <a:solidFill>
                  <a:srgbClr val="002060"/>
                </a:solidFill>
                <a:latin typeface="+mj-lt"/>
              </a:rPr>
              <a:t>Not Assessment Standards</a:t>
            </a:r>
          </a:p>
        </p:txBody>
      </p:sp>
      <p:sp>
        <p:nvSpPr>
          <p:cNvPr id="3" name="Content Placeholder 2"/>
          <p:cNvSpPr>
            <a:spLocks noGrp="1"/>
          </p:cNvSpPr>
          <p:nvPr>
            <p:ph idx="1"/>
          </p:nvPr>
        </p:nvSpPr>
        <p:spPr/>
        <p:txBody>
          <a:bodyPr/>
          <a:lstStyle/>
          <a:p>
            <a:pPr marL="0" indent="0" eaLnBrk="1" hangingPunct="1">
              <a:buFontTx/>
              <a:buNone/>
              <a:defRPr/>
            </a:pPr>
            <a:r>
              <a:rPr lang="en-US" b="1" dirty="0">
                <a:solidFill>
                  <a:srgbClr val="002060"/>
                </a:solidFill>
                <a:ea typeface="+mn-ea"/>
              </a:rPr>
              <a:t>Define, evaluate, and compare </a:t>
            </a:r>
            <a:r>
              <a:rPr lang="en-US" b="1" dirty="0" smtClean="0">
                <a:solidFill>
                  <a:srgbClr val="002060"/>
                </a:solidFill>
                <a:ea typeface="+mn-ea"/>
              </a:rPr>
              <a:t>functions. (8.F)</a:t>
            </a:r>
            <a:endParaRPr lang="en-US" b="1" dirty="0">
              <a:solidFill>
                <a:srgbClr val="002060"/>
              </a:solidFill>
              <a:ea typeface="+mn-ea"/>
            </a:endParaRPr>
          </a:p>
          <a:p>
            <a:pPr marL="398463" indent="-398463" eaLnBrk="1" hangingPunct="1">
              <a:buFontTx/>
              <a:buNone/>
              <a:defRPr/>
            </a:pPr>
            <a:r>
              <a:rPr lang="en-US" dirty="0">
                <a:ea typeface="+mn-ea"/>
              </a:rPr>
              <a:t>1. </a:t>
            </a:r>
            <a:r>
              <a:rPr lang="en-US" dirty="0">
                <a:solidFill>
                  <a:srgbClr val="FF0000"/>
                </a:solidFill>
                <a:ea typeface="+mn-ea"/>
              </a:rPr>
              <a:t>Understand</a:t>
            </a:r>
            <a:r>
              <a:rPr lang="en-US" dirty="0">
                <a:ea typeface="+mn-ea"/>
              </a:rPr>
              <a:t> </a:t>
            </a:r>
            <a:r>
              <a:rPr lang="en-US" dirty="0">
                <a:solidFill>
                  <a:srgbClr val="002060"/>
                </a:solidFill>
                <a:ea typeface="+mn-ea"/>
              </a:rPr>
              <a:t>that a function is a rule that assigns to each input </a:t>
            </a:r>
            <a:r>
              <a:rPr lang="en-US" dirty="0" smtClean="0">
                <a:solidFill>
                  <a:srgbClr val="002060"/>
                </a:solidFill>
                <a:ea typeface="+mn-ea"/>
              </a:rPr>
              <a:t>exactly one </a:t>
            </a:r>
            <a:r>
              <a:rPr lang="en-US" dirty="0">
                <a:solidFill>
                  <a:srgbClr val="002060"/>
                </a:solidFill>
                <a:ea typeface="+mn-ea"/>
              </a:rPr>
              <a:t>output. The graph of a function is the set of ordered </a:t>
            </a:r>
            <a:r>
              <a:rPr lang="en-US" dirty="0" smtClean="0">
                <a:solidFill>
                  <a:srgbClr val="002060"/>
                </a:solidFill>
                <a:ea typeface="+mn-ea"/>
              </a:rPr>
              <a:t>pairs consisting </a:t>
            </a:r>
            <a:r>
              <a:rPr lang="en-US" dirty="0">
                <a:solidFill>
                  <a:srgbClr val="002060"/>
                </a:solidFill>
                <a:ea typeface="+mn-ea"/>
              </a:rPr>
              <a:t>of an input and the corresponding </a:t>
            </a:r>
            <a:r>
              <a:rPr lang="en-US" dirty="0" smtClean="0">
                <a:solidFill>
                  <a:srgbClr val="002060"/>
                </a:solidFill>
                <a:ea typeface="+mn-ea"/>
              </a:rPr>
              <a:t>output</a:t>
            </a:r>
            <a:r>
              <a:rPr lang="en-US" dirty="0">
                <a:solidFill>
                  <a:srgbClr val="002060"/>
                </a:solidFill>
                <a:ea typeface="+mn-ea"/>
              </a:rPr>
              <a:t>.</a:t>
            </a:r>
          </a:p>
        </p:txBody>
      </p:sp>
    </p:spTree>
    <p:extLst>
      <p:ext uri="{BB962C8B-B14F-4D97-AF65-F5344CB8AC3E}">
        <p14:creationId xmlns:p14="http://schemas.microsoft.com/office/powerpoint/2010/main" val="1150916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hape 171"/>
          <p:cNvSpPr txBox="1">
            <a:spLocks/>
          </p:cNvSpPr>
          <p:nvPr/>
        </p:nvSpPr>
        <p:spPr bwMode="auto">
          <a:xfrm>
            <a:off x="1295400" y="376054"/>
            <a:ext cx="7620000" cy="94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4400" b="1" dirty="0" smtClean="0">
                <a:solidFill>
                  <a:srgbClr val="002060"/>
                </a:solidFill>
                <a:latin typeface="+mj-lt"/>
                <a:ea typeface="Osaka" charset="0"/>
                <a:cs typeface="Osaka" charset="0"/>
              </a:rPr>
              <a:t>Why Focus on Understanding?</a:t>
            </a:r>
            <a:r>
              <a:rPr lang="en-US" sz="4800" dirty="0" smtClean="0">
                <a:solidFill>
                  <a:schemeClr val="bg1"/>
                </a:solidFill>
                <a:latin typeface="+mj-lt"/>
                <a:ea typeface="Osaka" charset="0"/>
                <a:cs typeface="Osaka" charset="0"/>
              </a:rPr>
              <a:t>?</a:t>
            </a:r>
            <a:endParaRPr lang="en-US" sz="4800" dirty="0">
              <a:solidFill>
                <a:schemeClr val="bg1"/>
              </a:solidFill>
              <a:latin typeface="+mj-lt"/>
              <a:ea typeface="+mj-ea"/>
              <a:cs typeface="+mj-cs"/>
            </a:endParaRPr>
          </a:p>
        </p:txBody>
      </p:sp>
      <p:sp>
        <p:nvSpPr>
          <p:cNvPr id="3" name="Content Placeholder 2"/>
          <p:cNvSpPr>
            <a:spLocks noGrp="1"/>
          </p:cNvSpPr>
          <p:nvPr>
            <p:ph idx="1"/>
          </p:nvPr>
        </p:nvSpPr>
        <p:spPr/>
        <p:txBody>
          <a:bodyPr>
            <a:noAutofit/>
          </a:bodyPr>
          <a:lstStyle/>
          <a:p>
            <a:pPr>
              <a:spcBef>
                <a:spcPts val="1800"/>
              </a:spcBef>
            </a:pPr>
            <a:r>
              <a:rPr lang="en-US" sz="4000" dirty="0" smtClean="0">
                <a:solidFill>
                  <a:srgbClr val="002060"/>
                </a:solidFill>
              </a:rPr>
              <a:t>Understanding facilitates initial learning and retention.</a:t>
            </a:r>
          </a:p>
          <a:p>
            <a:pPr>
              <a:spcBef>
                <a:spcPts val="1800"/>
              </a:spcBef>
            </a:pPr>
            <a:r>
              <a:rPr lang="en-US" sz="4000" dirty="0" smtClean="0">
                <a:solidFill>
                  <a:srgbClr val="002060"/>
                </a:solidFill>
              </a:rPr>
              <a:t>Understanding supports appropriate application and transfer.</a:t>
            </a:r>
          </a:p>
        </p:txBody>
      </p:sp>
    </p:spTree>
    <p:extLst>
      <p:ext uri="{BB962C8B-B14F-4D97-AF65-F5344CB8AC3E}">
        <p14:creationId xmlns:p14="http://schemas.microsoft.com/office/powerpoint/2010/main" val="1285568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hape 171"/>
          <p:cNvSpPr txBox="1">
            <a:spLocks/>
          </p:cNvSpPr>
          <p:nvPr/>
        </p:nvSpPr>
        <p:spPr bwMode="auto">
          <a:xfrm>
            <a:off x="839053" y="351015"/>
            <a:ext cx="7859713" cy="99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5400" b="1" dirty="0">
                <a:solidFill>
                  <a:srgbClr val="003366"/>
                </a:solidFill>
                <a:latin typeface="+mj-lt"/>
                <a:ea typeface="Osaka" charset="0"/>
                <a:cs typeface="Osaka" charset="0"/>
              </a:rPr>
              <a:t>Key Features of CCSS-M</a:t>
            </a:r>
            <a:endParaRPr lang="en-US" sz="5400" b="1" dirty="0">
              <a:solidFill>
                <a:srgbClr val="003366"/>
              </a:solidFill>
              <a:latin typeface="+mj-lt"/>
              <a:ea typeface="+mj-ea"/>
              <a:cs typeface="+mj-cs"/>
            </a:endParaRPr>
          </a:p>
        </p:txBody>
      </p:sp>
      <p:sp>
        <p:nvSpPr>
          <p:cNvPr id="6" name="Shape 172"/>
          <p:cNvSpPr txBox="1">
            <a:spLocks/>
          </p:cNvSpPr>
          <p:nvPr/>
        </p:nvSpPr>
        <p:spPr>
          <a:xfrm>
            <a:off x="1037230" y="1600200"/>
            <a:ext cx="7375786" cy="4562427"/>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spcBef>
                <a:spcPts val="0"/>
              </a:spcBef>
              <a:spcAft>
                <a:spcPts val="0"/>
              </a:spcAft>
              <a:buFont typeface="Arial" pitchFamily="34" charset="0"/>
              <a:buChar char="•"/>
              <a:defRPr/>
            </a:pPr>
            <a:r>
              <a:rPr lang="en-US" sz="3200" b="1" dirty="0" smtClean="0">
                <a:solidFill>
                  <a:srgbClr val="003366"/>
                </a:solidFill>
                <a:latin typeface="+mn-lt"/>
                <a:cs typeface="Calibri" pitchFamily="34" charset="0"/>
              </a:rPr>
              <a:t>Focus:  </a:t>
            </a:r>
            <a:r>
              <a:rPr lang="en-US" sz="3200" dirty="0" smtClean="0">
                <a:solidFill>
                  <a:srgbClr val="003366"/>
                </a:solidFill>
                <a:latin typeface="+mn-lt"/>
                <a:cs typeface="Calibri" pitchFamily="34" charset="0"/>
              </a:rPr>
              <a:t>Focus strongly where the standards focus.</a:t>
            </a:r>
          </a:p>
          <a:p>
            <a:pPr fontAlgn="auto">
              <a:spcBef>
                <a:spcPts val="1200"/>
              </a:spcBef>
              <a:spcAft>
                <a:spcPts val="0"/>
              </a:spcAft>
              <a:buFont typeface="Arial" pitchFamily="34" charset="0"/>
              <a:buChar char="•"/>
              <a:defRPr/>
            </a:pPr>
            <a:r>
              <a:rPr lang="en-US" sz="3200" b="1" dirty="0">
                <a:solidFill>
                  <a:srgbClr val="003366"/>
                </a:solidFill>
                <a:latin typeface="+mn-lt"/>
                <a:cs typeface="Calibri" pitchFamily="34" charset="0"/>
              </a:rPr>
              <a:t>Coherence</a:t>
            </a:r>
            <a:r>
              <a:rPr lang="en-US" sz="3200" dirty="0">
                <a:solidFill>
                  <a:srgbClr val="003366"/>
                </a:solidFill>
                <a:latin typeface="+mn-lt"/>
                <a:cs typeface="Calibri" pitchFamily="34" charset="0"/>
              </a:rPr>
              <a:t>: Think across grades, and link</a:t>
            </a:r>
            <a:r>
              <a:rPr lang="en-US" sz="3200" b="1" dirty="0">
                <a:solidFill>
                  <a:srgbClr val="003366"/>
                </a:solidFill>
                <a:latin typeface="+mn-lt"/>
                <a:cs typeface="Calibri" pitchFamily="34" charset="0"/>
              </a:rPr>
              <a:t> </a:t>
            </a:r>
            <a:r>
              <a:rPr lang="en-US" sz="3200" dirty="0">
                <a:solidFill>
                  <a:srgbClr val="003366"/>
                </a:solidFill>
                <a:latin typeface="+mn-lt"/>
                <a:cs typeface="Calibri" pitchFamily="34" charset="0"/>
              </a:rPr>
              <a:t>to major topics </a:t>
            </a:r>
            <a:endParaRPr lang="en-US" sz="3200" dirty="0" smtClean="0">
              <a:solidFill>
                <a:srgbClr val="003366"/>
              </a:solidFill>
              <a:latin typeface="+mn-lt"/>
              <a:cs typeface="Calibri" pitchFamily="34" charset="0"/>
            </a:endParaRPr>
          </a:p>
          <a:p>
            <a:pPr fontAlgn="auto">
              <a:spcBef>
                <a:spcPts val="1200"/>
              </a:spcBef>
              <a:spcAft>
                <a:spcPts val="0"/>
              </a:spcAft>
              <a:buFont typeface="Arial" pitchFamily="34" charset="0"/>
              <a:buChar char="•"/>
              <a:defRPr/>
            </a:pPr>
            <a:r>
              <a:rPr lang="en-US" sz="3200" b="1" dirty="0">
                <a:solidFill>
                  <a:srgbClr val="003366"/>
                </a:solidFill>
                <a:latin typeface="+mn-lt"/>
                <a:cs typeface="Calibri" pitchFamily="34" charset="0"/>
              </a:rPr>
              <a:t>Rigor: </a:t>
            </a:r>
            <a:r>
              <a:rPr lang="en-US" sz="3200" dirty="0">
                <a:solidFill>
                  <a:srgbClr val="003366"/>
                </a:solidFill>
                <a:latin typeface="+mn-lt"/>
                <a:cs typeface="Calibri" pitchFamily="34" charset="0"/>
              </a:rPr>
              <a:t>In major topics, pursue </a:t>
            </a:r>
            <a:r>
              <a:rPr lang="en-US" sz="3200" b="1" dirty="0">
                <a:solidFill>
                  <a:srgbClr val="FF0000"/>
                </a:solidFill>
                <a:latin typeface="+mn-lt"/>
                <a:cs typeface="Calibri" pitchFamily="34" charset="0"/>
              </a:rPr>
              <a:t>conceptual understanding</a:t>
            </a:r>
            <a:r>
              <a:rPr lang="en-US" sz="3200" dirty="0">
                <a:solidFill>
                  <a:srgbClr val="003366"/>
                </a:solidFill>
                <a:latin typeface="+mn-lt"/>
                <a:cs typeface="Calibri" pitchFamily="34" charset="0"/>
              </a:rPr>
              <a:t>, procedural skill and fluency, and </a:t>
            </a:r>
            <a:r>
              <a:rPr lang="en-US" sz="3200" dirty="0" smtClean="0">
                <a:solidFill>
                  <a:srgbClr val="003366"/>
                </a:solidFill>
                <a:latin typeface="+mn-lt"/>
                <a:cs typeface="Calibri" pitchFamily="34" charset="0"/>
              </a:rPr>
              <a:t>application</a:t>
            </a:r>
          </a:p>
          <a:p>
            <a:pPr fontAlgn="auto">
              <a:lnSpc>
                <a:spcPct val="114000"/>
              </a:lnSpc>
              <a:spcBef>
                <a:spcPts val="1200"/>
              </a:spcBef>
              <a:spcAft>
                <a:spcPts val="0"/>
              </a:spcAft>
              <a:buFont typeface="Arial" pitchFamily="34" charset="0"/>
              <a:buChar char="•"/>
              <a:defRPr/>
            </a:pPr>
            <a:r>
              <a:rPr lang="en-US" sz="3200" b="1" dirty="0" smtClean="0">
                <a:solidFill>
                  <a:srgbClr val="002060"/>
                </a:solidFill>
                <a:latin typeface="+mn-lt"/>
                <a:cs typeface="Calibri" pitchFamily="34" charset="0"/>
              </a:rPr>
              <a:t>Standards for Mathematical Practice</a:t>
            </a:r>
            <a:endParaRPr lang="en-US" sz="3200" b="1" dirty="0">
              <a:solidFill>
                <a:srgbClr val="002060"/>
              </a:solidFill>
              <a:latin typeface="+mn-lt"/>
              <a:cs typeface="Calibri" pitchFamily="34" charset="0"/>
            </a:endParaRP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588418207"/>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reeform 2"/>
          <p:cNvSpPr>
            <a:spLocks/>
          </p:cNvSpPr>
          <p:nvPr/>
        </p:nvSpPr>
        <p:spPr bwMode="auto">
          <a:xfrm>
            <a:off x="1443038" y="1355725"/>
            <a:ext cx="849312" cy="1525588"/>
          </a:xfrm>
          <a:custGeom>
            <a:avLst/>
            <a:gdLst>
              <a:gd name="T0" fmla="*/ 2147483647 w 535"/>
              <a:gd name="T1" fmla="*/ 2147483647 h 961"/>
              <a:gd name="T2" fmla="*/ 2147483647 w 535"/>
              <a:gd name="T3" fmla="*/ 0 h 961"/>
              <a:gd name="T4" fmla="*/ 2147483647 w 535"/>
              <a:gd name="T5" fmla="*/ 2147483647 h 961"/>
              <a:gd name="T6" fmla="*/ 2147483647 w 535"/>
              <a:gd name="T7" fmla="*/ 2147483647 h 961"/>
              <a:gd name="T8" fmla="*/ 2147483647 w 535"/>
              <a:gd name="T9" fmla="*/ 2147483647 h 961"/>
              <a:gd name="T10" fmla="*/ 2147483647 w 535"/>
              <a:gd name="T11" fmla="*/ 2147483647 h 961"/>
              <a:gd name="T12" fmla="*/ 2147483647 w 535"/>
              <a:gd name="T13" fmla="*/ 2147483647 h 961"/>
              <a:gd name="T14" fmla="*/ 2147483647 w 535"/>
              <a:gd name="T15" fmla="*/ 2147483647 h 961"/>
              <a:gd name="T16" fmla="*/ 2147483647 w 535"/>
              <a:gd name="T17" fmla="*/ 2147483647 h 961"/>
              <a:gd name="T18" fmla="*/ 2147483647 w 535"/>
              <a:gd name="T19" fmla="*/ 2147483647 h 961"/>
              <a:gd name="T20" fmla="*/ 2147483647 w 535"/>
              <a:gd name="T21" fmla="*/ 2147483647 h 961"/>
              <a:gd name="T22" fmla="*/ 2147483647 w 535"/>
              <a:gd name="T23" fmla="*/ 2147483647 h 961"/>
              <a:gd name="T24" fmla="*/ 2147483647 w 535"/>
              <a:gd name="T25" fmla="*/ 2147483647 h 961"/>
              <a:gd name="T26" fmla="*/ 2147483647 w 535"/>
              <a:gd name="T27" fmla="*/ 2147483647 h 961"/>
              <a:gd name="T28" fmla="*/ 2147483647 w 535"/>
              <a:gd name="T29" fmla="*/ 2147483647 h 961"/>
              <a:gd name="T30" fmla="*/ 0 w 535"/>
              <a:gd name="T31" fmla="*/ 2147483647 h 9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5"/>
              <a:gd name="T49" fmla="*/ 0 h 961"/>
              <a:gd name="T50" fmla="*/ 535 w 535"/>
              <a:gd name="T51" fmla="*/ 961 h 9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5" h="961">
                <a:moveTo>
                  <a:pt x="23" y="31"/>
                </a:moveTo>
                <a:cubicBezTo>
                  <a:pt x="61" y="5"/>
                  <a:pt x="83" y="6"/>
                  <a:pt x="132" y="0"/>
                </a:cubicBezTo>
                <a:cubicBezTo>
                  <a:pt x="298" y="11"/>
                  <a:pt x="324" y="13"/>
                  <a:pt x="442" y="31"/>
                </a:cubicBezTo>
                <a:cubicBezTo>
                  <a:pt x="500" y="89"/>
                  <a:pt x="501" y="150"/>
                  <a:pt x="520" y="226"/>
                </a:cubicBezTo>
                <a:cubicBezTo>
                  <a:pt x="517" y="259"/>
                  <a:pt x="516" y="292"/>
                  <a:pt x="512" y="326"/>
                </a:cubicBezTo>
                <a:cubicBezTo>
                  <a:pt x="506" y="368"/>
                  <a:pt x="440" y="441"/>
                  <a:pt x="396" y="451"/>
                </a:cubicBezTo>
                <a:cubicBezTo>
                  <a:pt x="355" y="459"/>
                  <a:pt x="313" y="461"/>
                  <a:pt x="272" y="466"/>
                </a:cubicBezTo>
                <a:cubicBezTo>
                  <a:pt x="339" y="470"/>
                  <a:pt x="415" y="467"/>
                  <a:pt x="481" y="490"/>
                </a:cubicBezTo>
                <a:cubicBezTo>
                  <a:pt x="527" y="558"/>
                  <a:pt x="519" y="589"/>
                  <a:pt x="528" y="676"/>
                </a:cubicBezTo>
                <a:cubicBezTo>
                  <a:pt x="519" y="804"/>
                  <a:pt x="535" y="846"/>
                  <a:pt x="442" y="924"/>
                </a:cubicBezTo>
                <a:cubicBezTo>
                  <a:pt x="400" y="958"/>
                  <a:pt x="438" y="941"/>
                  <a:pt x="396" y="956"/>
                </a:cubicBezTo>
                <a:cubicBezTo>
                  <a:pt x="231" y="945"/>
                  <a:pt x="313" y="961"/>
                  <a:pt x="225" y="924"/>
                </a:cubicBezTo>
                <a:cubicBezTo>
                  <a:pt x="200" y="913"/>
                  <a:pt x="147" y="901"/>
                  <a:pt x="147" y="901"/>
                </a:cubicBezTo>
                <a:cubicBezTo>
                  <a:pt x="96" y="914"/>
                  <a:pt x="135" y="903"/>
                  <a:pt x="93" y="917"/>
                </a:cubicBezTo>
                <a:cubicBezTo>
                  <a:pt x="77" y="922"/>
                  <a:pt x="46" y="932"/>
                  <a:pt x="46" y="932"/>
                </a:cubicBezTo>
                <a:cubicBezTo>
                  <a:pt x="16" y="952"/>
                  <a:pt x="32" y="948"/>
                  <a:pt x="0" y="94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5363" name="Line 3"/>
          <p:cNvSpPr>
            <a:spLocks noChangeShapeType="1"/>
          </p:cNvSpPr>
          <p:nvPr/>
        </p:nvSpPr>
        <p:spPr bwMode="auto">
          <a:xfrm>
            <a:off x="838200" y="3276600"/>
            <a:ext cx="2057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5364" name="Freeform 4"/>
          <p:cNvSpPr>
            <a:spLocks/>
          </p:cNvSpPr>
          <p:nvPr/>
        </p:nvSpPr>
        <p:spPr bwMode="auto">
          <a:xfrm>
            <a:off x="1109663" y="3613150"/>
            <a:ext cx="1257300" cy="1873250"/>
          </a:xfrm>
          <a:custGeom>
            <a:avLst/>
            <a:gdLst>
              <a:gd name="T0" fmla="*/ 2147483647 w 792"/>
              <a:gd name="T1" fmla="*/ 0 h 1180"/>
              <a:gd name="T2" fmla="*/ 2147483647 w 792"/>
              <a:gd name="T3" fmla="*/ 2147483647 h 1180"/>
              <a:gd name="T4" fmla="*/ 2147483647 w 792"/>
              <a:gd name="T5" fmla="*/ 2147483647 h 1180"/>
              <a:gd name="T6" fmla="*/ 2147483647 w 792"/>
              <a:gd name="T7" fmla="*/ 2147483647 h 1180"/>
              <a:gd name="T8" fmla="*/ 2147483647 w 792"/>
              <a:gd name="T9" fmla="*/ 2147483647 h 1180"/>
              <a:gd name="T10" fmla="*/ 2147483647 w 792"/>
              <a:gd name="T11" fmla="*/ 2147483647 h 1180"/>
              <a:gd name="T12" fmla="*/ 0 w 792"/>
              <a:gd name="T13" fmla="*/ 2147483647 h 1180"/>
              <a:gd name="T14" fmla="*/ 2147483647 w 792"/>
              <a:gd name="T15" fmla="*/ 2147483647 h 1180"/>
              <a:gd name="T16" fmla="*/ 2147483647 w 792"/>
              <a:gd name="T17" fmla="*/ 2147483647 h 1180"/>
              <a:gd name="T18" fmla="*/ 2147483647 w 792"/>
              <a:gd name="T19" fmla="*/ 2147483647 h 1180"/>
              <a:gd name="T20" fmla="*/ 2147483647 w 792"/>
              <a:gd name="T21" fmla="*/ 2147483647 h 1180"/>
              <a:gd name="T22" fmla="*/ 2147483647 w 792"/>
              <a:gd name="T23" fmla="*/ 2147483647 h 1180"/>
              <a:gd name="T24" fmla="*/ 2147483647 w 792"/>
              <a:gd name="T25" fmla="*/ 2147483647 h 1180"/>
              <a:gd name="T26" fmla="*/ 2147483647 w 792"/>
              <a:gd name="T27" fmla="*/ 2147483647 h 1180"/>
              <a:gd name="T28" fmla="*/ 2147483647 w 792"/>
              <a:gd name="T29" fmla="*/ 2147483647 h 1180"/>
              <a:gd name="T30" fmla="*/ 2147483647 w 792"/>
              <a:gd name="T31" fmla="*/ 2147483647 h 1180"/>
              <a:gd name="T32" fmla="*/ 2147483647 w 792"/>
              <a:gd name="T33" fmla="*/ 2147483647 h 1180"/>
              <a:gd name="T34" fmla="*/ 2147483647 w 792"/>
              <a:gd name="T35" fmla="*/ 2147483647 h 1180"/>
              <a:gd name="T36" fmla="*/ 2147483647 w 792"/>
              <a:gd name="T37" fmla="*/ 2147483647 h 1180"/>
              <a:gd name="T38" fmla="*/ 2147483647 w 792"/>
              <a:gd name="T39" fmla="*/ 2147483647 h 1180"/>
              <a:gd name="T40" fmla="*/ 2147483647 w 792"/>
              <a:gd name="T41" fmla="*/ 2147483647 h 1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2"/>
              <a:gd name="T64" fmla="*/ 0 h 1180"/>
              <a:gd name="T65" fmla="*/ 792 w 792"/>
              <a:gd name="T66" fmla="*/ 1180 h 1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2" h="1180">
                <a:moveTo>
                  <a:pt x="505" y="0"/>
                </a:moveTo>
                <a:cubicBezTo>
                  <a:pt x="470" y="34"/>
                  <a:pt x="434" y="62"/>
                  <a:pt x="404" y="100"/>
                </a:cubicBezTo>
                <a:cubicBezTo>
                  <a:pt x="362" y="150"/>
                  <a:pt x="335" y="198"/>
                  <a:pt x="287" y="248"/>
                </a:cubicBezTo>
                <a:cubicBezTo>
                  <a:pt x="261" y="274"/>
                  <a:pt x="229" y="295"/>
                  <a:pt x="210" y="326"/>
                </a:cubicBezTo>
                <a:cubicBezTo>
                  <a:pt x="197" y="346"/>
                  <a:pt x="185" y="368"/>
                  <a:pt x="171" y="388"/>
                </a:cubicBezTo>
                <a:cubicBezTo>
                  <a:pt x="154" y="412"/>
                  <a:pt x="128" y="430"/>
                  <a:pt x="117" y="458"/>
                </a:cubicBezTo>
                <a:cubicBezTo>
                  <a:pt x="88" y="527"/>
                  <a:pt x="65" y="593"/>
                  <a:pt x="0" y="636"/>
                </a:cubicBezTo>
                <a:cubicBezTo>
                  <a:pt x="581" y="642"/>
                  <a:pt x="511" y="581"/>
                  <a:pt x="792" y="667"/>
                </a:cubicBezTo>
                <a:cubicBezTo>
                  <a:pt x="780" y="634"/>
                  <a:pt x="761" y="631"/>
                  <a:pt x="730" y="621"/>
                </a:cubicBezTo>
                <a:cubicBezTo>
                  <a:pt x="665" y="626"/>
                  <a:pt x="612" y="646"/>
                  <a:pt x="551" y="636"/>
                </a:cubicBezTo>
                <a:cubicBezTo>
                  <a:pt x="542" y="576"/>
                  <a:pt x="512" y="547"/>
                  <a:pt x="497" y="489"/>
                </a:cubicBezTo>
                <a:cubicBezTo>
                  <a:pt x="501" y="425"/>
                  <a:pt x="501" y="356"/>
                  <a:pt x="520" y="295"/>
                </a:cubicBezTo>
                <a:cubicBezTo>
                  <a:pt x="525" y="208"/>
                  <a:pt x="524" y="128"/>
                  <a:pt x="551" y="46"/>
                </a:cubicBezTo>
                <a:cubicBezTo>
                  <a:pt x="547" y="35"/>
                  <a:pt x="542" y="1"/>
                  <a:pt x="520" y="7"/>
                </a:cubicBezTo>
                <a:cubicBezTo>
                  <a:pt x="511" y="9"/>
                  <a:pt x="515" y="23"/>
                  <a:pt x="513" y="31"/>
                </a:cubicBezTo>
                <a:cubicBezTo>
                  <a:pt x="507" y="167"/>
                  <a:pt x="479" y="330"/>
                  <a:pt x="513" y="466"/>
                </a:cubicBezTo>
                <a:cubicBezTo>
                  <a:pt x="521" y="555"/>
                  <a:pt x="508" y="639"/>
                  <a:pt x="520" y="730"/>
                </a:cubicBezTo>
                <a:cubicBezTo>
                  <a:pt x="522" y="751"/>
                  <a:pt x="530" y="771"/>
                  <a:pt x="536" y="792"/>
                </a:cubicBezTo>
                <a:cubicBezTo>
                  <a:pt x="538" y="802"/>
                  <a:pt x="544" y="823"/>
                  <a:pt x="544" y="823"/>
                </a:cubicBezTo>
                <a:cubicBezTo>
                  <a:pt x="558" y="947"/>
                  <a:pt x="551" y="832"/>
                  <a:pt x="544" y="924"/>
                </a:cubicBezTo>
                <a:cubicBezTo>
                  <a:pt x="537" y="1009"/>
                  <a:pt x="528" y="1180"/>
                  <a:pt x="528" y="118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5365" name="Line 5"/>
          <p:cNvSpPr>
            <a:spLocks noChangeShapeType="1"/>
          </p:cNvSpPr>
          <p:nvPr/>
        </p:nvSpPr>
        <p:spPr bwMode="auto">
          <a:xfrm>
            <a:off x="4343400" y="2667000"/>
            <a:ext cx="0" cy="129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5366" name="Line 6"/>
          <p:cNvSpPr>
            <a:spLocks noChangeShapeType="1"/>
          </p:cNvSpPr>
          <p:nvPr/>
        </p:nvSpPr>
        <p:spPr bwMode="auto">
          <a:xfrm>
            <a:off x="3733800" y="3276600"/>
            <a:ext cx="1219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5367" name="Line 7"/>
          <p:cNvSpPr>
            <a:spLocks noChangeShapeType="1"/>
          </p:cNvSpPr>
          <p:nvPr/>
        </p:nvSpPr>
        <p:spPr bwMode="auto">
          <a:xfrm>
            <a:off x="6400800" y="1524000"/>
            <a:ext cx="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5368" name="Line 8"/>
          <p:cNvSpPr>
            <a:spLocks noChangeShapeType="1"/>
          </p:cNvSpPr>
          <p:nvPr/>
        </p:nvSpPr>
        <p:spPr bwMode="auto">
          <a:xfrm>
            <a:off x="5562600" y="32766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5369" name="Freeform 9"/>
          <p:cNvSpPr>
            <a:spLocks/>
          </p:cNvSpPr>
          <p:nvPr/>
        </p:nvSpPr>
        <p:spPr bwMode="auto">
          <a:xfrm>
            <a:off x="6065838" y="3749675"/>
            <a:ext cx="1090612" cy="1317625"/>
          </a:xfrm>
          <a:custGeom>
            <a:avLst/>
            <a:gdLst>
              <a:gd name="T0" fmla="*/ 0 w 687"/>
              <a:gd name="T1" fmla="*/ 2147483647 h 830"/>
              <a:gd name="T2" fmla="*/ 2147483647 w 687"/>
              <a:gd name="T3" fmla="*/ 2147483647 h 830"/>
              <a:gd name="T4" fmla="*/ 2147483647 w 687"/>
              <a:gd name="T5" fmla="*/ 2147483647 h 830"/>
              <a:gd name="T6" fmla="*/ 2147483647 w 687"/>
              <a:gd name="T7" fmla="*/ 2147483647 h 830"/>
              <a:gd name="T8" fmla="*/ 2147483647 w 687"/>
              <a:gd name="T9" fmla="*/ 2147483647 h 830"/>
              <a:gd name="T10" fmla="*/ 2147483647 w 687"/>
              <a:gd name="T11" fmla="*/ 2147483647 h 830"/>
              <a:gd name="T12" fmla="*/ 2147483647 w 687"/>
              <a:gd name="T13" fmla="*/ 2147483647 h 830"/>
              <a:gd name="T14" fmla="*/ 2147483647 w 687"/>
              <a:gd name="T15" fmla="*/ 2147483647 h 830"/>
              <a:gd name="T16" fmla="*/ 2147483647 w 687"/>
              <a:gd name="T17" fmla="*/ 2147483647 h 830"/>
              <a:gd name="T18" fmla="*/ 2147483647 w 687"/>
              <a:gd name="T19" fmla="*/ 2147483647 h 830"/>
              <a:gd name="T20" fmla="*/ 2147483647 w 687"/>
              <a:gd name="T21" fmla="*/ 2147483647 h 830"/>
              <a:gd name="T22" fmla="*/ 2147483647 w 687"/>
              <a:gd name="T23" fmla="*/ 2147483647 h 830"/>
              <a:gd name="T24" fmla="*/ 2147483647 w 687"/>
              <a:gd name="T25" fmla="*/ 2147483647 h 830"/>
              <a:gd name="T26" fmla="*/ 2147483647 w 687"/>
              <a:gd name="T27" fmla="*/ 2147483647 h 830"/>
              <a:gd name="T28" fmla="*/ 2147483647 w 687"/>
              <a:gd name="T29" fmla="*/ 2147483647 h 830"/>
              <a:gd name="T30" fmla="*/ 2147483647 w 687"/>
              <a:gd name="T31" fmla="*/ 2147483647 h 830"/>
              <a:gd name="T32" fmla="*/ 2147483647 w 687"/>
              <a:gd name="T33" fmla="*/ 2147483647 h 8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7"/>
              <a:gd name="T52" fmla="*/ 0 h 830"/>
              <a:gd name="T53" fmla="*/ 687 w 687"/>
              <a:gd name="T54" fmla="*/ 830 h 8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7" h="830">
                <a:moveTo>
                  <a:pt x="0" y="14"/>
                </a:moveTo>
                <a:cubicBezTo>
                  <a:pt x="182" y="0"/>
                  <a:pt x="355" y="0"/>
                  <a:pt x="528" y="53"/>
                </a:cubicBezTo>
                <a:cubicBezTo>
                  <a:pt x="536" y="58"/>
                  <a:pt x="543" y="64"/>
                  <a:pt x="552" y="69"/>
                </a:cubicBezTo>
                <a:cubicBezTo>
                  <a:pt x="564" y="75"/>
                  <a:pt x="579" y="76"/>
                  <a:pt x="591" y="84"/>
                </a:cubicBezTo>
                <a:cubicBezTo>
                  <a:pt x="613" y="97"/>
                  <a:pt x="653" y="131"/>
                  <a:pt x="653" y="131"/>
                </a:cubicBezTo>
                <a:cubicBezTo>
                  <a:pt x="687" y="183"/>
                  <a:pt x="671" y="241"/>
                  <a:pt x="645" y="294"/>
                </a:cubicBezTo>
                <a:cubicBezTo>
                  <a:pt x="634" y="315"/>
                  <a:pt x="641" y="327"/>
                  <a:pt x="614" y="341"/>
                </a:cubicBezTo>
                <a:cubicBezTo>
                  <a:pt x="584" y="355"/>
                  <a:pt x="476" y="375"/>
                  <a:pt x="443" y="380"/>
                </a:cubicBezTo>
                <a:cubicBezTo>
                  <a:pt x="412" y="389"/>
                  <a:pt x="380" y="395"/>
                  <a:pt x="350" y="403"/>
                </a:cubicBezTo>
                <a:cubicBezTo>
                  <a:pt x="334" y="406"/>
                  <a:pt x="303" y="411"/>
                  <a:pt x="303" y="411"/>
                </a:cubicBezTo>
                <a:cubicBezTo>
                  <a:pt x="303" y="411"/>
                  <a:pt x="339" y="405"/>
                  <a:pt x="357" y="403"/>
                </a:cubicBezTo>
                <a:cubicBezTo>
                  <a:pt x="510" y="408"/>
                  <a:pt x="524" y="403"/>
                  <a:pt x="629" y="426"/>
                </a:cubicBezTo>
                <a:cubicBezTo>
                  <a:pt x="656" y="503"/>
                  <a:pt x="640" y="582"/>
                  <a:pt x="614" y="659"/>
                </a:cubicBezTo>
                <a:cubicBezTo>
                  <a:pt x="622" y="700"/>
                  <a:pt x="631" y="721"/>
                  <a:pt x="614" y="768"/>
                </a:cubicBezTo>
                <a:cubicBezTo>
                  <a:pt x="605" y="791"/>
                  <a:pt x="568" y="790"/>
                  <a:pt x="544" y="799"/>
                </a:cubicBezTo>
                <a:cubicBezTo>
                  <a:pt x="473" y="823"/>
                  <a:pt x="448" y="823"/>
                  <a:pt x="365" y="830"/>
                </a:cubicBezTo>
                <a:cubicBezTo>
                  <a:pt x="264" y="823"/>
                  <a:pt x="127" y="807"/>
                  <a:pt x="16" y="807"/>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5370" name="TextBox 1"/>
          <p:cNvSpPr txBox="1">
            <a:spLocks noChangeArrowheads="1"/>
          </p:cNvSpPr>
          <p:nvPr/>
        </p:nvSpPr>
        <p:spPr bwMode="auto">
          <a:xfrm>
            <a:off x="6799263" y="6070600"/>
            <a:ext cx="1816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dirty="0">
                <a:solidFill>
                  <a:srgbClr val="003366"/>
                </a:solidFill>
                <a:latin typeface="Times" pitchFamily="2" charset="0"/>
                <a:ea typeface="MS PGothic" pitchFamily="34" charset="-128"/>
              </a:rPr>
              <a:t>Phil Daro, 2010</a:t>
            </a:r>
          </a:p>
        </p:txBody>
      </p:sp>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endParaRPr lang="en-US" dirty="0"/>
          </a:p>
        </p:txBody>
      </p:sp>
      <p:pic>
        <p:nvPicPr>
          <p:cNvPr id="14" name="Picture 13"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38" y="5911728"/>
            <a:ext cx="2673270" cy="696059"/>
          </a:xfrm>
          <a:prstGeom prst="rect">
            <a:avLst/>
          </a:prstGeom>
        </p:spPr>
      </p:pic>
    </p:spTree>
    <p:extLst>
      <p:ext uri="{BB962C8B-B14F-4D97-AF65-F5344CB8AC3E}">
        <p14:creationId xmlns:p14="http://schemas.microsoft.com/office/powerpoint/2010/main" val="4194275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319177"/>
            <a:ext cx="91440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tx2"/>
                </a:solidFill>
                <a:effectLst/>
                <a:uLnTx/>
                <a:uFillTx/>
                <a:latin typeface="Verdana" pitchFamily="34" charset="0"/>
                <a:ea typeface="Verdana" pitchFamily="34" charset="0"/>
                <a:cs typeface="Verdana" pitchFamily="34" charset="0"/>
              </a:rPr>
              <a:t>FYI</a:t>
            </a:r>
          </a:p>
        </p:txBody>
      </p:sp>
      <p:sp>
        <p:nvSpPr>
          <p:cNvPr id="6" name="Rectangle 3"/>
          <p:cNvSpPr txBox="1">
            <a:spLocks noChangeArrowheads="1"/>
          </p:cNvSpPr>
          <p:nvPr/>
        </p:nvSpPr>
        <p:spPr>
          <a:xfrm>
            <a:off x="971551" y="2068757"/>
            <a:ext cx="7620000" cy="4191000"/>
          </a:xfrm>
          <a:prstGeom prst="rect">
            <a:avLst/>
          </a:prstGeom>
        </p:spPr>
        <p:txBody>
          <a:bodyPr vert="horz" lIns="91440" tIns="45720" rIns="91440" bIns="45720" rtlCol="0">
            <a:noAutofit/>
          </a:bodyPr>
          <a:lstStyle/>
          <a:p>
            <a:pPr algn="ctr"/>
            <a:r>
              <a:rPr lang="en-US" sz="4400" dirty="0">
                <a:solidFill>
                  <a:srgbClr val="002060"/>
                </a:solidFill>
              </a:rPr>
              <a:t>Electronic copies of slides are available </a:t>
            </a:r>
          </a:p>
          <a:p>
            <a:pPr algn="ctr"/>
            <a:r>
              <a:rPr lang="en-US" sz="4400" dirty="0">
                <a:solidFill>
                  <a:srgbClr val="002060"/>
                </a:solidFill>
              </a:rPr>
              <a:t>by request</a:t>
            </a:r>
            <a:endParaRPr lang="en-US" sz="4400" u="sng" dirty="0">
              <a:solidFill>
                <a:srgbClr val="002060"/>
              </a:solidFill>
            </a:endParaRPr>
          </a:p>
          <a:p>
            <a:pPr algn="ctr"/>
            <a:r>
              <a:rPr lang="en-US" sz="4400" u="sng" dirty="0" smtClean="0">
                <a:solidFill>
                  <a:srgbClr val="0070C0"/>
                </a:solidFill>
              </a:rPr>
              <a:t>dbriars@nctm.org</a:t>
            </a:r>
            <a:endParaRPr lang="en-US" sz="4400" u="sng" dirty="0">
              <a:solidFill>
                <a:srgbClr val="0070C0"/>
              </a:solidFill>
            </a:endParaRPr>
          </a:p>
        </p:txBody>
      </p:sp>
      <p:sp>
        <p:nvSpPr>
          <p:cNvPr id="2" name="Title 1"/>
          <p:cNvSpPr>
            <a:spLocks noGrp="1"/>
          </p:cNvSpPr>
          <p:nvPr>
            <p:ph type="title"/>
          </p:nvPr>
        </p:nvSpPr>
        <p:spPr>
          <a:xfrm>
            <a:off x="1428750" y="274638"/>
            <a:ext cx="7384174" cy="1143000"/>
          </a:xfrm>
        </p:spPr>
        <p:txBody>
          <a:bodyPr/>
          <a:lstStyle/>
          <a:p>
            <a:endParaRPr lang="en-US" dirty="0"/>
          </a:p>
        </p:txBody>
      </p:sp>
    </p:spTree>
    <p:extLst>
      <p:ext uri="{BB962C8B-B14F-4D97-AF65-F5344CB8AC3E}">
        <p14:creationId xmlns:p14="http://schemas.microsoft.com/office/powerpoint/2010/main" val="30666317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69698" name="Freeform 2"/>
          <p:cNvSpPr>
            <a:spLocks/>
          </p:cNvSpPr>
          <p:nvPr/>
        </p:nvSpPr>
        <p:spPr bwMode="auto">
          <a:xfrm>
            <a:off x="1600200" y="2590800"/>
            <a:ext cx="539750" cy="823913"/>
          </a:xfrm>
          <a:custGeom>
            <a:avLst/>
            <a:gdLst/>
            <a:ahLst/>
            <a:cxnLst>
              <a:cxn ang="0">
                <a:pos x="23" y="31"/>
              </a:cxn>
              <a:cxn ang="0">
                <a:pos x="132" y="0"/>
              </a:cxn>
              <a:cxn ang="0">
                <a:pos x="442" y="31"/>
              </a:cxn>
              <a:cxn ang="0">
                <a:pos x="520" y="226"/>
              </a:cxn>
              <a:cxn ang="0">
                <a:pos x="512" y="326"/>
              </a:cxn>
              <a:cxn ang="0">
                <a:pos x="396" y="451"/>
              </a:cxn>
              <a:cxn ang="0">
                <a:pos x="272" y="466"/>
              </a:cxn>
              <a:cxn ang="0">
                <a:pos x="481" y="490"/>
              </a:cxn>
              <a:cxn ang="0">
                <a:pos x="528" y="676"/>
              </a:cxn>
              <a:cxn ang="0">
                <a:pos x="442" y="924"/>
              </a:cxn>
              <a:cxn ang="0">
                <a:pos x="396" y="956"/>
              </a:cxn>
              <a:cxn ang="0">
                <a:pos x="225" y="924"/>
              </a:cxn>
              <a:cxn ang="0">
                <a:pos x="147" y="901"/>
              </a:cxn>
              <a:cxn ang="0">
                <a:pos x="93" y="917"/>
              </a:cxn>
              <a:cxn ang="0">
                <a:pos x="46" y="932"/>
              </a:cxn>
              <a:cxn ang="0">
                <a:pos x="0" y="948"/>
              </a:cxn>
            </a:cxnLst>
            <a:rect l="0" t="0" r="r" b="b"/>
            <a:pathLst>
              <a:path w="535" h="961">
                <a:moveTo>
                  <a:pt x="23" y="31"/>
                </a:moveTo>
                <a:cubicBezTo>
                  <a:pt x="61" y="5"/>
                  <a:pt x="83" y="6"/>
                  <a:pt x="132" y="0"/>
                </a:cubicBezTo>
                <a:cubicBezTo>
                  <a:pt x="298" y="11"/>
                  <a:pt x="324" y="13"/>
                  <a:pt x="442" y="31"/>
                </a:cubicBezTo>
                <a:cubicBezTo>
                  <a:pt x="500" y="89"/>
                  <a:pt x="501" y="150"/>
                  <a:pt x="520" y="226"/>
                </a:cubicBezTo>
                <a:cubicBezTo>
                  <a:pt x="517" y="259"/>
                  <a:pt x="516" y="292"/>
                  <a:pt x="512" y="326"/>
                </a:cubicBezTo>
                <a:cubicBezTo>
                  <a:pt x="506" y="368"/>
                  <a:pt x="440" y="441"/>
                  <a:pt x="396" y="451"/>
                </a:cubicBezTo>
                <a:cubicBezTo>
                  <a:pt x="355" y="459"/>
                  <a:pt x="313" y="461"/>
                  <a:pt x="272" y="466"/>
                </a:cubicBezTo>
                <a:cubicBezTo>
                  <a:pt x="339" y="470"/>
                  <a:pt x="415" y="467"/>
                  <a:pt x="481" y="490"/>
                </a:cubicBezTo>
                <a:cubicBezTo>
                  <a:pt x="527" y="558"/>
                  <a:pt x="519" y="589"/>
                  <a:pt x="528" y="676"/>
                </a:cubicBezTo>
                <a:cubicBezTo>
                  <a:pt x="519" y="804"/>
                  <a:pt x="535" y="846"/>
                  <a:pt x="442" y="924"/>
                </a:cubicBezTo>
                <a:cubicBezTo>
                  <a:pt x="400" y="958"/>
                  <a:pt x="438" y="941"/>
                  <a:pt x="396" y="956"/>
                </a:cubicBezTo>
                <a:cubicBezTo>
                  <a:pt x="231" y="945"/>
                  <a:pt x="313" y="961"/>
                  <a:pt x="225" y="924"/>
                </a:cubicBezTo>
                <a:cubicBezTo>
                  <a:pt x="200" y="913"/>
                  <a:pt x="147" y="901"/>
                  <a:pt x="147" y="901"/>
                </a:cubicBezTo>
                <a:cubicBezTo>
                  <a:pt x="96" y="914"/>
                  <a:pt x="135" y="903"/>
                  <a:pt x="93" y="917"/>
                </a:cubicBezTo>
                <a:cubicBezTo>
                  <a:pt x="77" y="922"/>
                  <a:pt x="46" y="932"/>
                  <a:pt x="46" y="932"/>
                </a:cubicBezTo>
                <a:cubicBezTo>
                  <a:pt x="16" y="952"/>
                  <a:pt x="32" y="948"/>
                  <a:pt x="0" y="948"/>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699" name="Line 3"/>
          <p:cNvSpPr>
            <a:spLocks noChangeShapeType="1"/>
          </p:cNvSpPr>
          <p:nvPr/>
        </p:nvSpPr>
        <p:spPr bwMode="auto">
          <a:xfrm>
            <a:off x="990600" y="3657600"/>
            <a:ext cx="2057400" cy="0"/>
          </a:xfrm>
          <a:prstGeom prst="line">
            <a:avLst/>
          </a:prstGeom>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00" name="Freeform 4"/>
          <p:cNvSpPr>
            <a:spLocks/>
          </p:cNvSpPr>
          <p:nvPr/>
        </p:nvSpPr>
        <p:spPr bwMode="auto">
          <a:xfrm>
            <a:off x="1676400" y="3962400"/>
            <a:ext cx="838200" cy="1143000"/>
          </a:xfrm>
          <a:custGeom>
            <a:avLst/>
            <a:gdLst/>
            <a:ahLst/>
            <a:cxnLst>
              <a:cxn ang="0">
                <a:pos x="505" y="0"/>
              </a:cxn>
              <a:cxn ang="0">
                <a:pos x="404" y="100"/>
              </a:cxn>
              <a:cxn ang="0">
                <a:pos x="287" y="248"/>
              </a:cxn>
              <a:cxn ang="0">
                <a:pos x="210" y="326"/>
              </a:cxn>
              <a:cxn ang="0">
                <a:pos x="171" y="388"/>
              </a:cxn>
              <a:cxn ang="0">
                <a:pos x="117" y="458"/>
              </a:cxn>
              <a:cxn ang="0">
                <a:pos x="0" y="636"/>
              </a:cxn>
              <a:cxn ang="0">
                <a:pos x="792" y="667"/>
              </a:cxn>
              <a:cxn ang="0">
                <a:pos x="730" y="621"/>
              </a:cxn>
              <a:cxn ang="0">
                <a:pos x="551" y="636"/>
              </a:cxn>
              <a:cxn ang="0">
                <a:pos x="497" y="489"/>
              </a:cxn>
              <a:cxn ang="0">
                <a:pos x="520" y="295"/>
              </a:cxn>
              <a:cxn ang="0">
                <a:pos x="551" y="46"/>
              </a:cxn>
              <a:cxn ang="0">
                <a:pos x="520" y="7"/>
              </a:cxn>
              <a:cxn ang="0">
                <a:pos x="513" y="31"/>
              </a:cxn>
              <a:cxn ang="0">
                <a:pos x="513" y="466"/>
              </a:cxn>
              <a:cxn ang="0">
                <a:pos x="520" y="730"/>
              </a:cxn>
              <a:cxn ang="0">
                <a:pos x="536" y="792"/>
              </a:cxn>
              <a:cxn ang="0">
                <a:pos x="544" y="823"/>
              </a:cxn>
              <a:cxn ang="0">
                <a:pos x="544" y="924"/>
              </a:cxn>
              <a:cxn ang="0">
                <a:pos x="528" y="1180"/>
              </a:cxn>
            </a:cxnLst>
            <a:rect l="0" t="0" r="r" b="b"/>
            <a:pathLst>
              <a:path w="792" h="1180">
                <a:moveTo>
                  <a:pt x="505" y="0"/>
                </a:moveTo>
                <a:cubicBezTo>
                  <a:pt x="470" y="34"/>
                  <a:pt x="434" y="62"/>
                  <a:pt x="404" y="100"/>
                </a:cubicBezTo>
                <a:cubicBezTo>
                  <a:pt x="362" y="150"/>
                  <a:pt x="335" y="198"/>
                  <a:pt x="287" y="248"/>
                </a:cubicBezTo>
                <a:cubicBezTo>
                  <a:pt x="261" y="274"/>
                  <a:pt x="229" y="295"/>
                  <a:pt x="210" y="326"/>
                </a:cubicBezTo>
                <a:cubicBezTo>
                  <a:pt x="197" y="346"/>
                  <a:pt x="185" y="368"/>
                  <a:pt x="171" y="388"/>
                </a:cubicBezTo>
                <a:cubicBezTo>
                  <a:pt x="154" y="412"/>
                  <a:pt x="128" y="430"/>
                  <a:pt x="117" y="458"/>
                </a:cubicBezTo>
                <a:cubicBezTo>
                  <a:pt x="88" y="527"/>
                  <a:pt x="65" y="593"/>
                  <a:pt x="0" y="636"/>
                </a:cubicBezTo>
                <a:cubicBezTo>
                  <a:pt x="581" y="642"/>
                  <a:pt x="511" y="581"/>
                  <a:pt x="792" y="667"/>
                </a:cubicBezTo>
                <a:cubicBezTo>
                  <a:pt x="780" y="634"/>
                  <a:pt x="761" y="631"/>
                  <a:pt x="730" y="621"/>
                </a:cubicBezTo>
                <a:cubicBezTo>
                  <a:pt x="665" y="626"/>
                  <a:pt x="612" y="646"/>
                  <a:pt x="551" y="636"/>
                </a:cubicBezTo>
                <a:cubicBezTo>
                  <a:pt x="542" y="576"/>
                  <a:pt x="512" y="547"/>
                  <a:pt x="497" y="489"/>
                </a:cubicBezTo>
                <a:cubicBezTo>
                  <a:pt x="501" y="425"/>
                  <a:pt x="501" y="356"/>
                  <a:pt x="520" y="295"/>
                </a:cubicBezTo>
                <a:cubicBezTo>
                  <a:pt x="525" y="208"/>
                  <a:pt x="524" y="128"/>
                  <a:pt x="551" y="46"/>
                </a:cubicBezTo>
                <a:cubicBezTo>
                  <a:pt x="547" y="35"/>
                  <a:pt x="542" y="1"/>
                  <a:pt x="520" y="7"/>
                </a:cubicBezTo>
                <a:cubicBezTo>
                  <a:pt x="511" y="9"/>
                  <a:pt x="515" y="23"/>
                  <a:pt x="513" y="31"/>
                </a:cubicBezTo>
                <a:cubicBezTo>
                  <a:pt x="507" y="167"/>
                  <a:pt x="479" y="330"/>
                  <a:pt x="513" y="466"/>
                </a:cubicBezTo>
                <a:cubicBezTo>
                  <a:pt x="521" y="555"/>
                  <a:pt x="508" y="639"/>
                  <a:pt x="520" y="730"/>
                </a:cubicBezTo>
                <a:cubicBezTo>
                  <a:pt x="522" y="751"/>
                  <a:pt x="530" y="771"/>
                  <a:pt x="536" y="792"/>
                </a:cubicBezTo>
                <a:cubicBezTo>
                  <a:pt x="538" y="802"/>
                  <a:pt x="544" y="823"/>
                  <a:pt x="544" y="823"/>
                </a:cubicBezTo>
                <a:cubicBezTo>
                  <a:pt x="558" y="947"/>
                  <a:pt x="551" y="832"/>
                  <a:pt x="544" y="924"/>
                </a:cubicBezTo>
                <a:cubicBezTo>
                  <a:pt x="537" y="1009"/>
                  <a:pt x="528" y="1180"/>
                  <a:pt x="528" y="1180"/>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01" name="Line 5"/>
          <p:cNvSpPr>
            <a:spLocks noChangeShapeType="1"/>
          </p:cNvSpPr>
          <p:nvPr/>
        </p:nvSpPr>
        <p:spPr bwMode="auto">
          <a:xfrm>
            <a:off x="4038600" y="3200400"/>
            <a:ext cx="0" cy="990600"/>
          </a:xfrm>
          <a:prstGeom prst="line">
            <a:avLst/>
          </a:prstGeom>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02" name="Line 6"/>
          <p:cNvSpPr>
            <a:spLocks noChangeShapeType="1"/>
          </p:cNvSpPr>
          <p:nvPr/>
        </p:nvSpPr>
        <p:spPr bwMode="auto">
          <a:xfrm>
            <a:off x="3581400" y="3657600"/>
            <a:ext cx="990600" cy="0"/>
          </a:xfrm>
          <a:prstGeom prst="line">
            <a:avLst/>
          </a:prstGeom>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03" name="Line 7"/>
          <p:cNvSpPr>
            <a:spLocks noChangeShapeType="1"/>
          </p:cNvSpPr>
          <p:nvPr/>
        </p:nvSpPr>
        <p:spPr bwMode="auto">
          <a:xfrm>
            <a:off x="5715000" y="2667000"/>
            <a:ext cx="0" cy="838200"/>
          </a:xfrm>
          <a:prstGeom prst="line">
            <a:avLst/>
          </a:prstGeom>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04" name="Line 8"/>
          <p:cNvSpPr>
            <a:spLocks noChangeShapeType="1"/>
          </p:cNvSpPr>
          <p:nvPr/>
        </p:nvSpPr>
        <p:spPr bwMode="auto">
          <a:xfrm>
            <a:off x="5029200" y="3810000"/>
            <a:ext cx="1752600" cy="0"/>
          </a:xfrm>
          <a:prstGeom prst="line">
            <a:avLst/>
          </a:prstGeom>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05" name="Freeform 9"/>
          <p:cNvSpPr>
            <a:spLocks/>
          </p:cNvSpPr>
          <p:nvPr/>
        </p:nvSpPr>
        <p:spPr bwMode="auto">
          <a:xfrm>
            <a:off x="5486400" y="4038600"/>
            <a:ext cx="838200" cy="936625"/>
          </a:xfrm>
          <a:custGeom>
            <a:avLst/>
            <a:gdLst/>
            <a:ahLst/>
            <a:cxnLst>
              <a:cxn ang="0">
                <a:pos x="0" y="14"/>
              </a:cxn>
              <a:cxn ang="0">
                <a:pos x="528" y="53"/>
              </a:cxn>
              <a:cxn ang="0">
                <a:pos x="552" y="69"/>
              </a:cxn>
              <a:cxn ang="0">
                <a:pos x="591" y="84"/>
              </a:cxn>
              <a:cxn ang="0">
                <a:pos x="653" y="131"/>
              </a:cxn>
              <a:cxn ang="0">
                <a:pos x="645" y="294"/>
              </a:cxn>
              <a:cxn ang="0">
                <a:pos x="614" y="341"/>
              </a:cxn>
              <a:cxn ang="0">
                <a:pos x="443" y="380"/>
              </a:cxn>
              <a:cxn ang="0">
                <a:pos x="350" y="403"/>
              </a:cxn>
              <a:cxn ang="0">
                <a:pos x="303" y="411"/>
              </a:cxn>
              <a:cxn ang="0">
                <a:pos x="357" y="403"/>
              </a:cxn>
              <a:cxn ang="0">
                <a:pos x="629" y="426"/>
              </a:cxn>
              <a:cxn ang="0">
                <a:pos x="614" y="659"/>
              </a:cxn>
              <a:cxn ang="0">
                <a:pos x="614" y="768"/>
              </a:cxn>
              <a:cxn ang="0">
                <a:pos x="544" y="799"/>
              </a:cxn>
              <a:cxn ang="0">
                <a:pos x="365" y="830"/>
              </a:cxn>
              <a:cxn ang="0">
                <a:pos x="16" y="807"/>
              </a:cxn>
            </a:cxnLst>
            <a:rect l="0" t="0" r="r" b="b"/>
            <a:pathLst>
              <a:path w="687" h="830">
                <a:moveTo>
                  <a:pt x="0" y="14"/>
                </a:moveTo>
                <a:cubicBezTo>
                  <a:pt x="182" y="0"/>
                  <a:pt x="355" y="0"/>
                  <a:pt x="528" y="53"/>
                </a:cubicBezTo>
                <a:cubicBezTo>
                  <a:pt x="536" y="58"/>
                  <a:pt x="543" y="64"/>
                  <a:pt x="552" y="69"/>
                </a:cubicBezTo>
                <a:cubicBezTo>
                  <a:pt x="564" y="75"/>
                  <a:pt x="579" y="76"/>
                  <a:pt x="591" y="84"/>
                </a:cubicBezTo>
                <a:cubicBezTo>
                  <a:pt x="613" y="97"/>
                  <a:pt x="653" y="131"/>
                  <a:pt x="653" y="131"/>
                </a:cubicBezTo>
                <a:cubicBezTo>
                  <a:pt x="687" y="183"/>
                  <a:pt x="671" y="241"/>
                  <a:pt x="645" y="294"/>
                </a:cubicBezTo>
                <a:cubicBezTo>
                  <a:pt x="634" y="315"/>
                  <a:pt x="641" y="327"/>
                  <a:pt x="614" y="341"/>
                </a:cubicBezTo>
                <a:cubicBezTo>
                  <a:pt x="584" y="355"/>
                  <a:pt x="476" y="375"/>
                  <a:pt x="443" y="380"/>
                </a:cubicBezTo>
                <a:cubicBezTo>
                  <a:pt x="412" y="389"/>
                  <a:pt x="380" y="395"/>
                  <a:pt x="350" y="403"/>
                </a:cubicBezTo>
                <a:cubicBezTo>
                  <a:pt x="334" y="406"/>
                  <a:pt x="303" y="411"/>
                  <a:pt x="303" y="411"/>
                </a:cubicBezTo>
                <a:cubicBezTo>
                  <a:pt x="303" y="411"/>
                  <a:pt x="339" y="405"/>
                  <a:pt x="357" y="403"/>
                </a:cubicBezTo>
                <a:cubicBezTo>
                  <a:pt x="510" y="408"/>
                  <a:pt x="524" y="403"/>
                  <a:pt x="629" y="426"/>
                </a:cubicBezTo>
                <a:cubicBezTo>
                  <a:pt x="656" y="503"/>
                  <a:pt x="640" y="582"/>
                  <a:pt x="614" y="659"/>
                </a:cubicBezTo>
                <a:cubicBezTo>
                  <a:pt x="622" y="700"/>
                  <a:pt x="631" y="721"/>
                  <a:pt x="614" y="768"/>
                </a:cubicBezTo>
                <a:cubicBezTo>
                  <a:pt x="605" y="791"/>
                  <a:pt x="568" y="790"/>
                  <a:pt x="544" y="799"/>
                </a:cubicBezTo>
                <a:cubicBezTo>
                  <a:pt x="473" y="823"/>
                  <a:pt x="448" y="823"/>
                  <a:pt x="365" y="830"/>
                </a:cubicBezTo>
                <a:cubicBezTo>
                  <a:pt x="264" y="823"/>
                  <a:pt x="127" y="807"/>
                  <a:pt x="16" y="807"/>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06" name="Freeform 10"/>
          <p:cNvSpPr>
            <a:spLocks/>
          </p:cNvSpPr>
          <p:nvPr/>
        </p:nvSpPr>
        <p:spPr bwMode="auto">
          <a:xfrm>
            <a:off x="1143000" y="1905000"/>
            <a:ext cx="6019800" cy="3429000"/>
          </a:xfrm>
          <a:custGeom>
            <a:avLst/>
            <a:gdLst/>
            <a:ahLst/>
            <a:cxnLst>
              <a:cxn ang="0">
                <a:pos x="96" y="55"/>
              </a:cxn>
              <a:cxn ang="0">
                <a:pos x="26" y="164"/>
              </a:cxn>
              <a:cxn ang="0">
                <a:pos x="3" y="312"/>
              </a:cxn>
              <a:cxn ang="0">
                <a:pos x="50" y="700"/>
              </a:cxn>
              <a:cxn ang="0">
                <a:pos x="57" y="746"/>
              </a:cxn>
              <a:cxn ang="0">
                <a:pos x="96" y="824"/>
              </a:cxn>
              <a:cxn ang="0">
                <a:pos x="151" y="995"/>
              </a:cxn>
              <a:cxn ang="0">
                <a:pos x="205" y="1088"/>
              </a:cxn>
              <a:cxn ang="0">
                <a:pos x="228" y="1150"/>
              </a:cxn>
              <a:cxn ang="0">
                <a:pos x="415" y="1399"/>
              </a:cxn>
              <a:cxn ang="0">
                <a:pos x="578" y="1865"/>
              </a:cxn>
              <a:cxn ang="0">
                <a:pos x="803" y="2160"/>
              </a:cxn>
              <a:cxn ang="0">
                <a:pos x="943" y="2339"/>
              </a:cxn>
              <a:cxn ang="0">
                <a:pos x="1098" y="2362"/>
              </a:cxn>
              <a:cxn ang="0">
                <a:pos x="1494" y="2533"/>
              </a:cxn>
              <a:cxn ang="0">
                <a:pos x="2030" y="2766"/>
              </a:cxn>
              <a:cxn ang="0">
                <a:pos x="2216" y="2836"/>
              </a:cxn>
              <a:cxn ang="0">
                <a:pos x="2830" y="3115"/>
              </a:cxn>
              <a:cxn ang="0">
                <a:pos x="3125" y="3224"/>
              </a:cxn>
              <a:cxn ang="0">
                <a:pos x="3692" y="3387"/>
              </a:cxn>
              <a:cxn ang="0">
                <a:pos x="3816" y="3426"/>
              </a:cxn>
              <a:cxn ang="0">
                <a:pos x="3987" y="3449"/>
              </a:cxn>
              <a:cxn ang="0">
                <a:pos x="4570" y="3255"/>
              </a:cxn>
              <a:cxn ang="0">
                <a:pos x="4267" y="2362"/>
              </a:cxn>
              <a:cxn ang="0">
                <a:pos x="3847" y="2059"/>
              </a:cxn>
              <a:cxn ang="0">
                <a:pos x="3622" y="1950"/>
              </a:cxn>
              <a:cxn ang="0">
                <a:pos x="3366" y="1764"/>
              </a:cxn>
              <a:cxn ang="0">
                <a:pos x="3024" y="1593"/>
              </a:cxn>
              <a:cxn ang="0">
                <a:pos x="2752" y="1484"/>
              </a:cxn>
              <a:cxn ang="0">
                <a:pos x="2574" y="1469"/>
              </a:cxn>
              <a:cxn ang="0">
                <a:pos x="2364" y="1368"/>
              </a:cxn>
              <a:cxn ang="0">
                <a:pos x="2038" y="1166"/>
              </a:cxn>
              <a:cxn ang="0">
                <a:pos x="1820" y="987"/>
              </a:cxn>
              <a:cxn ang="0">
                <a:pos x="1650" y="878"/>
              </a:cxn>
              <a:cxn ang="0">
                <a:pos x="1510" y="739"/>
              </a:cxn>
              <a:cxn ang="0">
                <a:pos x="1215" y="482"/>
              </a:cxn>
              <a:cxn ang="0">
                <a:pos x="1145" y="389"/>
              </a:cxn>
              <a:cxn ang="0">
                <a:pos x="1036" y="312"/>
              </a:cxn>
              <a:cxn ang="0">
                <a:pos x="834" y="117"/>
              </a:cxn>
              <a:cxn ang="0">
                <a:pos x="725" y="47"/>
              </a:cxn>
              <a:cxn ang="0">
                <a:pos x="593" y="40"/>
              </a:cxn>
              <a:cxn ang="0">
                <a:pos x="384" y="1"/>
              </a:cxn>
              <a:cxn ang="0">
                <a:pos x="244" y="24"/>
              </a:cxn>
              <a:cxn ang="0">
                <a:pos x="166" y="71"/>
              </a:cxn>
              <a:cxn ang="0">
                <a:pos x="96" y="55"/>
              </a:cxn>
            </a:cxnLst>
            <a:rect l="0" t="0" r="r" b="b"/>
            <a:pathLst>
              <a:path w="4628" h="3449">
                <a:moveTo>
                  <a:pt x="96" y="55"/>
                </a:moveTo>
                <a:cubicBezTo>
                  <a:pt x="65" y="86"/>
                  <a:pt x="46" y="125"/>
                  <a:pt x="26" y="164"/>
                </a:cubicBezTo>
                <a:cubicBezTo>
                  <a:pt x="14" y="215"/>
                  <a:pt x="8" y="256"/>
                  <a:pt x="3" y="312"/>
                </a:cubicBezTo>
                <a:cubicBezTo>
                  <a:pt x="8" y="439"/>
                  <a:pt x="0" y="579"/>
                  <a:pt x="50" y="700"/>
                </a:cubicBezTo>
                <a:cubicBezTo>
                  <a:pt x="52" y="715"/>
                  <a:pt x="51" y="731"/>
                  <a:pt x="57" y="746"/>
                </a:cubicBezTo>
                <a:cubicBezTo>
                  <a:pt x="67" y="773"/>
                  <a:pt x="88" y="795"/>
                  <a:pt x="96" y="824"/>
                </a:cubicBezTo>
                <a:cubicBezTo>
                  <a:pt x="110" y="881"/>
                  <a:pt x="127" y="940"/>
                  <a:pt x="151" y="995"/>
                </a:cubicBezTo>
                <a:cubicBezTo>
                  <a:pt x="164" y="1027"/>
                  <a:pt x="190" y="1056"/>
                  <a:pt x="205" y="1088"/>
                </a:cubicBezTo>
                <a:cubicBezTo>
                  <a:pt x="214" y="1108"/>
                  <a:pt x="217" y="1130"/>
                  <a:pt x="228" y="1150"/>
                </a:cubicBezTo>
                <a:cubicBezTo>
                  <a:pt x="279" y="1244"/>
                  <a:pt x="350" y="1315"/>
                  <a:pt x="415" y="1399"/>
                </a:cubicBezTo>
                <a:cubicBezTo>
                  <a:pt x="448" y="1568"/>
                  <a:pt x="495" y="1710"/>
                  <a:pt x="578" y="1865"/>
                </a:cubicBezTo>
                <a:cubicBezTo>
                  <a:pt x="622" y="1948"/>
                  <a:pt x="768" y="2118"/>
                  <a:pt x="803" y="2160"/>
                </a:cubicBezTo>
                <a:cubicBezTo>
                  <a:pt x="850" y="2218"/>
                  <a:pt x="887" y="2287"/>
                  <a:pt x="943" y="2339"/>
                </a:cubicBezTo>
                <a:cubicBezTo>
                  <a:pt x="962" y="2356"/>
                  <a:pt x="1084" y="2360"/>
                  <a:pt x="1098" y="2362"/>
                </a:cubicBezTo>
                <a:cubicBezTo>
                  <a:pt x="1233" y="2414"/>
                  <a:pt x="1366" y="2458"/>
                  <a:pt x="1494" y="2533"/>
                </a:cubicBezTo>
                <a:cubicBezTo>
                  <a:pt x="1667" y="2634"/>
                  <a:pt x="1826" y="2746"/>
                  <a:pt x="2030" y="2766"/>
                </a:cubicBezTo>
                <a:cubicBezTo>
                  <a:pt x="2089" y="2795"/>
                  <a:pt x="2157" y="2805"/>
                  <a:pt x="2216" y="2836"/>
                </a:cubicBezTo>
                <a:cubicBezTo>
                  <a:pt x="2417" y="2939"/>
                  <a:pt x="2610" y="3054"/>
                  <a:pt x="2830" y="3115"/>
                </a:cubicBezTo>
                <a:cubicBezTo>
                  <a:pt x="2919" y="3168"/>
                  <a:pt x="3026" y="3189"/>
                  <a:pt x="3125" y="3224"/>
                </a:cubicBezTo>
                <a:cubicBezTo>
                  <a:pt x="3318" y="3292"/>
                  <a:pt x="3487" y="3371"/>
                  <a:pt x="3692" y="3387"/>
                </a:cubicBezTo>
                <a:cubicBezTo>
                  <a:pt x="3695" y="3388"/>
                  <a:pt x="3803" y="3424"/>
                  <a:pt x="3816" y="3426"/>
                </a:cubicBezTo>
                <a:cubicBezTo>
                  <a:pt x="3873" y="3433"/>
                  <a:pt x="3987" y="3449"/>
                  <a:pt x="3987" y="3449"/>
                </a:cubicBezTo>
                <a:cubicBezTo>
                  <a:pt x="4223" y="3427"/>
                  <a:pt x="4415" y="3441"/>
                  <a:pt x="4570" y="3255"/>
                </a:cubicBezTo>
                <a:cubicBezTo>
                  <a:pt x="4561" y="2954"/>
                  <a:pt x="4628" y="2487"/>
                  <a:pt x="4267" y="2362"/>
                </a:cubicBezTo>
                <a:cubicBezTo>
                  <a:pt x="4131" y="2254"/>
                  <a:pt x="3996" y="2151"/>
                  <a:pt x="3847" y="2059"/>
                </a:cubicBezTo>
                <a:cubicBezTo>
                  <a:pt x="3775" y="2015"/>
                  <a:pt x="3689" y="1997"/>
                  <a:pt x="3622" y="1950"/>
                </a:cubicBezTo>
                <a:cubicBezTo>
                  <a:pt x="3539" y="1892"/>
                  <a:pt x="3454" y="1813"/>
                  <a:pt x="3366" y="1764"/>
                </a:cubicBezTo>
                <a:cubicBezTo>
                  <a:pt x="3254" y="1701"/>
                  <a:pt x="3140" y="1643"/>
                  <a:pt x="3024" y="1593"/>
                </a:cubicBezTo>
                <a:cubicBezTo>
                  <a:pt x="2980" y="1574"/>
                  <a:pt x="2791" y="1489"/>
                  <a:pt x="2752" y="1484"/>
                </a:cubicBezTo>
                <a:cubicBezTo>
                  <a:pt x="2651" y="1471"/>
                  <a:pt x="2710" y="1477"/>
                  <a:pt x="2574" y="1469"/>
                </a:cubicBezTo>
                <a:cubicBezTo>
                  <a:pt x="2506" y="1427"/>
                  <a:pt x="2431" y="1406"/>
                  <a:pt x="2364" y="1368"/>
                </a:cubicBezTo>
                <a:cubicBezTo>
                  <a:pt x="2253" y="1304"/>
                  <a:pt x="2141" y="1240"/>
                  <a:pt x="2038" y="1166"/>
                </a:cubicBezTo>
                <a:cubicBezTo>
                  <a:pt x="1961" y="1111"/>
                  <a:pt x="1896" y="1041"/>
                  <a:pt x="1820" y="987"/>
                </a:cubicBezTo>
                <a:cubicBezTo>
                  <a:pt x="1744" y="933"/>
                  <a:pt x="1716" y="919"/>
                  <a:pt x="1650" y="878"/>
                </a:cubicBezTo>
                <a:cubicBezTo>
                  <a:pt x="1512" y="705"/>
                  <a:pt x="1692" y="921"/>
                  <a:pt x="1510" y="739"/>
                </a:cubicBezTo>
                <a:cubicBezTo>
                  <a:pt x="1420" y="649"/>
                  <a:pt x="1329" y="540"/>
                  <a:pt x="1215" y="482"/>
                </a:cubicBezTo>
                <a:cubicBezTo>
                  <a:pt x="1200" y="460"/>
                  <a:pt x="1173" y="409"/>
                  <a:pt x="1145" y="389"/>
                </a:cubicBezTo>
                <a:cubicBezTo>
                  <a:pt x="1091" y="349"/>
                  <a:pt x="1095" y="377"/>
                  <a:pt x="1036" y="312"/>
                </a:cubicBezTo>
                <a:cubicBezTo>
                  <a:pt x="929" y="195"/>
                  <a:pt x="974" y="237"/>
                  <a:pt x="834" y="117"/>
                </a:cubicBezTo>
                <a:cubicBezTo>
                  <a:pt x="807" y="94"/>
                  <a:pt x="759" y="51"/>
                  <a:pt x="725" y="47"/>
                </a:cubicBezTo>
                <a:cubicBezTo>
                  <a:pt x="681" y="40"/>
                  <a:pt x="637" y="42"/>
                  <a:pt x="593" y="40"/>
                </a:cubicBezTo>
                <a:cubicBezTo>
                  <a:pt x="523" y="15"/>
                  <a:pt x="457" y="7"/>
                  <a:pt x="384" y="1"/>
                </a:cubicBezTo>
                <a:cubicBezTo>
                  <a:pt x="337" y="7"/>
                  <a:pt x="285" y="0"/>
                  <a:pt x="244" y="24"/>
                </a:cubicBezTo>
                <a:cubicBezTo>
                  <a:pt x="217" y="39"/>
                  <a:pt x="197" y="65"/>
                  <a:pt x="166" y="71"/>
                </a:cubicBezTo>
                <a:cubicBezTo>
                  <a:pt x="77" y="84"/>
                  <a:pt x="80" y="102"/>
                  <a:pt x="96" y="55"/>
                </a:cubicBezTo>
                <a:close/>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07" name="Freeform 11"/>
          <p:cNvSpPr>
            <a:spLocks/>
          </p:cNvSpPr>
          <p:nvPr/>
        </p:nvSpPr>
        <p:spPr bwMode="auto">
          <a:xfrm>
            <a:off x="838200" y="2286000"/>
            <a:ext cx="6096000" cy="3048000"/>
          </a:xfrm>
          <a:custGeom>
            <a:avLst/>
            <a:gdLst/>
            <a:ahLst/>
            <a:cxnLst>
              <a:cxn ang="0">
                <a:pos x="40" y="3032"/>
              </a:cxn>
              <a:cxn ang="0">
                <a:pos x="1" y="2815"/>
              </a:cxn>
              <a:cxn ang="0">
                <a:pos x="9" y="2590"/>
              </a:cxn>
              <a:cxn ang="0">
                <a:pos x="250" y="2194"/>
              </a:cxn>
              <a:cxn ang="0">
                <a:pos x="506" y="1945"/>
              </a:cxn>
              <a:cxn ang="0">
                <a:pos x="832" y="1658"/>
              </a:cxn>
              <a:cxn ang="0">
                <a:pos x="1291" y="1301"/>
              </a:cxn>
              <a:cxn ang="0">
                <a:pos x="1632" y="1060"/>
              </a:cxn>
              <a:cxn ang="0">
                <a:pos x="1834" y="897"/>
              </a:cxn>
              <a:cxn ang="0">
                <a:pos x="2075" y="703"/>
              </a:cxn>
              <a:cxn ang="0">
                <a:pos x="2440" y="485"/>
              </a:cxn>
              <a:cxn ang="0">
                <a:pos x="2596" y="400"/>
              </a:cxn>
              <a:cxn ang="0">
                <a:pos x="2774" y="314"/>
              </a:cxn>
              <a:cxn ang="0">
                <a:pos x="2953" y="237"/>
              </a:cxn>
              <a:cxn ang="0">
                <a:pos x="3162" y="159"/>
              </a:cxn>
              <a:cxn ang="0">
                <a:pos x="3364" y="73"/>
              </a:cxn>
              <a:cxn ang="0">
                <a:pos x="3644" y="27"/>
              </a:cxn>
              <a:cxn ang="0">
                <a:pos x="3799" y="4"/>
              </a:cxn>
              <a:cxn ang="0">
                <a:pos x="3893" y="19"/>
              </a:cxn>
              <a:cxn ang="0">
                <a:pos x="3947" y="66"/>
              </a:cxn>
              <a:cxn ang="0">
                <a:pos x="4063" y="81"/>
              </a:cxn>
              <a:cxn ang="0">
                <a:pos x="4227" y="237"/>
              </a:cxn>
              <a:cxn ang="0">
                <a:pos x="4281" y="462"/>
              </a:cxn>
              <a:cxn ang="0">
                <a:pos x="4258" y="804"/>
              </a:cxn>
              <a:cxn ang="0">
                <a:pos x="4095" y="1184"/>
              </a:cxn>
              <a:cxn ang="0">
                <a:pos x="3745" y="1704"/>
              </a:cxn>
              <a:cxn ang="0">
                <a:pos x="3450" y="1953"/>
              </a:cxn>
              <a:cxn ang="0">
                <a:pos x="3077" y="2318"/>
              </a:cxn>
              <a:cxn ang="0">
                <a:pos x="2766" y="2520"/>
              </a:cxn>
              <a:cxn ang="0">
                <a:pos x="2510" y="2636"/>
              </a:cxn>
              <a:cxn ang="0">
                <a:pos x="2254" y="2807"/>
              </a:cxn>
              <a:cxn ang="0">
                <a:pos x="1671" y="2947"/>
              </a:cxn>
              <a:cxn ang="0">
                <a:pos x="1594" y="3009"/>
              </a:cxn>
              <a:cxn ang="0">
                <a:pos x="1431" y="3071"/>
              </a:cxn>
              <a:cxn ang="0">
                <a:pos x="1229" y="3133"/>
              </a:cxn>
              <a:cxn ang="0">
                <a:pos x="1034" y="3157"/>
              </a:cxn>
              <a:cxn ang="0">
                <a:pos x="778" y="3196"/>
              </a:cxn>
              <a:cxn ang="0">
                <a:pos x="242" y="3188"/>
              </a:cxn>
              <a:cxn ang="0">
                <a:pos x="64" y="3095"/>
              </a:cxn>
              <a:cxn ang="0">
                <a:pos x="40" y="3032"/>
              </a:cxn>
            </a:cxnLst>
            <a:rect l="0" t="0" r="r" b="b"/>
            <a:pathLst>
              <a:path w="4281" h="3196">
                <a:moveTo>
                  <a:pt x="40" y="3032"/>
                </a:moveTo>
                <a:cubicBezTo>
                  <a:pt x="18" y="2961"/>
                  <a:pt x="10" y="2887"/>
                  <a:pt x="1" y="2815"/>
                </a:cubicBezTo>
                <a:cubicBezTo>
                  <a:pt x="3" y="2740"/>
                  <a:pt x="0" y="2664"/>
                  <a:pt x="9" y="2590"/>
                </a:cubicBezTo>
                <a:cubicBezTo>
                  <a:pt x="22" y="2466"/>
                  <a:pt x="173" y="2290"/>
                  <a:pt x="250" y="2194"/>
                </a:cubicBezTo>
                <a:cubicBezTo>
                  <a:pt x="320" y="2105"/>
                  <a:pt x="386" y="1975"/>
                  <a:pt x="506" y="1945"/>
                </a:cubicBezTo>
                <a:cubicBezTo>
                  <a:pt x="569" y="1821"/>
                  <a:pt x="734" y="1741"/>
                  <a:pt x="832" y="1658"/>
                </a:cubicBezTo>
                <a:cubicBezTo>
                  <a:pt x="979" y="1532"/>
                  <a:pt x="1132" y="1412"/>
                  <a:pt x="1291" y="1301"/>
                </a:cubicBezTo>
                <a:cubicBezTo>
                  <a:pt x="1404" y="1220"/>
                  <a:pt x="1528" y="1153"/>
                  <a:pt x="1632" y="1060"/>
                </a:cubicBezTo>
                <a:cubicBezTo>
                  <a:pt x="1695" y="1002"/>
                  <a:pt x="1762" y="943"/>
                  <a:pt x="1834" y="897"/>
                </a:cubicBezTo>
                <a:cubicBezTo>
                  <a:pt x="1856" y="809"/>
                  <a:pt x="2018" y="737"/>
                  <a:pt x="2075" y="703"/>
                </a:cubicBezTo>
                <a:cubicBezTo>
                  <a:pt x="2196" y="628"/>
                  <a:pt x="2316" y="555"/>
                  <a:pt x="2440" y="485"/>
                </a:cubicBezTo>
                <a:cubicBezTo>
                  <a:pt x="2491" y="455"/>
                  <a:pt x="2546" y="433"/>
                  <a:pt x="2596" y="400"/>
                </a:cubicBezTo>
                <a:cubicBezTo>
                  <a:pt x="2651" y="362"/>
                  <a:pt x="2708" y="330"/>
                  <a:pt x="2774" y="314"/>
                </a:cubicBezTo>
                <a:cubicBezTo>
                  <a:pt x="2832" y="279"/>
                  <a:pt x="2890" y="263"/>
                  <a:pt x="2953" y="237"/>
                </a:cubicBezTo>
                <a:cubicBezTo>
                  <a:pt x="3021" y="207"/>
                  <a:pt x="3088" y="174"/>
                  <a:pt x="3162" y="159"/>
                </a:cubicBezTo>
                <a:cubicBezTo>
                  <a:pt x="3225" y="121"/>
                  <a:pt x="3291" y="85"/>
                  <a:pt x="3364" y="73"/>
                </a:cubicBezTo>
                <a:cubicBezTo>
                  <a:pt x="3452" y="38"/>
                  <a:pt x="3550" y="37"/>
                  <a:pt x="3644" y="27"/>
                </a:cubicBezTo>
                <a:cubicBezTo>
                  <a:pt x="3696" y="21"/>
                  <a:pt x="3746" y="9"/>
                  <a:pt x="3799" y="4"/>
                </a:cubicBezTo>
                <a:cubicBezTo>
                  <a:pt x="3830" y="7"/>
                  <a:pt x="3867" y="0"/>
                  <a:pt x="3893" y="19"/>
                </a:cubicBezTo>
                <a:cubicBezTo>
                  <a:pt x="3899" y="23"/>
                  <a:pt x="3931" y="62"/>
                  <a:pt x="3947" y="66"/>
                </a:cubicBezTo>
                <a:cubicBezTo>
                  <a:pt x="3985" y="74"/>
                  <a:pt x="4063" y="81"/>
                  <a:pt x="4063" y="81"/>
                </a:cubicBezTo>
                <a:cubicBezTo>
                  <a:pt x="4126" y="123"/>
                  <a:pt x="4189" y="168"/>
                  <a:pt x="4227" y="237"/>
                </a:cubicBezTo>
                <a:cubicBezTo>
                  <a:pt x="4262" y="301"/>
                  <a:pt x="4268" y="390"/>
                  <a:pt x="4281" y="462"/>
                </a:cubicBezTo>
                <a:cubicBezTo>
                  <a:pt x="4274" y="576"/>
                  <a:pt x="4280" y="691"/>
                  <a:pt x="4258" y="804"/>
                </a:cubicBezTo>
                <a:cubicBezTo>
                  <a:pt x="4233" y="929"/>
                  <a:pt x="4155" y="1072"/>
                  <a:pt x="4095" y="1184"/>
                </a:cubicBezTo>
                <a:cubicBezTo>
                  <a:pt x="3965" y="1421"/>
                  <a:pt x="3920" y="1507"/>
                  <a:pt x="3745" y="1704"/>
                </a:cubicBezTo>
                <a:cubicBezTo>
                  <a:pt x="3656" y="1803"/>
                  <a:pt x="3576" y="1906"/>
                  <a:pt x="3450" y="1953"/>
                </a:cubicBezTo>
                <a:cubicBezTo>
                  <a:pt x="3327" y="2075"/>
                  <a:pt x="3208" y="2203"/>
                  <a:pt x="3077" y="2318"/>
                </a:cubicBezTo>
                <a:cubicBezTo>
                  <a:pt x="2981" y="2401"/>
                  <a:pt x="2872" y="2454"/>
                  <a:pt x="2766" y="2520"/>
                </a:cubicBezTo>
                <a:cubicBezTo>
                  <a:pt x="2681" y="2572"/>
                  <a:pt x="2610" y="2621"/>
                  <a:pt x="2510" y="2636"/>
                </a:cubicBezTo>
                <a:cubicBezTo>
                  <a:pt x="2425" y="2696"/>
                  <a:pt x="2350" y="2764"/>
                  <a:pt x="2254" y="2807"/>
                </a:cubicBezTo>
                <a:cubicBezTo>
                  <a:pt x="2060" y="2892"/>
                  <a:pt x="1874" y="2905"/>
                  <a:pt x="1671" y="2947"/>
                </a:cubicBezTo>
                <a:cubicBezTo>
                  <a:pt x="1644" y="2966"/>
                  <a:pt x="1621" y="2990"/>
                  <a:pt x="1594" y="3009"/>
                </a:cubicBezTo>
                <a:cubicBezTo>
                  <a:pt x="1545" y="3040"/>
                  <a:pt x="1484" y="3054"/>
                  <a:pt x="1431" y="3071"/>
                </a:cubicBezTo>
                <a:cubicBezTo>
                  <a:pt x="1363" y="3091"/>
                  <a:pt x="1299" y="3121"/>
                  <a:pt x="1229" y="3133"/>
                </a:cubicBezTo>
                <a:cubicBezTo>
                  <a:pt x="1151" y="3145"/>
                  <a:pt x="1105" y="3147"/>
                  <a:pt x="1034" y="3157"/>
                </a:cubicBezTo>
                <a:cubicBezTo>
                  <a:pt x="947" y="3168"/>
                  <a:pt x="865" y="3188"/>
                  <a:pt x="778" y="3196"/>
                </a:cubicBezTo>
                <a:cubicBezTo>
                  <a:pt x="599" y="3193"/>
                  <a:pt x="420" y="3193"/>
                  <a:pt x="242" y="3188"/>
                </a:cubicBezTo>
                <a:cubicBezTo>
                  <a:pt x="206" y="3186"/>
                  <a:pt x="116" y="3111"/>
                  <a:pt x="64" y="3095"/>
                </a:cubicBezTo>
                <a:cubicBezTo>
                  <a:pt x="33" y="3074"/>
                  <a:pt x="29" y="3067"/>
                  <a:pt x="40" y="3032"/>
                </a:cubicBezTo>
                <a:close/>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08" name="Freeform 12"/>
          <p:cNvSpPr>
            <a:spLocks/>
          </p:cNvSpPr>
          <p:nvPr/>
        </p:nvSpPr>
        <p:spPr bwMode="auto">
          <a:xfrm>
            <a:off x="3276600" y="1752600"/>
            <a:ext cx="1676400" cy="4114800"/>
          </a:xfrm>
          <a:custGeom>
            <a:avLst/>
            <a:gdLst/>
            <a:ahLst/>
            <a:cxnLst>
              <a:cxn ang="0">
                <a:pos x="47" y="763"/>
              </a:cxn>
              <a:cxn ang="0">
                <a:pos x="101" y="461"/>
              </a:cxn>
              <a:cxn ang="0">
                <a:pos x="311" y="243"/>
              </a:cxn>
              <a:cxn ang="0">
                <a:pos x="443" y="165"/>
              </a:cxn>
              <a:cxn ang="0">
                <a:pos x="520" y="103"/>
              </a:cxn>
              <a:cxn ang="0">
                <a:pos x="544" y="88"/>
              </a:cxn>
              <a:cxn ang="0">
                <a:pos x="559" y="64"/>
              </a:cxn>
              <a:cxn ang="0">
                <a:pos x="582" y="57"/>
              </a:cxn>
              <a:cxn ang="0">
                <a:pos x="536" y="64"/>
              </a:cxn>
              <a:cxn ang="0">
                <a:pos x="513" y="88"/>
              </a:cxn>
              <a:cxn ang="0">
                <a:pos x="528" y="64"/>
              </a:cxn>
              <a:cxn ang="0">
                <a:pos x="559" y="49"/>
              </a:cxn>
              <a:cxn ang="0">
                <a:pos x="621" y="18"/>
              </a:cxn>
              <a:cxn ang="0">
                <a:pos x="683" y="2"/>
              </a:cxn>
              <a:cxn ang="0">
                <a:pos x="932" y="119"/>
              </a:cxn>
              <a:cxn ang="0">
                <a:pos x="963" y="204"/>
              </a:cxn>
              <a:cxn ang="0">
                <a:pos x="1017" y="329"/>
              </a:cxn>
              <a:cxn ang="0">
                <a:pos x="1118" y="631"/>
              </a:cxn>
              <a:cxn ang="0">
                <a:pos x="1134" y="701"/>
              </a:cxn>
              <a:cxn ang="0">
                <a:pos x="1165" y="795"/>
              </a:cxn>
              <a:cxn ang="0">
                <a:pos x="1219" y="1066"/>
              </a:cxn>
              <a:cxn ang="0">
                <a:pos x="1281" y="1330"/>
              </a:cxn>
              <a:cxn ang="0">
                <a:pos x="1359" y="1796"/>
              </a:cxn>
              <a:cxn ang="0">
                <a:pos x="1375" y="2651"/>
              </a:cxn>
              <a:cxn ang="0">
                <a:pos x="1344" y="2946"/>
              </a:cxn>
              <a:cxn ang="0">
                <a:pos x="1250" y="3536"/>
              </a:cxn>
              <a:cxn ang="0">
                <a:pos x="1157" y="3707"/>
              </a:cxn>
              <a:cxn ang="0">
                <a:pos x="901" y="3839"/>
              </a:cxn>
              <a:cxn ang="0">
                <a:pos x="769" y="3862"/>
              </a:cxn>
              <a:cxn ang="0">
                <a:pos x="481" y="3831"/>
              </a:cxn>
              <a:cxn ang="0">
                <a:pos x="318" y="3520"/>
              </a:cxn>
              <a:cxn ang="0">
                <a:pos x="311" y="3109"/>
              </a:cxn>
              <a:cxn ang="0">
                <a:pos x="202" y="2977"/>
              </a:cxn>
              <a:cxn ang="0">
                <a:pos x="62" y="2418"/>
              </a:cxn>
              <a:cxn ang="0">
                <a:pos x="116" y="1913"/>
              </a:cxn>
              <a:cxn ang="0">
                <a:pos x="31" y="1276"/>
              </a:cxn>
              <a:cxn ang="0">
                <a:pos x="0" y="973"/>
              </a:cxn>
              <a:cxn ang="0">
                <a:pos x="23" y="732"/>
              </a:cxn>
              <a:cxn ang="0">
                <a:pos x="39" y="639"/>
              </a:cxn>
              <a:cxn ang="0">
                <a:pos x="93" y="600"/>
              </a:cxn>
            </a:cxnLst>
            <a:rect l="0" t="0" r="r" b="b"/>
            <a:pathLst>
              <a:path w="1395" h="3862">
                <a:moveTo>
                  <a:pt x="47" y="763"/>
                </a:moveTo>
                <a:cubicBezTo>
                  <a:pt x="53" y="681"/>
                  <a:pt x="44" y="541"/>
                  <a:pt x="101" y="461"/>
                </a:cubicBezTo>
                <a:cubicBezTo>
                  <a:pt x="155" y="382"/>
                  <a:pt x="236" y="302"/>
                  <a:pt x="311" y="243"/>
                </a:cubicBezTo>
                <a:cubicBezTo>
                  <a:pt x="432" y="145"/>
                  <a:pt x="327" y="242"/>
                  <a:pt x="443" y="165"/>
                </a:cubicBezTo>
                <a:cubicBezTo>
                  <a:pt x="470" y="146"/>
                  <a:pt x="492" y="120"/>
                  <a:pt x="520" y="103"/>
                </a:cubicBezTo>
                <a:cubicBezTo>
                  <a:pt x="528" y="98"/>
                  <a:pt x="536" y="93"/>
                  <a:pt x="544" y="88"/>
                </a:cubicBezTo>
                <a:cubicBezTo>
                  <a:pt x="549" y="80"/>
                  <a:pt x="551" y="69"/>
                  <a:pt x="559" y="64"/>
                </a:cubicBezTo>
                <a:cubicBezTo>
                  <a:pt x="565" y="58"/>
                  <a:pt x="590" y="57"/>
                  <a:pt x="582" y="57"/>
                </a:cubicBezTo>
                <a:cubicBezTo>
                  <a:pt x="566" y="57"/>
                  <a:pt x="551" y="61"/>
                  <a:pt x="536" y="64"/>
                </a:cubicBezTo>
                <a:cubicBezTo>
                  <a:pt x="528" y="72"/>
                  <a:pt x="524" y="88"/>
                  <a:pt x="513" y="88"/>
                </a:cubicBezTo>
                <a:cubicBezTo>
                  <a:pt x="503" y="88"/>
                  <a:pt x="520" y="70"/>
                  <a:pt x="528" y="64"/>
                </a:cubicBezTo>
                <a:cubicBezTo>
                  <a:pt x="536" y="56"/>
                  <a:pt x="548" y="53"/>
                  <a:pt x="559" y="49"/>
                </a:cubicBezTo>
                <a:cubicBezTo>
                  <a:pt x="580" y="39"/>
                  <a:pt x="599" y="26"/>
                  <a:pt x="621" y="18"/>
                </a:cubicBezTo>
                <a:cubicBezTo>
                  <a:pt x="640" y="10"/>
                  <a:pt x="662" y="9"/>
                  <a:pt x="683" y="2"/>
                </a:cubicBezTo>
                <a:cubicBezTo>
                  <a:pt x="804" y="8"/>
                  <a:pt x="874" y="0"/>
                  <a:pt x="932" y="119"/>
                </a:cubicBezTo>
                <a:cubicBezTo>
                  <a:pt x="945" y="147"/>
                  <a:pt x="951" y="174"/>
                  <a:pt x="963" y="204"/>
                </a:cubicBezTo>
                <a:cubicBezTo>
                  <a:pt x="979" y="246"/>
                  <a:pt x="1017" y="329"/>
                  <a:pt x="1017" y="329"/>
                </a:cubicBezTo>
                <a:cubicBezTo>
                  <a:pt x="1036" y="443"/>
                  <a:pt x="1083" y="521"/>
                  <a:pt x="1118" y="631"/>
                </a:cubicBezTo>
                <a:cubicBezTo>
                  <a:pt x="1125" y="653"/>
                  <a:pt x="1127" y="677"/>
                  <a:pt x="1134" y="701"/>
                </a:cubicBezTo>
                <a:cubicBezTo>
                  <a:pt x="1143" y="732"/>
                  <a:pt x="1154" y="763"/>
                  <a:pt x="1165" y="795"/>
                </a:cubicBezTo>
                <a:cubicBezTo>
                  <a:pt x="1176" y="911"/>
                  <a:pt x="1180" y="968"/>
                  <a:pt x="1219" y="1066"/>
                </a:cubicBezTo>
                <a:cubicBezTo>
                  <a:pt x="1234" y="1155"/>
                  <a:pt x="1267" y="1240"/>
                  <a:pt x="1281" y="1330"/>
                </a:cubicBezTo>
                <a:cubicBezTo>
                  <a:pt x="1302" y="1474"/>
                  <a:pt x="1304" y="1657"/>
                  <a:pt x="1359" y="1796"/>
                </a:cubicBezTo>
                <a:cubicBezTo>
                  <a:pt x="1360" y="1860"/>
                  <a:pt x="1375" y="2612"/>
                  <a:pt x="1375" y="2651"/>
                </a:cubicBezTo>
                <a:cubicBezTo>
                  <a:pt x="1372" y="2897"/>
                  <a:pt x="1395" y="2839"/>
                  <a:pt x="1344" y="2946"/>
                </a:cubicBezTo>
                <a:cubicBezTo>
                  <a:pt x="1328" y="3115"/>
                  <a:pt x="1325" y="3386"/>
                  <a:pt x="1250" y="3536"/>
                </a:cubicBezTo>
                <a:cubicBezTo>
                  <a:pt x="1220" y="3593"/>
                  <a:pt x="1212" y="3668"/>
                  <a:pt x="1157" y="3707"/>
                </a:cubicBezTo>
                <a:cubicBezTo>
                  <a:pt x="1103" y="3788"/>
                  <a:pt x="993" y="3827"/>
                  <a:pt x="901" y="3839"/>
                </a:cubicBezTo>
                <a:cubicBezTo>
                  <a:pt x="858" y="3853"/>
                  <a:pt x="813" y="3856"/>
                  <a:pt x="769" y="3862"/>
                </a:cubicBezTo>
                <a:cubicBezTo>
                  <a:pt x="647" y="3856"/>
                  <a:pt x="585" y="3852"/>
                  <a:pt x="481" y="3831"/>
                </a:cubicBezTo>
                <a:cubicBezTo>
                  <a:pt x="398" y="3748"/>
                  <a:pt x="318" y="3520"/>
                  <a:pt x="318" y="3520"/>
                </a:cubicBezTo>
                <a:cubicBezTo>
                  <a:pt x="295" y="3375"/>
                  <a:pt x="306" y="3271"/>
                  <a:pt x="311" y="3109"/>
                </a:cubicBezTo>
                <a:cubicBezTo>
                  <a:pt x="286" y="3081"/>
                  <a:pt x="220" y="3013"/>
                  <a:pt x="202" y="2977"/>
                </a:cubicBezTo>
                <a:cubicBezTo>
                  <a:pt x="122" y="2824"/>
                  <a:pt x="86" y="2584"/>
                  <a:pt x="62" y="2418"/>
                </a:cubicBezTo>
                <a:cubicBezTo>
                  <a:pt x="85" y="2250"/>
                  <a:pt x="102" y="2081"/>
                  <a:pt x="116" y="1913"/>
                </a:cubicBezTo>
                <a:cubicBezTo>
                  <a:pt x="86" y="1699"/>
                  <a:pt x="53" y="1492"/>
                  <a:pt x="31" y="1276"/>
                </a:cubicBezTo>
                <a:cubicBezTo>
                  <a:pt x="20" y="1175"/>
                  <a:pt x="0" y="973"/>
                  <a:pt x="0" y="973"/>
                </a:cubicBezTo>
                <a:cubicBezTo>
                  <a:pt x="4" y="883"/>
                  <a:pt x="10" y="816"/>
                  <a:pt x="23" y="732"/>
                </a:cubicBezTo>
                <a:cubicBezTo>
                  <a:pt x="27" y="700"/>
                  <a:pt x="12" y="656"/>
                  <a:pt x="39" y="639"/>
                </a:cubicBezTo>
                <a:cubicBezTo>
                  <a:pt x="60" y="624"/>
                  <a:pt x="81" y="622"/>
                  <a:pt x="93" y="600"/>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09" name="Line 13"/>
          <p:cNvSpPr>
            <a:spLocks noChangeShapeType="1"/>
          </p:cNvSpPr>
          <p:nvPr/>
        </p:nvSpPr>
        <p:spPr bwMode="auto">
          <a:xfrm>
            <a:off x="4038600" y="1143000"/>
            <a:ext cx="0" cy="685800"/>
          </a:xfrm>
          <a:prstGeom prst="line">
            <a:avLst/>
          </a:prstGeom>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10" name="Line 14"/>
          <p:cNvSpPr>
            <a:spLocks noChangeShapeType="1"/>
          </p:cNvSpPr>
          <p:nvPr/>
        </p:nvSpPr>
        <p:spPr bwMode="auto">
          <a:xfrm>
            <a:off x="3657600" y="1447800"/>
            <a:ext cx="838200" cy="0"/>
          </a:xfrm>
          <a:prstGeom prst="line">
            <a:avLst/>
          </a:prstGeom>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11" name="Line 15"/>
          <p:cNvSpPr>
            <a:spLocks noChangeShapeType="1"/>
          </p:cNvSpPr>
          <p:nvPr/>
        </p:nvSpPr>
        <p:spPr bwMode="auto">
          <a:xfrm>
            <a:off x="3733800" y="6019800"/>
            <a:ext cx="838200" cy="533400"/>
          </a:xfrm>
          <a:prstGeom prst="line">
            <a:avLst/>
          </a:prstGeom>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12" name="Line 16"/>
          <p:cNvSpPr>
            <a:spLocks noChangeShapeType="1"/>
          </p:cNvSpPr>
          <p:nvPr/>
        </p:nvSpPr>
        <p:spPr bwMode="auto">
          <a:xfrm flipV="1">
            <a:off x="3733800" y="6019800"/>
            <a:ext cx="838200" cy="533400"/>
          </a:xfrm>
          <a:prstGeom prst="line">
            <a:avLst/>
          </a:prstGeom>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13" name="Freeform 17"/>
          <p:cNvSpPr>
            <a:spLocks/>
          </p:cNvSpPr>
          <p:nvPr/>
        </p:nvSpPr>
        <p:spPr bwMode="auto">
          <a:xfrm>
            <a:off x="762000" y="1828800"/>
            <a:ext cx="446088" cy="550863"/>
          </a:xfrm>
          <a:custGeom>
            <a:avLst/>
            <a:gdLst/>
            <a:ahLst/>
            <a:cxnLst>
              <a:cxn ang="0">
                <a:pos x="137" y="0"/>
              </a:cxn>
              <a:cxn ang="0">
                <a:pos x="28" y="16"/>
              </a:cxn>
              <a:cxn ang="0">
                <a:pos x="20" y="101"/>
              </a:cxn>
              <a:cxn ang="0">
                <a:pos x="121" y="163"/>
              </a:cxn>
              <a:cxn ang="0">
                <a:pos x="238" y="179"/>
              </a:cxn>
              <a:cxn ang="0">
                <a:pos x="261" y="163"/>
              </a:cxn>
              <a:cxn ang="0">
                <a:pos x="230" y="47"/>
              </a:cxn>
              <a:cxn ang="0">
                <a:pos x="129" y="0"/>
              </a:cxn>
              <a:cxn ang="0">
                <a:pos x="106" y="8"/>
              </a:cxn>
              <a:cxn ang="0">
                <a:pos x="168" y="16"/>
              </a:cxn>
              <a:cxn ang="0">
                <a:pos x="184" y="39"/>
              </a:cxn>
              <a:cxn ang="0">
                <a:pos x="253" y="55"/>
              </a:cxn>
              <a:cxn ang="0">
                <a:pos x="222" y="148"/>
              </a:cxn>
              <a:cxn ang="0">
                <a:pos x="238" y="218"/>
              </a:cxn>
              <a:cxn ang="0">
                <a:pos x="145" y="381"/>
              </a:cxn>
              <a:cxn ang="0">
                <a:pos x="129" y="443"/>
              </a:cxn>
            </a:cxnLst>
            <a:rect l="0" t="0" r="r" b="b"/>
            <a:pathLst>
              <a:path w="281" h="443">
                <a:moveTo>
                  <a:pt x="137" y="0"/>
                </a:moveTo>
                <a:cubicBezTo>
                  <a:pt x="100" y="5"/>
                  <a:pt x="62" y="2"/>
                  <a:pt x="28" y="16"/>
                </a:cubicBezTo>
                <a:cubicBezTo>
                  <a:pt x="0" y="26"/>
                  <a:pt x="18" y="94"/>
                  <a:pt x="20" y="101"/>
                </a:cubicBezTo>
                <a:cubicBezTo>
                  <a:pt x="28" y="146"/>
                  <a:pt x="83" y="151"/>
                  <a:pt x="121" y="163"/>
                </a:cubicBezTo>
                <a:cubicBezTo>
                  <a:pt x="163" y="191"/>
                  <a:pt x="187" y="186"/>
                  <a:pt x="238" y="179"/>
                </a:cubicBezTo>
                <a:cubicBezTo>
                  <a:pt x="245" y="173"/>
                  <a:pt x="260" y="172"/>
                  <a:pt x="261" y="163"/>
                </a:cubicBezTo>
                <a:cubicBezTo>
                  <a:pt x="263" y="123"/>
                  <a:pt x="263" y="68"/>
                  <a:pt x="230" y="47"/>
                </a:cubicBezTo>
                <a:cubicBezTo>
                  <a:pt x="218" y="39"/>
                  <a:pt x="145" y="8"/>
                  <a:pt x="129" y="0"/>
                </a:cubicBezTo>
                <a:cubicBezTo>
                  <a:pt x="121" y="2"/>
                  <a:pt x="98" y="4"/>
                  <a:pt x="106" y="8"/>
                </a:cubicBezTo>
                <a:cubicBezTo>
                  <a:pt x="125" y="15"/>
                  <a:pt x="148" y="8"/>
                  <a:pt x="168" y="16"/>
                </a:cubicBezTo>
                <a:cubicBezTo>
                  <a:pt x="176" y="19"/>
                  <a:pt x="175" y="34"/>
                  <a:pt x="184" y="39"/>
                </a:cubicBezTo>
                <a:cubicBezTo>
                  <a:pt x="205" y="49"/>
                  <a:pt x="230" y="47"/>
                  <a:pt x="253" y="55"/>
                </a:cubicBezTo>
                <a:cubicBezTo>
                  <a:pt x="281" y="96"/>
                  <a:pt x="267" y="132"/>
                  <a:pt x="222" y="148"/>
                </a:cubicBezTo>
                <a:cubicBezTo>
                  <a:pt x="212" y="180"/>
                  <a:pt x="219" y="190"/>
                  <a:pt x="238" y="218"/>
                </a:cubicBezTo>
                <a:cubicBezTo>
                  <a:pt x="214" y="285"/>
                  <a:pt x="218" y="355"/>
                  <a:pt x="145" y="381"/>
                </a:cubicBezTo>
                <a:cubicBezTo>
                  <a:pt x="127" y="432"/>
                  <a:pt x="129" y="410"/>
                  <a:pt x="129" y="443"/>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14" name="Freeform 18"/>
          <p:cNvSpPr>
            <a:spLocks/>
          </p:cNvSpPr>
          <p:nvPr/>
        </p:nvSpPr>
        <p:spPr bwMode="auto">
          <a:xfrm>
            <a:off x="6934200" y="2133600"/>
            <a:ext cx="492125" cy="468313"/>
          </a:xfrm>
          <a:custGeom>
            <a:avLst/>
            <a:gdLst/>
            <a:ahLst/>
            <a:cxnLst>
              <a:cxn ang="0">
                <a:pos x="170" y="0"/>
              </a:cxn>
              <a:cxn ang="0">
                <a:pos x="139" y="16"/>
              </a:cxn>
              <a:cxn ang="0">
                <a:pos x="132" y="39"/>
              </a:cxn>
              <a:cxn ang="0">
                <a:pos x="108" y="62"/>
              </a:cxn>
              <a:cxn ang="0">
                <a:pos x="93" y="86"/>
              </a:cxn>
              <a:cxn ang="0">
                <a:pos x="38" y="117"/>
              </a:cxn>
              <a:cxn ang="0">
                <a:pos x="0" y="187"/>
              </a:cxn>
              <a:cxn ang="0">
                <a:pos x="310" y="179"/>
              </a:cxn>
              <a:cxn ang="0">
                <a:pos x="264" y="171"/>
              </a:cxn>
              <a:cxn ang="0">
                <a:pos x="186" y="179"/>
              </a:cxn>
              <a:cxn ang="0">
                <a:pos x="170" y="156"/>
              </a:cxn>
              <a:cxn ang="0">
                <a:pos x="170" y="295"/>
              </a:cxn>
            </a:cxnLst>
            <a:rect l="0" t="0" r="r" b="b"/>
            <a:pathLst>
              <a:path w="310" h="295">
                <a:moveTo>
                  <a:pt x="170" y="0"/>
                </a:moveTo>
                <a:cubicBezTo>
                  <a:pt x="159" y="5"/>
                  <a:pt x="147" y="7"/>
                  <a:pt x="139" y="16"/>
                </a:cubicBezTo>
                <a:cubicBezTo>
                  <a:pt x="133" y="21"/>
                  <a:pt x="136" y="32"/>
                  <a:pt x="132" y="39"/>
                </a:cubicBezTo>
                <a:cubicBezTo>
                  <a:pt x="125" y="48"/>
                  <a:pt x="115" y="53"/>
                  <a:pt x="108" y="62"/>
                </a:cubicBezTo>
                <a:cubicBezTo>
                  <a:pt x="101" y="69"/>
                  <a:pt x="99" y="79"/>
                  <a:pt x="93" y="86"/>
                </a:cubicBezTo>
                <a:cubicBezTo>
                  <a:pt x="85" y="93"/>
                  <a:pt x="45" y="113"/>
                  <a:pt x="38" y="117"/>
                </a:cubicBezTo>
                <a:cubicBezTo>
                  <a:pt x="22" y="140"/>
                  <a:pt x="14" y="163"/>
                  <a:pt x="0" y="187"/>
                </a:cubicBezTo>
                <a:cubicBezTo>
                  <a:pt x="64" y="206"/>
                  <a:pt x="295" y="179"/>
                  <a:pt x="310" y="179"/>
                </a:cubicBezTo>
                <a:cubicBezTo>
                  <a:pt x="294" y="176"/>
                  <a:pt x="279" y="171"/>
                  <a:pt x="264" y="171"/>
                </a:cubicBezTo>
                <a:cubicBezTo>
                  <a:pt x="237" y="171"/>
                  <a:pt x="211" y="183"/>
                  <a:pt x="186" y="179"/>
                </a:cubicBezTo>
                <a:cubicBezTo>
                  <a:pt x="176" y="177"/>
                  <a:pt x="171" y="146"/>
                  <a:pt x="170" y="156"/>
                </a:cubicBezTo>
                <a:cubicBezTo>
                  <a:pt x="163" y="201"/>
                  <a:pt x="170" y="248"/>
                  <a:pt x="170" y="295"/>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15" name="Freeform 19"/>
          <p:cNvSpPr>
            <a:spLocks/>
          </p:cNvSpPr>
          <p:nvPr/>
        </p:nvSpPr>
        <p:spPr bwMode="auto">
          <a:xfrm>
            <a:off x="3810000" y="1981200"/>
            <a:ext cx="104775" cy="481013"/>
          </a:xfrm>
          <a:custGeom>
            <a:avLst/>
            <a:gdLst/>
            <a:ahLst/>
            <a:cxnLst>
              <a:cxn ang="0">
                <a:pos x="35" y="0"/>
              </a:cxn>
              <a:cxn ang="0">
                <a:pos x="66" y="155"/>
              </a:cxn>
              <a:cxn ang="0">
                <a:pos x="20" y="264"/>
              </a:cxn>
              <a:cxn ang="0">
                <a:pos x="35" y="39"/>
              </a:cxn>
              <a:cxn ang="0">
                <a:pos x="27" y="272"/>
              </a:cxn>
              <a:cxn ang="0">
                <a:pos x="20" y="303"/>
              </a:cxn>
            </a:cxnLst>
            <a:rect l="0" t="0" r="r" b="b"/>
            <a:pathLst>
              <a:path w="66" h="303">
                <a:moveTo>
                  <a:pt x="35" y="0"/>
                </a:moveTo>
                <a:cubicBezTo>
                  <a:pt x="14" y="58"/>
                  <a:pt x="34" y="107"/>
                  <a:pt x="66" y="155"/>
                </a:cubicBezTo>
                <a:cubicBezTo>
                  <a:pt x="55" y="234"/>
                  <a:pt x="56" y="208"/>
                  <a:pt x="20" y="264"/>
                </a:cubicBezTo>
                <a:cubicBezTo>
                  <a:pt x="0" y="188"/>
                  <a:pt x="9" y="111"/>
                  <a:pt x="35" y="39"/>
                </a:cubicBezTo>
                <a:cubicBezTo>
                  <a:pt x="32" y="116"/>
                  <a:pt x="31" y="194"/>
                  <a:pt x="27" y="272"/>
                </a:cubicBezTo>
                <a:cubicBezTo>
                  <a:pt x="26" y="282"/>
                  <a:pt x="20" y="303"/>
                  <a:pt x="20" y="303"/>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16" name="Freeform 20"/>
          <p:cNvSpPr>
            <a:spLocks/>
          </p:cNvSpPr>
          <p:nvPr/>
        </p:nvSpPr>
        <p:spPr bwMode="auto">
          <a:xfrm>
            <a:off x="4114800" y="1905000"/>
            <a:ext cx="320675" cy="582613"/>
          </a:xfrm>
          <a:custGeom>
            <a:avLst/>
            <a:gdLst/>
            <a:ahLst/>
            <a:cxnLst>
              <a:cxn ang="0">
                <a:pos x="0" y="0"/>
              </a:cxn>
              <a:cxn ang="0">
                <a:pos x="109" y="31"/>
              </a:cxn>
              <a:cxn ang="0">
                <a:pos x="156" y="47"/>
              </a:cxn>
              <a:cxn ang="0">
                <a:pos x="179" y="54"/>
              </a:cxn>
              <a:cxn ang="0">
                <a:pos x="202" y="101"/>
              </a:cxn>
              <a:cxn ang="0">
                <a:pos x="24" y="179"/>
              </a:cxn>
              <a:cxn ang="0">
                <a:pos x="171" y="233"/>
              </a:cxn>
              <a:cxn ang="0">
                <a:pos x="156" y="326"/>
              </a:cxn>
              <a:cxn ang="0">
                <a:pos x="0" y="357"/>
              </a:cxn>
            </a:cxnLst>
            <a:rect l="0" t="0" r="r" b="b"/>
            <a:pathLst>
              <a:path w="202" h="367">
                <a:moveTo>
                  <a:pt x="0" y="0"/>
                </a:moveTo>
                <a:cubicBezTo>
                  <a:pt x="57" y="7"/>
                  <a:pt x="63" y="10"/>
                  <a:pt x="109" y="31"/>
                </a:cubicBezTo>
                <a:cubicBezTo>
                  <a:pt x="124" y="37"/>
                  <a:pt x="140" y="41"/>
                  <a:pt x="156" y="47"/>
                </a:cubicBezTo>
                <a:cubicBezTo>
                  <a:pt x="163" y="49"/>
                  <a:pt x="179" y="54"/>
                  <a:pt x="179" y="54"/>
                </a:cubicBezTo>
                <a:cubicBezTo>
                  <a:pt x="185" y="64"/>
                  <a:pt x="202" y="86"/>
                  <a:pt x="202" y="101"/>
                </a:cubicBezTo>
                <a:cubicBezTo>
                  <a:pt x="202" y="195"/>
                  <a:pt x="90" y="174"/>
                  <a:pt x="24" y="179"/>
                </a:cubicBezTo>
                <a:cubicBezTo>
                  <a:pt x="171" y="187"/>
                  <a:pt x="142" y="151"/>
                  <a:pt x="171" y="233"/>
                </a:cubicBezTo>
                <a:cubicBezTo>
                  <a:pt x="167" y="264"/>
                  <a:pt x="177" y="303"/>
                  <a:pt x="156" y="326"/>
                </a:cubicBezTo>
                <a:cubicBezTo>
                  <a:pt x="115" y="367"/>
                  <a:pt x="49" y="357"/>
                  <a:pt x="0" y="357"/>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17" name="Freeform 21"/>
          <p:cNvSpPr>
            <a:spLocks/>
          </p:cNvSpPr>
          <p:nvPr/>
        </p:nvSpPr>
        <p:spPr bwMode="auto">
          <a:xfrm>
            <a:off x="3886200" y="5105400"/>
            <a:ext cx="101600" cy="517525"/>
          </a:xfrm>
          <a:custGeom>
            <a:avLst/>
            <a:gdLst/>
            <a:ahLst/>
            <a:cxnLst>
              <a:cxn ang="0">
                <a:pos x="0" y="0"/>
              </a:cxn>
              <a:cxn ang="0">
                <a:pos x="8" y="326"/>
              </a:cxn>
            </a:cxnLst>
            <a:rect l="0" t="0" r="r" b="b"/>
            <a:pathLst>
              <a:path w="10" h="326">
                <a:moveTo>
                  <a:pt x="0" y="0"/>
                </a:moveTo>
                <a:cubicBezTo>
                  <a:pt x="10" y="222"/>
                  <a:pt x="8" y="113"/>
                  <a:pt x="8" y="326"/>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18" name="Freeform 22"/>
          <p:cNvSpPr>
            <a:spLocks/>
          </p:cNvSpPr>
          <p:nvPr/>
        </p:nvSpPr>
        <p:spPr bwMode="auto">
          <a:xfrm>
            <a:off x="4038600" y="5105400"/>
            <a:ext cx="703263" cy="525463"/>
          </a:xfrm>
          <a:custGeom>
            <a:avLst/>
            <a:gdLst/>
            <a:ahLst/>
            <a:cxnLst>
              <a:cxn ang="0">
                <a:pos x="0" y="24"/>
              </a:cxn>
              <a:cxn ang="0">
                <a:pos x="117" y="0"/>
              </a:cxn>
              <a:cxn ang="0">
                <a:pos x="280" y="8"/>
              </a:cxn>
              <a:cxn ang="0">
                <a:pos x="311" y="16"/>
              </a:cxn>
              <a:cxn ang="0">
                <a:pos x="326" y="62"/>
              </a:cxn>
              <a:cxn ang="0">
                <a:pos x="303" y="233"/>
              </a:cxn>
              <a:cxn ang="0">
                <a:pos x="86" y="303"/>
              </a:cxn>
              <a:cxn ang="0">
                <a:pos x="109" y="303"/>
              </a:cxn>
              <a:cxn ang="0">
                <a:pos x="264" y="311"/>
              </a:cxn>
              <a:cxn ang="0">
                <a:pos x="443" y="319"/>
              </a:cxn>
            </a:cxnLst>
            <a:rect l="0" t="0" r="r" b="b"/>
            <a:pathLst>
              <a:path w="443" h="331">
                <a:moveTo>
                  <a:pt x="0" y="24"/>
                </a:moveTo>
                <a:cubicBezTo>
                  <a:pt x="101" y="6"/>
                  <a:pt x="63" y="17"/>
                  <a:pt x="117" y="0"/>
                </a:cubicBezTo>
                <a:cubicBezTo>
                  <a:pt x="171" y="2"/>
                  <a:pt x="225" y="3"/>
                  <a:pt x="280" y="8"/>
                </a:cubicBezTo>
                <a:cubicBezTo>
                  <a:pt x="290" y="8"/>
                  <a:pt x="302" y="9"/>
                  <a:pt x="311" y="16"/>
                </a:cubicBezTo>
                <a:cubicBezTo>
                  <a:pt x="312" y="17"/>
                  <a:pt x="325" y="60"/>
                  <a:pt x="326" y="62"/>
                </a:cubicBezTo>
                <a:cubicBezTo>
                  <a:pt x="324" y="90"/>
                  <a:pt x="324" y="195"/>
                  <a:pt x="303" y="233"/>
                </a:cubicBezTo>
                <a:cubicBezTo>
                  <a:pt x="269" y="292"/>
                  <a:pt x="141" y="296"/>
                  <a:pt x="86" y="303"/>
                </a:cubicBezTo>
                <a:cubicBezTo>
                  <a:pt x="31" y="321"/>
                  <a:pt x="81" y="303"/>
                  <a:pt x="109" y="303"/>
                </a:cubicBezTo>
                <a:cubicBezTo>
                  <a:pt x="160" y="303"/>
                  <a:pt x="212" y="308"/>
                  <a:pt x="264" y="311"/>
                </a:cubicBezTo>
                <a:cubicBezTo>
                  <a:pt x="342" y="331"/>
                  <a:pt x="284" y="319"/>
                  <a:pt x="443" y="319"/>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19" name="Line 23"/>
          <p:cNvSpPr>
            <a:spLocks noChangeShapeType="1"/>
          </p:cNvSpPr>
          <p:nvPr/>
        </p:nvSpPr>
        <p:spPr bwMode="auto">
          <a:xfrm>
            <a:off x="7772400" y="3352800"/>
            <a:ext cx="0" cy="0"/>
          </a:xfrm>
          <a:prstGeom prst="line">
            <a:avLst/>
          </a:prstGeom>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20" name="Freeform 24"/>
          <p:cNvSpPr>
            <a:spLocks/>
          </p:cNvSpPr>
          <p:nvPr/>
        </p:nvSpPr>
        <p:spPr bwMode="auto">
          <a:xfrm>
            <a:off x="7086600" y="3124200"/>
            <a:ext cx="395288" cy="492125"/>
          </a:xfrm>
          <a:custGeom>
            <a:avLst/>
            <a:gdLst/>
            <a:ahLst/>
            <a:cxnLst>
              <a:cxn ang="0">
                <a:pos x="0" y="310"/>
              </a:cxn>
              <a:cxn ang="0">
                <a:pos x="109" y="23"/>
              </a:cxn>
              <a:cxn ang="0">
                <a:pos x="124" y="0"/>
              </a:cxn>
              <a:cxn ang="0">
                <a:pos x="147" y="46"/>
              </a:cxn>
              <a:cxn ang="0">
                <a:pos x="178" y="124"/>
              </a:cxn>
              <a:cxn ang="0">
                <a:pos x="225" y="209"/>
              </a:cxn>
              <a:cxn ang="0">
                <a:pos x="233" y="248"/>
              </a:cxn>
              <a:cxn ang="0">
                <a:pos x="241" y="271"/>
              </a:cxn>
              <a:cxn ang="0">
                <a:pos x="225" y="248"/>
              </a:cxn>
              <a:cxn ang="0">
                <a:pos x="178" y="186"/>
              </a:cxn>
              <a:cxn ang="0">
                <a:pos x="171" y="163"/>
              </a:cxn>
              <a:cxn ang="0">
                <a:pos x="178" y="132"/>
              </a:cxn>
              <a:cxn ang="0">
                <a:pos x="155" y="147"/>
              </a:cxn>
              <a:cxn ang="0">
                <a:pos x="124" y="155"/>
              </a:cxn>
              <a:cxn ang="0">
                <a:pos x="31" y="163"/>
              </a:cxn>
            </a:cxnLst>
            <a:rect l="0" t="0" r="r" b="b"/>
            <a:pathLst>
              <a:path w="249" h="310">
                <a:moveTo>
                  <a:pt x="0" y="310"/>
                </a:moveTo>
                <a:cubicBezTo>
                  <a:pt x="56" y="223"/>
                  <a:pt x="6" y="72"/>
                  <a:pt x="109" y="23"/>
                </a:cubicBezTo>
                <a:cubicBezTo>
                  <a:pt x="114" y="15"/>
                  <a:pt x="114" y="0"/>
                  <a:pt x="124" y="0"/>
                </a:cubicBezTo>
                <a:cubicBezTo>
                  <a:pt x="135" y="0"/>
                  <a:pt x="145" y="39"/>
                  <a:pt x="147" y="46"/>
                </a:cubicBezTo>
                <a:cubicBezTo>
                  <a:pt x="155" y="76"/>
                  <a:pt x="165" y="95"/>
                  <a:pt x="178" y="124"/>
                </a:cubicBezTo>
                <a:cubicBezTo>
                  <a:pt x="197" y="167"/>
                  <a:pt x="187" y="184"/>
                  <a:pt x="225" y="209"/>
                </a:cubicBezTo>
                <a:cubicBezTo>
                  <a:pt x="227" y="222"/>
                  <a:pt x="229" y="235"/>
                  <a:pt x="233" y="248"/>
                </a:cubicBezTo>
                <a:cubicBezTo>
                  <a:pt x="235" y="255"/>
                  <a:pt x="249" y="271"/>
                  <a:pt x="241" y="271"/>
                </a:cubicBezTo>
                <a:cubicBezTo>
                  <a:pt x="231" y="271"/>
                  <a:pt x="229" y="256"/>
                  <a:pt x="225" y="248"/>
                </a:cubicBezTo>
                <a:cubicBezTo>
                  <a:pt x="209" y="218"/>
                  <a:pt x="208" y="205"/>
                  <a:pt x="178" y="186"/>
                </a:cubicBezTo>
                <a:cubicBezTo>
                  <a:pt x="175" y="178"/>
                  <a:pt x="171" y="171"/>
                  <a:pt x="171" y="163"/>
                </a:cubicBezTo>
                <a:cubicBezTo>
                  <a:pt x="171" y="152"/>
                  <a:pt x="185" y="139"/>
                  <a:pt x="178" y="132"/>
                </a:cubicBezTo>
                <a:cubicBezTo>
                  <a:pt x="171" y="125"/>
                  <a:pt x="163" y="143"/>
                  <a:pt x="155" y="147"/>
                </a:cubicBezTo>
                <a:cubicBezTo>
                  <a:pt x="145" y="151"/>
                  <a:pt x="134" y="153"/>
                  <a:pt x="124" y="155"/>
                </a:cubicBezTo>
                <a:cubicBezTo>
                  <a:pt x="64" y="163"/>
                  <a:pt x="64" y="163"/>
                  <a:pt x="31" y="163"/>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21" name="Freeform 25"/>
          <p:cNvSpPr>
            <a:spLocks/>
          </p:cNvSpPr>
          <p:nvPr/>
        </p:nvSpPr>
        <p:spPr bwMode="auto">
          <a:xfrm>
            <a:off x="7467600" y="3276600"/>
            <a:ext cx="241300" cy="246063"/>
          </a:xfrm>
          <a:custGeom>
            <a:avLst/>
            <a:gdLst/>
            <a:ahLst/>
            <a:cxnLst>
              <a:cxn ang="0">
                <a:pos x="19" y="0"/>
              </a:cxn>
              <a:cxn ang="0">
                <a:pos x="11" y="155"/>
              </a:cxn>
              <a:cxn ang="0">
                <a:pos x="81" y="54"/>
              </a:cxn>
              <a:cxn ang="0">
                <a:pos x="151" y="155"/>
              </a:cxn>
            </a:cxnLst>
            <a:rect l="0" t="0" r="r" b="b"/>
            <a:pathLst>
              <a:path w="152" h="155">
                <a:moveTo>
                  <a:pt x="19" y="0"/>
                </a:moveTo>
                <a:cubicBezTo>
                  <a:pt x="12" y="54"/>
                  <a:pt x="0" y="101"/>
                  <a:pt x="11" y="155"/>
                </a:cubicBezTo>
                <a:cubicBezTo>
                  <a:pt x="29" y="99"/>
                  <a:pt x="21" y="74"/>
                  <a:pt x="81" y="54"/>
                </a:cubicBezTo>
                <a:cubicBezTo>
                  <a:pt x="152" y="68"/>
                  <a:pt x="151" y="87"/>
                  <a:pt x="151" y="155"/>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22" name="Freeform 26"/>
          <p:cNvSpPr>
            <a:spLocks/>
          </p:cNvSpPr>
          <p:nvPr/>
        </p:nvSpPr>
        <p:spPr bwMode="auto">
          <a:xfrm>
            <a:off x="7772400" y="3276600"/>
            <a:ext cx="257175" cy="293688"/>
          </a:xfrm>
          <a:custGeom>
            <a:avLst/>
            <a:gdLst/>
            <a:ahLst/>
            <a:cxnLst>
              <a:cxn ang="0">
                <a:pos x="108" y="26"/>
              </a:cxn>
              <a:cxn ang="0">
                <a:pos x="7" y="11"/>
              </a:cxn>
              <a:cxn ang="0">
                <a:pos x="85" y="96"/>
              </a:cxn>
              <a:cxn ang="0">
                <a:pos x="116" y="174"/>
              </a:cxn>
              <a:cxn ang="0">
                <a:pos x="23" y="174"/>
              </a:cxn>
            </a:cxnLst>
            <a:rect l="0" t="0" r="r" b="b"/>
            <a:pathLst>
              <a:path w="162" h="185">
                <a:moveTo>
                  <a:pt x="108" y="26"/>
                </a:moveTo>
                <a:cubicBezTo>
                  <a:pt x="69" y="0"/>
                  <a:pt x="53" y="3"/>
                  <a:pt x="7" y="11"/>
                </a:cubicBezTo>
                <a:cubicBezTo>
                  <a:pt x="19" y="116"/>
                  <a:pt x="0" y="70"/>
                  <a:pt x="85" y="96"/>
                </a:cubicBezTo>
                <a:cubicBezTo>
                  <a:pt x="94" y="102"/>
                  <a:pt x="162" y="155"/>
                  <a:pt x="116" y="174"/>
                </a:cubicBezTo>
                <a:cubicBezTo>
                  <a:pt x="87" y="185"/>
                  <a:pt x="54" y="174"/>
                  <a:pt x="23" y="174"/>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23" name="Freeform 27"/>
          <p:cNvSpPr>
            <a:spLocks/>
          </p:cNvSpPr>
          <p:nvPr/>
        </p:nvSpPr>
        <p:spPr bwMode="auto">
          <a:xfrm>
            <a:off x="8001000" y="3429000"/>
            <a:ext cx="52388" cy="42863"/>
          </a:xfrm>
          <a:custGeom>
            <a:avLst/>
            <a:gdLst/>
            <a:ahLst/>
            <a:cxnLst>
              <a:cxn ang="0">
                <a:pos x="16" y="0"/>
              </a:cxn>
              <a:cxn ang="0">
                <a:pos x="8" y="23"/>
              </a:cxn>
              <a:cxn ang="0">
                <a:pos x="32" y="8"/>
              </a:cxn>
              <a:cxn ang="0">
                <a:pos x="16" y="0"/>
              </a:cxn>
            </a:cxnLst>
            <a:rect l="0" t="0" r="r" b="b"/>
            <a:pathLst>
              <a:path w="33" h="27">
                <a:moveTo>
                  <a:pt x="16" y="0"/>
                </a:moveTo>
                <a:cubicBezTo>
                  <a:pt x="13" y="7"/>
                  <a:pt x="0" y="19"/>
                  <a:pt x="8" y="23"/>
                </a:cubicBezTo>
                <a:cubicBezTo>
                  <a:pt x="16" y="27"/>
                  <a:pt x="28" y="16"/>
                  <a:pt x="32" y="8"/>
                </a:cubicBezTo>
                <a:cubicBezTo>
                  <a:pt x="33" y="2"/>
                  <a:pt x="21" y="2"/>
                  <a:pt x="16" y="0"/>
                </a:cubicBezTo>
                <a:close/>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24" name="Freeform 28"/>
          <p:cNvSpPr>
            <a:spLocks/>
          </p:cNvSpPr>
          <p:nvPr/>
        </p:nvSpPr>
        <p:spPr bwMode="auto">
          <a:xfrm>
            <a:off x="8001000" y="3505200"/>
            <a:ext cx="71438" cy="44450"/>
          </a:xfrm>
          <a:custGeom>
            <a:avLst/>
            <a:gdLst/>
            <a:ahLst/>
            <a:cxnLst>
              <a:cxn ang="0">
                <a:pos x="45" y="4"/>
              </a:cxn>
              <a:cxn ang="0">
                <a:pos x="6" y="11"/>
              </a:cxn>
              <a:cxn ang="0">
                <a:pos x="29" y="27"/>
              </a:cxn>
              <a:cxn ang="0">
                <a:pos x="45" y="4"/>
              </a:cxn>
            </a:cxnLst>
            <a:rect l="0" t="0" r="r" b="b"/>
            <a:pathLst>
              <a:path w="45" h="28">
                <a:moveTo>
                  <a:pt x="45" y="4"/>
                </a:moveTo>
                <a:cubicBezTo>
                  <a:pt x="32" y="6"/>
                  <a:pt x="13" y="0"/>
                  <a:pt x="6" y="11"/>
                </a:cubicBezTo>
                <a:cubicBezTo>
                  <a:pt x="0" y="18"/>
                  <a:pt x="19" y="28"/>
                  <a:pt x="29" y="27"/>
                </a:cubicBezTo>
                <a:cubicBezTo>
                  <a:pt x="38" y="25"/>
                  <a:pt x="39" y="11"/>
                  <a:pt x="45" y="4"/>
                </a:cubicBezTo>
                <a:close/>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25" name="Freeform 29"/>
          <p:cNvSpPr>
            <a:spLocks/>
          </p:cNvSpPr>
          <p:nvPr/>
        </p:nvSpPr>
        <p:spPr bwMode="auto">
          <a:xfrm>
            <a:off x="8077200" y="3200400"/>
            <a:ext cx="12700" cy="198438"/>
          </a:xfrm>
          <a:custGeom>
            <a:avLst/>
            <a:gdLst/>
            <a:ahLst/>
            <a:cxnLst>
              <a:cxn ang="0">
                <a:pos x="8" y="0"/>
              </a:cxn>
              <a:cxn ang="0">
                <a:pos x="1" y="125"/>
              </a:cxn>
            </a:cxnLst>
            <a:rect l="0" t="0" r="r" b="b"/>
            <a:pathLst>
              <a:path w="8" h="125">
                <a:moveTo>
                  <a:pt x="8" y="0"/>
                </a:moveTo>
                <a:cubicBezTo>
                  <a:pt x="0" y="119"/>
                  <a:pt x="1" y="77"/>
                  <a:pt x="1" y="125"/>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26" name="Freeform 30"/>
          <p:cNvSpPr>
            <a:spLocks/>
          </p:cNvSpPr>
          <p:nvPr/>
        </p:nvSpPr>
        <p:spPr bwMode="auto">
          <a:xfrm>
            <a:off x="8153400" y="3200400"/>
            <a:ext cx="169863" cy="263525"/>
          </a:xfrm>
          <a:custGeom>
            <a:avLst/>
            <a:gdLst/>
            <a:ahLst/>
            <a:cxnLst>
              <a:cxn ang="0">
                <a:pos x="15" y="1"/>
              </a:cxn>
              <a:cxn ang="0">
                <a:pos x="77" y="9"/>
              </a:cxn>
              <a:cxn ang="0">
                <a:pos x="77" y="71"/>
              </a:cxn>
              <a:cxn ang="0">
                <a:pos x="54" y="79"/>
              </a:cxn>
              <a:cxn ang="0">
                <a:pos x="46" y="164"/>
              </a:cxn>
              <a:cxn ang="0">
                <a:pos x="0" y="149"/>
              </a:cxn>
            </a:cxnLst>
            <a:rect l="0" t="0" r="r" b="b"/>
            <a:pathLst>
              <a:path w="107" h="166">
                <a:moveTo>
                  <a:pt x="15" y="1"/>
                </a:moveTo>
                <a:cubicBezTo>
                  <a:pt x="35" y="3"/>
                  <a:pt x="57" y="0"/>
                  <a:pt x="77" y="9"/>
                </a:cubicBezTo>
                <a:cubicBezTo>
                  <a:pt x="94" y="16"/>
                  <a:pt x="78" y="69"/>
                  <a:pt x="77" y="71"/>
                </a:cubicBezTo>
                <a:cubicBezTo>
                  <a:pt x="72" y="77"/>
                  <a:pt x="61" y="76"/>
                  <a:pt x="54" y="79"/>
                </a:cubicBezTo>
                <a:cubicBezTo>
                  <a:pt x="107" y="97"/>
                  <a:pt x="95" y="149"/>
                  <a:pt x="46" y="164"/>
                </a:cubicBezTo>
                <a:cubicBezTo>
                  <a:pt x="4" y="156"/>
                  <a:pt x="17" y="166"/>
                  <a:pt x="0" y="149"/>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27" name="Freeform 31"/>
          <p:cNvSpPr>
            <a:spLocks/>
          </p:cNvSpPr>
          <p:nvPr/>
        </p:nvSpPr>
        <p:spPr bwMode="auto">
          <a:xfrm>
            <a:off x="8001000" y="3505200"/>
            <a:ext cx="444500" cy="74613"/>
          </a:xfrm>
          <a:custGeom>
            <a:avLst/>
            <a:gdLst/>
            <a:ahLst/>
            <a:cxnLst>
              <a:cxn ang="0">
                <a:pos x="0" y="0"/>
              </a:cxn>
              <a:cxn ang="0">
                <a:pos x="179" y="23"/>
              </a:cxn>
              <a:cxn ang="0">
                <a:pos x="210" y="31"/>
              </a:cxn>
              <a:cxn ang="0">
                <a:pos x="249" y="39"/>
              </a:cxn>
              <a:cxn ang="0">
                <a:pos x="280" y="47"/>
              </a:cxn>
            </a:cxnLst>
            <a:rect l="0" t="0" r="r" b="b"/>
            <a:pathLst>
              <a:path w="280" h="47">
                <a:moveTo>
                  <a:pt x="0" y="0"/>
                </a:moveTo>
                <a:cubicBezTo>
                  <a:pt x="59" y="12"/>
                  <a:pt x="120" y="8"/>
                  <a:pt x="179" y="23"/>
                </a:cubicBezTo>
                <a:cubicBezTo>
                  <a:pt x="189" y="25"/>
                  <a:pt x="199" y="28"/>
                  <a:pt x="210" y="31"/>
                </a:cubicBezTo>
                <a:cubicBezTo>
                  <a:pt x="222" y="33"/>
                  <a:pt x="236" y="36"/>
                  <a:pt x="249" y="39"/>
                </a:cubicBezTo>
                <a:cubicBezTo>
                  <a:pt x="259" y="41"/>
                  <a:pt x="280" y="47"/>
                  <a:pt x="280" y="47"/>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28" name="Freeform 32"/>
          <p:cNvSpPr>
            <a:spLocks/>
          </p:cNvSpPr>
          <p:nvPr/>
        </p:nvSpPr>
        <p:spPr bwMode="auto">
          <a:xfrm>
            <a:off x="8077200" y="3733800"/>
            <a:ext cx="23813" cy="246063"/>
          </a:xfrm>
          <a:custGeom>
            <a:avLst/>
            <a:gdLst/>
            <a:ahLst/>
            <a:cxnLst>
              <a:cxn ang="0">
                <a:pos x="15" y="0"/>
              </a:cxn>
              <a:cxn ang="0">
                <a:pos x="0" y="155"/>
              </a:cxn>
            </a:cxnLst>
            <a:rect l="0" t="0" r="r" b="b"/>
            <a:pathLst>
              <a:path w="15" h="155">
                <a:moveTo>
                  <a:pt x="15" y="0"/>
                </a:moveTo>
                <a:cubicBezTo>
                  <a:pt x="8" y="51"/>
                  <a:pt x="0" y="102"/>
                  <a:pt x="0" y="155"/>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669729" name="Freeform 33"/>
          <p:cNvSpPr>
            <a:spLocks/>
          </p:cNvSpPr>
          <p:nvPr/>
        </p:nvSpPr>
        <p:spPr bwMode="auto">
          <a:xfrm>
            <a:off x="8077200" y="3657600"/>
            <a:ext cx="209550" cy="331788"/>
          </a:xfrm>
          <a:custGeom>
            <a:avLst/>
            <a:gdLst/>
            <a:ahLst/>
            <a:cxnLst>
              <a:cxn ang="0">
                <a:pos x="55" y="0"/>
              </a:cxn>
              <a:cxn ang="0">
                <a:pos x="101" y="23"/>
              </a:cxn>
              <a:cxn ang="0">
                <a:pos x="62" y="155"/>
              </a:cxn>
              <a:cxn ang="0">
                <a:pos x="8" y="147"/>
              </a:cxn>
              <a:cxn ang="0">
                <a:pos x="31" y="139"/>
              </a:cxn>
              <a:cxn ang="0">
                <a:pos x="78" y="147"/>
              </a:cxn>
              <a:cxn ang="0">
                <a:pos x="132" y="209"/>
              </a:cxn>
            </a:cxnLst>
            <a:rect l="0" t="0" r="r" b="b"/>
            <a:pathLst>
              <a:path w="132" h="209">
                <a:moveTo>
                  <a:pt x="55" y="0"/>
                </a:moveTo>
                <a:cubicBezTo>
                  <a:pt x="62" y="2"/>
                  <a:pt x="99" y="10"/>
                  <a:pt x="101" y="23"/>
                </a:cubicBezTo>
                <a:cubicBezTo>
                  <a:pt x="107" y="72"/>
                  <a:pt x="111" y="138"/>
                  <a:pt x="62" y="155"/>
                </a:cubicBezTo>
                <a:cubicBezTo>
                  <a:pt x="44" y="152"/>
                  <a:pt x="24" y="155"/>
                  <a:pt x="8" y="147"/>
                </a:cubicBezTo>
                <a:cubicBezTo>
                  <a:pt x="0" y="143"/>
                  <a:pt x="22" y="139"/>
                  <a:pt x="31" y="139"/>
                </a:cubicBezTo>
                <a:cubicBezTo>
                  <a:pt x="46" y="139"/>
                  <a:pt x="62" y="144"/>
                  <a:pt x="78" y="147"/>
                </a:cubicBezTo>
                <a:cubicBezTo>
                  <a:pt x="92" y="169"/>
                  <a:pt x="98" y="209"/>
                  <a:pt x="132" y="209"/>
                </a:cubicBezTo>
              </a:path>
            </a:pathLst>
          </a:custGeom>
          <a:solidFill>
            <a:schemeClr val="lt1">
              <a:alpha val="0"/>
            </a:schemeClr>
          </a:solidFill>
          <a:ln>
            <a:solidFill>
              <a:srgbClr val="FFFF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defTabSz="457200" fontAlgn="auto">
              <a:spcBef>
                <a:spcPts val="0"/>
              </a:spcBef>
              <a:spcAft>
                <a:spcPts val="0"/>
              </a:spcAft>
              <a:defRPr/>
            </a:pPr>
            <a:endParaRPr lang="en-US" dirty="0"/>
          </a:p>
        </p:txBody>
      </p:sp>
      <p:sp>
        <p:nvSpPr>
          <p:cNvPr id="22562" name="TextBox 1"/>
          <p:cNvSpPr txBox="1">
            <a:spLocks noChangeArrowheads="1"/>
          </p:cNvSpPr>
          <p:nvPr/>
        </p:nvSpPr>
        <p:spPr bwMode="auto">
          <a:xfrm>
            <a:off x="6718300" y="604520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pitchFamily="1" charset="0"/>
                <a:ea typeface="ＭＳ Ｐゴシック" pitchFamily="34" charset="-128"/>
              </a:defRPr>
            </a:lvl1pPr>
            <a:lvl2pPr marL="742950" indent="-285750" eaLnBrk="0" hangingPunct="0">
              <a:defRPr>
                <a:solidFill>
                  <a:schemeClr val="tx1"/>
                </a:solidFill>
                <a:latin typeface="Times" pitchFamily="1" charset="0"/>
                <a:ea typeface="ＭＳ Ｐゴシック" pitchFamily="34" charset="-128"/>
              </a:defRPr>
            </a:lvl2pPr>
            <a:lvl3pPr marL="1143000" indent="-228600" eaLnBrk="0" hangingPunct="0">
              <a:defRPr>
                <a:solidFill>
                  <a:schemeClr val="tx1"/>
                </a:solidFill>
                <a:latin typeface="Times" pitchFamily="1" charset="0"/>
                <a:ea typeface="ＭＳ Ｐゴシック" pitchFamily="34" charset="-128"/>
              </a:defRPr>
            </a:lvl3pPr>
            <a:lvl4pPr marL="1600200" indent="-228600" eaLnBrk="0" hangingPunct="0">
              <a:defRPr>
                <a:solidFill>
                  <a:schemeClr val="tx1"/>
                </a:solidFill>
                <a:latin typeface="Times" pitchFamily="1" charset="0"/>
                <a:ea typeface="ＭＳ Ｐゴシック" pitchFamily="34" charset="-128"/>
              </a:defRPr>
            </a:lvl4pPr>
            <a:lvl5pPr marL="2057400" indent="-228600" eaLnBrk="0" hangingPunct="0">
              <a:defRPr>
                <a:solidFill>
                  <a:schemeClr val="tx1"/>
                </a:solidFill>
                <a:latin typeface="Times" pitchFamily="1" charset="0"/>
                <a:ea typeface="ＭＳ Ｐゴシック" pitchFamily="34" charset="-128"/>
              </a:defRPr>
            </a:lvl5pPr>
            <a:lvl6pPr marL="2514600" indent="-228600" eaLnBrk="0" fontAlgn="base" hangingPunct="0">
              <a:spcBef>
                <a:spcPct val="0"/>
              </a:spcBef>
              <a:spcAft>
                <a:spcPct val="0"/>
              </a:spcAft>
              <a:defRPr>
                <a:solidFill>
                  <a:schemeClr val="tx1"/>
                </a:solidFill>
                <a:latin typeface="Times" pitchFamily="1" charset="0"/>
                <a:ea typeface="ＭＳ Ｐゴシック" pitchFamily="34" charset="-128"/>
              </a:defRPr>
            </a:lvl6pPr>
            <a:lvl7pPr marL="2971800" indent="-228600" eaLnBrk="0" fontAlgn="base" hangingPunct="0">
              <a:spcBef>
                <a:spcPct val="0"/>
              </a:spcBef>
              <a:spcAft>
                <a:spcPct val="0"/>
              </a:spcAft>
              <a:defRPr>
                <a:solidFill>
                  <a:schemeClr val="tx1"/>
                </a:solidFill>
                <a:latin typeface="Times" pitchFamily="1" charset="0"/>
                <a:ea typeface="ＭＳ Ｐゴシック" pitchFamily="34" charset="-128"/>
              </a:defRPr>
            </a:lvl7pPr>
            <a:lvl8pPr marL="3429000" indent="-228600" eaLnBrk="0" fontAlgn="base" hangingPunct="0">
              <a:spcBef>
                <a:spcPct val="0"/>
              </a:spcBef>
              <a:spcAft>
                <a:spcPct val="0"/>
              </a:spcAft>
              <a:defRPr>
                <a:solidFill>
                  <a:schemeClr val="tx1"/>
                </a:solidFill>
                <a:latin typeface="Times" pitchFamily="1" charset="0"/>
                <a:ea typeface="ＭＳ Ｐゴシック" pitchFamily="34" charset="-128"/>
              </a:defRPr>
            </a:lvl8pPr>
            <a:lvl9pPr marL="3886200" indent="-228600" eaLnBrk="0" fontAlgn="base" hangingPunct="0">
              <a:spcBef>
                <a:spcPct val="0"/>
              </a:spcBef>
              <a:spcAft>
                <a:spcPct val="0"/>
              </a:spcAft>
              <a:defRPr>
                <a:solidFill>
                  <a:schemeClr val="tx1"/>
                </a:solidFill>
                <a:latin typeface="Times" pitchFamily="1" charset="0"/>
                <a:ea typeface="ＭＳ Ｐゴシック" pitchFamily="34" charset="-128"/>
              </a:defRPr>
            </a:lvl9pPr>
          </a:lstStyle>
          <a:p>
            <a:pPr eaLnBrk="1" hangingPunct="1"/>
            <a:r>
              <a:rPr lang="en-US" sz="2000" dirty="0">
                <a:solidFill>
                  <a:schemeClr val="bg1"/>
                </a:solidFill>
              </a:rPr>
              <a:t>Phil Daro, 2010</a:t>
            </a:r>
          </a:p>
        </p:txBody>
      </p:sp>
      <p:pic>
        <p:nvPicPr>
          <p:cNvPr id="38" name="Picture 37"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38" y="5911728"/>
            <a:ext cx="2673270" cy="696059"/>
          </a:xfrm>
          <a:prstGeom prst="rect">
            <a:avLst/>
          </a:prstGeom>
        </p:spPr>
      </p:pic>
    </p:spTree>
    <p:extLst>
      <p:ext uri="{BB962C8B-B14F-4D97-AF65-F5344CB8AC3E}">
        <p14:creationId xmlns:p14="http://schemas.microsoft.com/office/powerpoint/2010/main" val="2657724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Other “Butterflies”?</a:t>
            </a:r>
            <a:endParaRPr lang="en-US" b="1" dirty="0">
              <a:solidFill>
                <a:srgbClr val="002060"/>
              </a:solidFill>
            </a:endParaRPr>
          </a:p>
        </p:txBody>
      </p:sp>
      <p:sp>
        <p:nvSpPr>
          <p:cNvPr id="3" name="Content Placeholder 2"/>
          <p:cNvSpPr>
            <a:spLocks noGrp="1"/>
          </p:cNvSpPr>
          <p:nvPr>
            <p:ph idx="1"/>
          </p:nvPr>
        </p:nvSpPr>
        <p:spPr/>
        <p:txBody>
          <a:bodyPr/>
          <a:lstStyle/>
          <a:p>
            <a:r>
              <a:rPr lang="en-US" dirty="0" smtClean="0">
                <a:solidFill>
                  <a:srgbClr val="002060"/>
                </a:solidFill>
              </a:rPr>
              <a:t>FOIL</a:t>
            </a:r>
          </a:p>
          <a:p>
            <a:r>
              <a:rPr lang="en-US" dirty="0" smtClean="0">
                <a:solidFill>
                  <a:srgbClr val="002060"/>
                </a:solidFill>
              </a:rPr>
              <a:t>Cross multiplication</a:t>
            </a:r>
          </a:p>
          <a:p>
            <a:r>
              <a:rPr lang="en-US" dirty="0" smtClean="0">
                <a:solidFill>
                  <a:srgbClr val="002060"/>
                </a:solidFill>
              </a:rPr>
              <a:t>Division of fractions: Keep-change-flip,  KFC, etc.</a:t>
            </a:r>
          </a:p>
          <a:p>
            <a:r>
              <a:rPr lang="en-US" i="1" dirty="0" smtClean="0">
                <a:solidFill>
                  <a:srgbClr val="002060"/>
                </a:solidFill>
              </a:rPr>
              <a:t>a</a:t>
            </a:r>
            <a:r>
              <a:rPr lang="en-US" dirty="0" smtClean="0">
                <a:solidFill>
                  <a:srgbClr val="002060"/>
                </a:solidFill>
              </a:rPr>
              <a:t> </a:t>
            </a:r>
            <a:r>
              <a:rPr lang="en-US" dirty="0" smtClean="0">
                <a:solidFill>
                  <a:srgbClr val="002060"/>
                </a:solidFill>
                <a:cs typeface="Times New Roman"/>
              </a:rPr>
              <a:t>─ </a:t>
            </a:r>
            <a:r>
              <a:rPr lang="en-US" i="1" dirty="0" smtClean="0">
                <a:solidFill>
                  <a:srgbClr val="002060"/>
                </a:solidFill>
                <a:cs typeface="Times New Roman"/>
              </a:rPr>
              <a:t>b</a:t>
            </a:r>
            <a:r>
              <a:rPr lang="en-US" dirty="0" smtClean="0">
                <a:solidFill>
                  <a:srgbClr val="002060"/>
                </a:solidFill>
                <a:cs typeface="Times New Roman"/>
              </a:rPr>
              <a:t> = </a:t>
            </a:r>
            <a:r>
              <a:rPr lang="en-US" i="1" dirty="0" smtClean="0">
                <a:solidFill>
                  <a:srgbClr val="002060"/>
                </a:solidFill>
                <a:cs typeface="Times New Roman"/>
              </a:rPr>
              <a:t>a</a:t>
            </a:r>
            <a:r>
              <a:rPr lang="en-US" dirty="0" smtClean="0">
                <a:solidFill>
                  <a:srgbClr val="002060"/>
                </a:solidFill>
                <a:cs typeface="Times New Roman"/>
              </a:rPr>
              <a:t> + </a:t>
            </a:r>
            <a:r>
              <a:rPr lang="en-US" sz="4400" baseline="30000" dirty="0" smtClean="0">
                <a:solidFill>
                  <a:srgbClr val="002060"/>
                </a:solidFill>
                <a:cs typeface="Times New Roman"/>
              </a:rPr>
              <a:t>-</a:t>
            </a:r>
            <a:r>
              <a:rPr lang="en-US" i="1" dirty="0" smtClean="0">
                <a:solidFill>
                  <a:srgbClr val="002060"/>
                </a:solidFill>
                <a:cs typeface="Times New Roman"/>
              </a:rPr>
              <a:t>b</a:t>
            </a:r>
            <a:r>
              <a:rPr lang="en-US" dirty="0" smtClean="0">
                <a:solidFill>
                  <a:srgbClr val="002060"/>
                </a:solidFill>
                <a:cs typeface="Times New Roman"/>
              </a:rPr>
              <a:t>: </a:t>
            </a:r>
            <a:r>
              <a:rPr lang="en-US" dirty="0" smtClean="0">
                <a:solidFill>
                  <a:srgbClr val="002060"/>
                </a:solidFill>
              </a:rPr>
              <a:t>Keep-change-change</a:t>
            </a:r>
          </a:p>
          <a:p>
            <a:r>
              <a:rPr lang="en-US" dirty="0" smtClean="0">
                <a:solidFill>
                  <a:srgbClr val="002060"/>
                </a:solidFill>
              </a:rPr>
              <a:t>Key words</a:t>
            </a:r>
          </a:p>
          <a:p>
            <a:r>
              <a:rPr lang="en-US" dirty="0" smtClean="0">
                <a:solidFill>
                  <a:srgbClr val="002060"/>
                </a:solidFill>
              </a:rPr>
              <a:t>Division algorithm: Does McDonalds Sell Cheese Burgers?</a:t>
            </a:r>
          </a:p>
          <a:p>
            <a:pPr marL="0" indent="0">
              <a:buNone/>
            </a:pPr>
            <a:endParaRPr lang="en-US" dirty="0" smtClean="0"/>
          </a:p>
          <a:p>
            <a:endParaRPr lang="en-US" dirty="0"/>
          </a:p>
        </p:txBody>
      </p:sp>
    </p:spTree>
    <p:extLst>
      <p:ext uri="{BB962C8B-B14F-4D97-AF65-F5344CB8AC3E}">
        <p14:creationId xmlns:p14="http://schemas.microsoft.com/office/powerpoint/2010/main" val="335509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310184" y="274638"/>
            <a:ext cx="7376615" cy="1143000"/>
          </a:xfrm>
        </p:spPr>
        <p:txBody>
          <a:bodyPr/>
          <a:lstStyle/>
          <a:p>
            <a:pPr eaLnBrk="1" hangingPunct="1"/>
            <a:r>
              <a:rPr lang="en-US" altLang="en-US" b="1" dirty="0" smtClean="0">
                <a:solidFill>
                  <a:srgbClr val="003366"/>
                </a:solidFill>
                <a:latin typeface="Helvetica" pitchFamily="34" charset="0"/>
              </a:rPr>
              <a:t>Key Instructional Shift</a:t>
            </a:r>
          </a:p>
        </p:txBody>
      </p:sp>
      <p:sp>
        <p:nvSpPr>
          <p:cNvPr id="3" name="Content Placeholder 2"/>
          <p:cNvSpPr>
            <a:spLocks noGrp="1"/>
          </p:cNvSpPr>
          <p:nvPr>
            <p:ph idx="1"/>
          </p:nvPr>
        </p:nvSpPr>
        <p:spPr>
          <a:xfrm>
            <a:off x="1146412" y="1600200"/>
            <a:ext cx="7540387" cy="4525963"/>
          </a:xfrm>
        </p:spPr>
        <p:txBody>
          <a:bodyPr/>
          <a:lstStyle/>
          <a:p>
            <a:pPr marL="0" indent="0" algn="ctr" eaLnBrk="1" hangingPunct="1">
              <a:spcBef>
                <a:spcPts val="1200"/>
              </a:spcBef>
              <a:buFontTx/>
              <a:buNone/>
            </a:pPr>
            <a:r>
              <a:rPr lang="en-US" altLang="en-US" sz="3600" dirty="0" smtClean="0">
                <a:solidFill>
                  <a:srgbClr val="003366"/>
                </a:solidFill>
                <a:latin typeface="Helvetica" pitchFamily="34" charset="0"/>
              </a:rPr>
              <a:t>From emphasis on: </a:t>
            </a:r>
          </a:p>
          <a:p>
            <a:pPr marL="0" indent="0" algn="ctr" eaLnBrk="1" hangingPunct="1">
              <a:spcBef>
                <a:spcPts val="1200"/>
              </a:spcBef>
              <a:buFontTx/>
              <a:buNone/>
            </a:pPr>
            <a:r>
              <a:rPr lang="en-US" altLang="en-US" sz="3600" b="1" dirty="0" smtClean="0">
                <a:solidFill>
                  <a:srgbClr val="003366"/>
                </a:solidFill>
                <a:latin typeface="Helvetica" pitchFamily="34" charset="0"/>
              </a:rPr>
              <a:t>How to get answers </a:t>
            </a:r>
          </a:p>
          <a:p>
            <a:pPr marL="0" indent="0" algn="ctr" eaLnBrk="1" hangingPunct="1">
              <a:buFontTx/>
              <a:buNone/>
            </a:pPr>
            <a:endParaRPr lang="en-US" altLang="en-US" sz="3600" dirty="0" smtClean="0">
              <a:solidFill>
                <a:srgbClr val="003366"/>
              </a:solidFill>
              <a:latin typeface="Helvetica" pitchFamily="34" charset="0"/>
            </a:endParaRPr>
          </a:p>
          <a:p>
            <a:pPr marL="0" indent="0" algn="ctr" eaLnBrk="1" hangingPunct="1">
              <a:spcBef>
                <a:spcPts val="1200"/>
              </a:spcBef>
              <a:buFontTx/>
              <a:buNone/>
            </a:pPr>
            <a:r>
              <a:rPr lang="en-US" altLang="en-US" sz="3600" dirty="0" smtClean="0">
                <a:solidFill>
                  <a:srgbClr val="003366"/>
                </a:solidFill>
                <a:latin typeface="Helvetica" pitchFamily="34" charset="0"/>
              </a:rPr>
              <a:t>To emphasis on:</a:t>
            </a:r>
          </a:p>
          <a:p>
            <a:pPr marL="0" indent="0" algn="ctr" eaLnBrk="1" hangingPunct="1">
              <a:spcBef>
                <a:spcPts val="1200"/>
              </a:spcBef>
              <a:buFontTx/>
              <a:buNone/>
            </a:pPr>
            <a:r>
              <a:rPr lang="en-US" altLang="en-US" sz="3600" b="1" dirty="0" smtClean="0">
                <a:solidFill>
                  <a:srgbClr val="003366"/>
                </a:solidFill>
                <a:latin typeface="Helvetica" pitchFamily="34" charset="0"/>
              </a:rPr>
              <a:t>Understanding mathematics </a:t>
            </a:r>
          </a:p>
        </p:txBody>
      </p:sp>
    </p:spTree>
    <p:extLst>
      <p:ext uri="{BB962C8B-B14F-4D97-AF65-F5344CB8AC3E}">
        <p14:creationId xmlns:p14="http://schemas.microsoft.com/office/powerpoint/2010/main" val="3809662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hape 171"/>
          <p:cNvSpPr txBox="1">
            <a:spLocks/>
          </p:cNvSpPr>
          <p:nvPr/>
        </p:nvSpPr>
        <p:spPr bwMode="auto">
          <a:xfrm>
            <a:off x="839053" y="351015"/>
            <a:ext cx="7859713" cy="99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5400" b="1" dirty="0">
                <a:solidFill>
                  <a:srgbClr val="003366"/>
                </a:solidFill>
                <a:latin typeface="+mj-lt"/>
                <a:ea typeface="Osaka" charset="0"/>
                <a:cs typeface="Osaka" charset="0"/>
              </a:rPr>
              <a:t>Key Features of CCSS-M</a:t>
            </a:r>
            <a:endParaRPr lang="en-US" sz="5400" b="1" dirty="0">
              <a:solidFill>
                <a:srgbClr val="003366"/>
              </a:solidFill>
              <a:latin typeface="+mj-lt"/>
              <a:ea typeface="+mj-ea"/>
              <a:cs typeface="+mj-cs"/>
            </a:endParaRPr>
          </a:p>
        </p:txBody>
      </p:sp>
      <p:sp>
        <p:nvSpPr>
          <p:cNvPr id="6" name="Shape 172"/>
          <p:cNvSpPr txBox="1">
            <a:spLocks/>
          </p:cNvSpPr>
          <p:nvPr/>
        </p:nvSpPr>
        <p:spPr>
          <a:xfrm>
            <a:off x="1037230" y="1600200"/>
            <a:ext cx="7375786" cy="4562427"/>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spcBef>
                <a:spcPts val="0"/>
              </a:spcBef>
              <a:spcAft>
                <a:spcPts val="0"/>
              </a:spcAft>
              <a:buFont typeface="Arial" pitchFamily="34" charset="0"/>
              <a:buChar char="•"/>
              <a:defRPr/>
            </a:pPr>
            <a:r>
              <a:rPr lang="en-US" sz="3200" b="1" dirty="0" smtClean="0">
                <a:solidFill>
                  <a:srgbClr val="003366"/>
                </a:solidFill>
                <a:latin typeface="+mn-lt"/>
                <a:cs typeface="Calibri" pitchFamily="34" charset="0"/>
              </a:rPr>
              <a:t>Focus:  </a:t>
            </a:r>
            <a:r>
              <a:rPr lang="en-US" sz="3200" dirty="0" smtClean="0">
                <a:solidFill>
                  <a:srgbClr val="003366"/>
                </a:solidFill>
                <a:latin typeface="+mn-lt"/>
                <a:cs typeface="Calibri" pitchFamily="34" charset="0"/>
              </a:rPr>
              <a:t>Focus strongly where the standards focus.</a:t>
            </a:r>
          </a:p>
          <a:p>
            <a:pPr fontAlgn="auto">
              <a:spcBef>
                <a:spcPts val="1200"/>
              </a:spcBef>
              <a:spcAft>
                <a:spcPts val="0"/>
              </a:spcAft>
              <a:buFont typeface="Arial" pitchFamily="34" charset="0"/>
              <a:buChar char="•"/>
              <a:defRPr/>
            </a:pPr>
            <a:r>
              <a:rPr lang="en-US" sz="3200" b="1" dirty="0">
                <a:solidFill>
                  <a:srgbClr val="003366"/>
                </a:solidFill>
                <a:latin typeface="+mn-lt"/>
                <a:cs typeface="Calibri" pitchFamily="34" charset="0"/>
              </a:rPr>
              <a:t>Coherence</a:t>
            </a:r>
            <a:r>
              <a:rPr lang="en-US" sz="3200" dirty="0">
                <a:solidFill>
                  <a:srgbClr val="003366"/>
                </a:solidFill>
                <a:latin typeface="+mn-lt"/>
                <a:cs typeface="Calibri" pitchFamily="34" charset="0"/>
              </a:rPr>
              <a:t>: Think across grades, and link</a:t>
            </a:r>
            <a:r>
              <a:rPr lang="en-US" sz="3200" b="1" dirty="0">
                <a:solidFill>
                  <a:srgbClr val="003366"/>
                </a:solidFill>
                <a:latin typeface="+mn-lt"/>
                <a:cs typeface="Calibri" pitchFamily="34" charset="0"/>
              </a:rPr>
              <a:t> </a:t>
            </a:r>
            <a:r>
              <a:rPr lang="en-US" sz="3200" dirty="0">
                <a:solidFill>
                  <a:srgbClr val="003366"/>
                </a:solidFill>
                <a:latin typeface="+mn-lt"/>
                <a:cs typeface="Calibri" pitchFamily="34" charset="0"/>
              </a:rPr>
              <a:t>to major topics </a:t>
            </a:r>
            <a:endParaRPr lang="en-US" sz="3200" dirty="0" smtClean="0">
              <a:solidFill>
                <a:srgbClr val="003366"/>
              </a:solidFill>
              <a:latin typeface="+mn-lt"/>
              <a:cs typeface="Calibri" pitchFamily="34" charset="0"/>
            </a:endParaRPr>
          </a:p>
          <a:p>
            <a:pPr fontAlgn="auto">
              <a:spcBef>
                <a:spcPts val="1200"/>
              </a:spcBef>
              <a:spcAft>
                <a:spcPts val="0"/>
              </a:spcAft>
              <a:buFont typeface="Arial" pitchFamily="34" charset="0"/>
              <a:buChar char="•"/>
              <a:defRPr/>
            </a:pPr>
            <a:r>
              <a:rPr lang="en-US" sz="3200" b="1" dirty="0">
                <a:solidFill>
                  <a:srgbClr val="003366"/>
                </a:solidFill>
                <a:latin typeface="+mn-lt"/>
                <a:cs typeface="Calibri" pitchFamily="34" charset="0"/>
              </a:rPr>
              <a:t>Rigor: </a:t>
            </a:r>
            <a:r>
              <a:rPr lang="en-US" sz="3200" dirty="0">
                <a:solidFill>
                  <a:srgbClr val="003366"/>
                </a:solidFill>
                <a:latin typeface="+mn-lt"/>
                <a:cs typeface="Calibri" pitchFamily="34" charset="0"/>
              </a:rPr>
              <a:t>In major topics, pursue </a:t>
            </a:r>
            <a:r>
              <a:rPr lang="en-US" sz="3200" b="1" dirty="0">
                <a:solidFill>
                  <a:srgbClr val="FF0000"/>
                </a:solidFill>
                <a:latin typeface="+mn-lt"/>
                <a:cs typeface="Calibri" pitchFamily="34" charset="0"/>
              </a:rPr>
              <a:t>conceptual understanding</a:t>
            </a:r>
            <a:r>
              <a:rPr lang="en-US" sz="3200" dirty="0">
                <a:solidFill>
                  <a:srgbClr val="003366"/>
                </a:solidFill>
                <a:latin typeface="+mn-lt"/>
                <a:cs typeface="Calibri" pitchFamily="34" charset="0"/>
              </a:rPr>
              <a:t>, procedural skill and fluency, and </a:t>
            </a:r>
            <a:r>
              <a:rPr lang="en-US" sz="3200" dirty="0" smtClean="0">
                <a:solidFill>
                  <a:srgbClr val="003366"/>
                </a:solidFill>
                <a:latin typeface="+mn-lt"/>
                <a:cs typeface="Calibri" pitchFamily="34" charset="0"/>
              </a:rPr>
              <a:t>application</a:t>
            </a:r>
          </a:p>
          <a:p>
            <a:pPr fontAlgn="auto">
              <a:lnSpc>
                <a:spcPct val="114000"/>
              </a:lnSpc>
              <a:spcBef>
                <a:spcPts val="1200"/>
              </a:spcBef>
              <a:spcAft>
                <a:spcPts val="0"/>
              </a:spcAft>
              <a:buFont typeface="Arial" pitchFamily="34" charset="0"/>
              <a:buChar char="•"/>
              <a:defRPr/>
            </a:pPr>
            <a:r>
              <a:rPr lang="en-US" sz="3200" b="1" dirty="0" smtClean="0">
                <a:solidFill>
                  <a:srgbClr val="002060"/>
                </a:solidFill>
                <a:latin typeface="+mn-lt"/>
                <a:cs typeface="Calibri" pitchFamily="34" charset="0"/>
              </a:rPr>
              <a:t>Standards for Mathematical Practice</a:t>
            </a:r>
            <a:endParaRPr lang="en-US" sz="3200" b="1" dirty="0">
              <a:solidFill>
                <a:srgbClr val="002060"/>
              </a:solidFill>
              <a:latin typeface="+mn-lt"/>
              <a:cs typeface="Calibri" pitchFamily="34" charset="0"/>
            </a:endParaRP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12885680"/>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hape 171"/>
          <p:cNvSpPr txBox="1">
            <a:spLocks/>
          </p:cNvSpPr>
          <p:nvPr/>
        </p:nvSpPr>
        <p:spPr bwMode="auto">
          <a:xfrm>
            <a:off x="839053" y="351015"/>
            <a:ext cx="7859713" cy="99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nchor="ct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lnSpc>
                <a:spcPct val="115000"/>
              </a:lnSpc>
              <a:buClr>
                <a:srgbClr val="000000"/>
              </a:buClr>
              <a:buSzPct val="25000"/>
              <a:defRPr/>
            </a:pPr>
            <a:r>
              <a:rPr lang="en-US" sz="5400" b="1" dirty="0">
                <a:solidFill>
                  <a:srgbClr val="003366"/>
                </a:solidFill>
                <a:latin typeface="+mj-lt"/>
                <a:ea typeface="Osaka" charset="0"/>
                <a:cs typeface="Osaka" charset="0"/>
              </a:rPr>
              <a:t>Key Features of CCSS-M</a:t>
            </a:r>
            <a:endParaRPr lang="en-US" sz="5400" b="1" dirty="0">
              <a:solidFill>
                <a:srgbClr val="003366"/>
              </a:solidFill>
              <a:latin typeface="+mj-lt"/>
              <a:ea typeface="+mj-ea"/>
              <a:cs typeface="+mj-cs"/>
            </a:endParaRPr>
          </a:p>
        </p:txBody>
      </p:sp>
      <p:sp>
        <p:nvSpPr>
          <p:cNvPr id="6" name="Shape 172"/>
          <p:cNvSpPr txBox="1">
            <a:spLocks/>
          </p:cNvSpPr>
          <p:nvPr/>
        </p:nvSpPr>
        <p:spPr>
          <a:xfrm>
            <a:off x="1037230" y="1600200"/>
            <a:ext cx="7375786" cy="4562427"/>
          </a:xfrm>
          <a:prstGeom prst="rect">
            <a:avLst/>
          </a:prstGeom>
        </p:spPr>
        <p:txBody>
          <a:bodyPr wrap="square" tIns="45700" bIns="45700">
            <a:spAutoFit/>
          </a:bodyPr>
          <a:lstStyle>
            <a:lvl1pPr marL="514350" indent="-514350" algn="l" defTabSz="914400" rtl="0" eaLnBrk="1" latinLnBrk="0" hangingPunct="1">
              <a:spcBef>
                <a:spcPct val="20000"/>
              </a:spcBef>
              <a:buFont typeface="Arial" pitchFamily="34" charset="0"/>
              <a:buNone/>
              <a:defRPr sz="1400" kern="1200">
                <a:solidFill>
                  <a:srgbClr val="000000"/>
                </a:solidFill>
                <a:latin typeface="Arial" charset="0"/>
                <a:ea typeface="+mn-ea"/>
                <a:cs typeface="Arial" charset="0"/>
                <a:sym typeface="Arial" charset="0"/>
              </a:defRPr>
            </a:lvl1pPr>
            <a:lvl2pPr marL="742950" indent="-28575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2pPr>
            <a:lvl3pPr marL="1143000" indent="-228600" algn="l" defTabSz="914400" rtl="0" eaLnBrk="1" latinLnBrk="0" hangingPunct="1">
              <a:spcBef>
                <a:spcPct val="20000"/>
              </a:spcBef>
              <a:buFont typeface="Calibri" pitchFamily="34" charset="0"/>
              <a:buChar char="‒"/>
              <a:defRPr sz="1400" kern="1200">
                <a:solidFill>
                  <a:srgbClr val="000000"/>
                </a:solidFill>
                <a:latin typeface="Arial" charset="0"/>
                <a:ea typeface="+mn-ea"/>
                <a:cs typeface="Arial" charset="0"/>
                <a:sym typeface="Arial" charset="0"/>
              </a:defRPr>
            </a:lvl3pPr>
            <a:lvl4pPr marL="1600200" indent="-228600" algn="l" defTabSz="914400" rtl="0" eaLnBrk="1" latinLnBrk="0" hangingPunct="1">
              <a:spcBef>
                <a:spcPct val="20000"/>
              </a:spcBef>
              <a:buFont typeface="Wingdings" pitchFamily="2" charset="2"/>
              <a:buChar char="§"/>
              <a:defRPr sz="1400" kern="1200">
                <a:solidFill>
                  <a:srgbClr val="000000"/>
                </a:solidFill>
                <a:latin typeface="Arial" charset="0"/>
                <a:ea typeface="+mn-ea"/>
                <a:cs typeface="Arial" charset="0"/>
                <a:sym typeface="Arial" charset="0"/>
              </a:defRPr>
            </a:lvl4pPr>
            <a:lvl5pPr marL="2057400" indent="-228600" algn="l" defTabSz="914400" rtl="0" eaLnBrk="1" latinLnBrk="0" hangingPunct="1">
              <a:spcBef>
                <a:spcPct val="20000"/>
              </a:spcBef>
              <a:buFont typeface="Arial" pitchFamily="34" charset="0"/>
              <a:buChar char="»"/>
              <a:defRPr sz="1400" kern="1200">
                <a:solidFill>
                  <a:srgbClr val="000000"/>
                </a:solidFill>
                <a:latin typeface="Arial" charset="0"/>
                <a:ea typeface="+mn-ea"/>
                <a:cs typeface="Arial" charset="0"/>
                <a:sym typeface="Arial" charset="0"/>
              </a:defRPr>
            </a:lvl5pPr>
            <a:lvl6pPr marL="25146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6pPr>
            <a:lvl7pPr marL="29718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7pPr>
            <a:lvl8pPr marL="34290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8pPr>
            <a:lvl9pPr marL="3886200" indent="-228600" algn="l" defTabSz="914400" rtl="0" eaLnBrk="0" fontAlgn="base" latinLnBrk="0" hangingPunct="0">
              <a:spcBef>
                <a:spcPct val="0"/>
              </a:spcBef>
              <a:spcAft>
                <a:spcPct val="0"/>
              </a:spcAft>
              <a:buFont typeface="Arial" pitchFamily="34" charset="0"/>
              <a:buChar char="•"/>
              <a:defRPr sz="1400" kern="1200">
                <a:solidFill>
                  <a:srgbClr val="000000"/>
                </a:solidFill>
                <a:latin typeface="Arial" charset="0"/>
                <a:ea typeface="+mn-ea"/>
                <a:cs typeface="Arial" charset="0"/>
                <a:sym typeface="Arial" charset="0"/>
              </a:defRPr>
            </a:lvl9pPr>
          </a:lstStyle>
          <a:p>
            <a:pPr fontAlgn="auto">
              <a:spcBef>
                <a:spcPts val="0"/>
              </a:spcBef>
              <a:spcAft>
                <a:spcPts val="0"/>
              </a:spcAft>
              <a:buFont typeface="Arial" pitchFamily="34" charset="0"/>
              <a:buChar char="•"/>
              <a:defRPr/>
            </a:pPr>
            <a:r>
              <a:rPr lang="en-US" sz="3200" b="1" dirty="0" smtClean="0">
                <a:solidFill>
                  <a:srgbClr val="003366"/>
                </a:solidFill>
                <a:latin typeface="+mn-lt"/>
                <a:cs typeface="Calibri" pitchFamily="34" charset="0"/>
              </a:rPr>
              <a:t>Focus:  </a:t>
            </a:r>
            <a:r>
              <a:rPr lang="en-US" sz="3200" dirty="0" smtClean="0">
                <a:solidFill>
                  <a:srgbClr val="003366"/>
                </a:solidFill>
                <a:latin typeface="+mn-lt"/>
                <a:cs typeface="Calibri" pitchFamily="34" charset="0"/>
              </a:rPr>
              <a:t>Focus strongly where the standards focus.</a:t>
            </a:r>
          </a:p>
          <a:p>
            <a:pPr fontAlgn="auto">
              <a:spcBef>
                <a:spcPts val="1200"/>
              </a:spcBef>
              <a:spcAft>
                <a:spcPts val="0"/>
              </a:spcAft>
              <a:buFont typeface="Arial" pitchFamily="34" charset="0"/>
              <a:buChar char="•"/>
              <a:defRPr/>
            </a:pPr>
            <a:r>
              <a:rPr lang="en-US" sz="3200" b="1" dirty="0">
                <a:solidFill>
                  <a:srgbClr val="003366"/>
                </a:solidFill>
                <a:latin typeface="+mn-lt"/>
                <a:cs typeface="Calibri" pitchFamily="34" charset="0"/>
              </a:rPr>
              <a:t>Coherence</a:t>
            </a:r>
            <a:r>
              <a:rPr lang="en-US" sz="3200" dirty="0">
                <a:solidFill>
                  <a:srgbClr val="003366"/>
                </a:solidFill>
                <a:latin typeface="+mn-lt"/>
                <a:cs typeface="Calibri" pitchFamily="34" charset="0"/>
              </a:rPr>
              <a:t>: Think across grades, and link</a:t>
            </a:r>
            <a:r>
              <a:rPr lang="en-US" sz="3200" b="1" dirty="0">
                <a:solidFill>
                  <a:srgbClr val="003366"/>
                </a:solidFill>
                <a:latin typeface="+mn-lt"/>
                <a:cs typeface="Calibri" pitchFamily="34" charset="0"/>
              </a:rPr>
              <a:t> </a:t>
            </a:r>
            <a:r>
              <a:rPr lang="en-US" sz="3200" dirty="0">
                <a:solidFill>
                  <a:srgbClr val="003366"/>
                </a:solidFill>
                <a:latin typeface="+mn-lt"/>
                <a:cs typeface="Calibri" pitchFamily="34" charset="0"/>
              </a:rPr>
              <a:t>to major topics </a:t>
            </a:r>
            <a:endParaRPr lang="en-US" sz="3200" dirty="0" smtClean="0">
              <a:solidFill>
                <a:srgbClr val="003366"/>
              </a:solidFill>
              <a:latin typeface="+mn-lt"/>
              <a:cs typeface="Calibri" pitchFamily="34" charset="0"/>
            </a:endParaRPr>
          </a:p>
          <a:p>
            <a:pPr fontAlgn="auto">
              <a:spcBef>
                <a:spcPts val="1200"/>
              </a:spcBef>
              <a:spcAft>
                <a:spcPts val="0"/>
              </a:spcAft>
              <a:buFont typeface="Arial" pitchFamily="34" charset="0"/>
              <a:buChar char="•"/>
              <a:defRPr/>
            </a:pPr>
            <a:r>
              <a:rPr lang="en-US" sz="3200" b="1" dirty="0">
                <a:solidFill>
                  <a:srgbClr val="003366"/>
                </a:solidFill>
                <a:latin typeface="+mn-lt"/>
                <a:cs typeface="Calibri" pitchFamily="34" charset="0"/>
              </a:rPr>
              <a:t>Rigor: </a:t>
            </a:r>
            <a:r>
              <a:rPr lang="en-US" sz="3200" dirty="0">
                <a:solidFill>
                  <a:srgbClr val="003366"/>
                </a:solidFill>
                <a:latin typeface="+mn-lt"/>
                <a:cs typeface="Calibri" pitchFamily="34" charset="0"/>
              </a:rPr>
              <a:t>In major topics, pursue </a:t>
            </a:r>
            <a:r>
              <a:rPr lang="en-US" sz="3200" b="1" dirty="0">
                <a:solidFill>
                  <a:srgbClr val="FF0000"/>
                </a:solidFill>
                <a:latin typeface="+mn-lt"/>
                <a:cs typeface="Calibri" pitchFamily="34" charset="0"/>
              </a:rPr>
              <a:t>conceptual understanding</a:t>
            </a:r>
            <a:r>
              <a:rPr lang="en-US" sz="3200" dirty="0">
                <a:solidFill>
                  <a:srgbClr val="003366"/>
                </a:solidFill>
                <a:latin typeface="+mn-lt"/>
                <a:cs typeface="Calibri" pitchFamily="34" charset="0"/>
              </a:rPr>
              <a:t>, procedural skill and fluency, and </a:t>
            </a:r>
            <a:r>
              <a:rPr lang="en-US" sz="3200" dirty="0" smtClean="0">
                <a:solidFill>
                  <a:srgbClr val="003366"/>
                </a:solidFill>
                <a:latin typeface="+mn-lt"/>
                <a:cs typeface="Calibri" pitchFamily="34" charset="0"/>
              </a:rPr>
              <a:t>application</a:t>
            </a:r>
          </a:p>
          <a:p>
            <a:pPr fontAlgn="auto">
              <a:lnSpc>
                <a:spcPct val="114000"/>
              </a:lnSpc>
              <a:spcBef>
                <a:spcPts val="1200"/>
              </a:spcBef>
              <a:spcAft>
                <a:spcPts val="0"/>
              </a:spcAft>
              <a:buFont typeface="Arial" pitchFamily="34" charset="0"/>
              <a:buChar char="•"/>
              <a:defRPr/>
            </a:pPr>
            <a:r>
              <a:rPr lang="en-US" sz="3200" b="1" dirty="0" smtClean="0">
                <a:solidFill>
                  <a:srgbClr val="FF0000"/>
                </a:solidFill>
                <a:latin typeface="+mn-lt"/>
                <a:cs typeface="Calibri" pitchFamily="34" charset="0"/>
              </a:rPr>
              <a:t>Standards for Mathematical Practice</a:t>
            </a:r>
            <a:endParaRPr lang="en-US" sz="3200" b="1" dirty="0">
              <a:solidFill>
                <a:srgbClr val="FF0000"/>
              </a:solidFill>
              <a:latin typeface="+mn-lt"/>
              <a:cs typeface="Calibri" pitchFamily="34" charset="0"/>
            </a:endParaRP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949009096"/>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68990" y="274638"/>
            <a:ext cx="7717810" cy="1143000"/>
          </a:xfrm>
        </p:spPr>
        <p:txBody>
          <a:bodyPr>
            <a:normAutofit/>
          </a:bodyPr>
          <a:lstStyle/>
          <a:p>
            <a:pPr eaLnBrk="1" hangingPunct="1"/>
            <a:r>
              <a:rPr lang="en-US" sz="3600" b="1" dirty="0" smtClean="0">
                <a:solidFill>
                  <a:srgbClr val="003366"/>
                </a:solidFill>
              </a:rPr>
              <a:t>Standards for Mathematical Practice</a:t>
            </a:r>
          </a:p>
        </p:txBody>
      </p:sp>
      <p:sp>
        <p:nvSpPr>
          <p:cNvPr id="31747" name="Rectangle 3"/>
          <p:cNvSpPr>
            <a:spLocks noGrp="1" noChangeArrowheads="1"/>
          </p:cNvSpPr>
          <p:nvPr>
            <p:ph idx="1"/>
          </p:nvPr>
        </p:nvSpPr>
        <p:spPr>
          <a:xfrm>
            <a:off x="968990" y="1313597"/>
            <a:ext cx="7908878" cy="4525963"/>
          </a:xfrm>
        </p:spPr>
        <p:txBody>
          <a:bodyPr>
            <a:noAutofit/>
          </a:bodyPr>
          <a:lstStyle/>
          <a:p>
            <a:pPr marL="990600" lvl="1" indent="-533400" eaLnBrk="1" hangingPunct="1">
              <a:lnSpc>
                <a:spcPct val="85000"/>
              </a:lnSpc>
              <a:spcAft>
                <a:spcPct val="10000"/>
              </a:spcAft>
              <a:buFontTx/>
              <a:buAutoNum type="arabicPeriod"/>
            </a:pPr>
            <a:r>
              <a:rPr lang="en-US" dirty="0" smtClean="0">
                <a:solidFill>
                  <a:srgbClr val="003366"/>
                </a:solidFill>
              </a:rPr>
              <a:t>Make sense of problems and persevere in solving them.</a:t>
            </a:r>
          </a:p>
          <a:p>
            <a:pPr marL="990600" lvl="1" indent="-533400" eaLnBrk="1" hangingPunct="1">
              <a:lnSpc>
                <a:spcPct val="85000"/>
              </a:lnSpc>
              <a:spcAft>
                <a:spcPct val="10000"/>
              </a:spcAft>
              <a:buFontTx/>
              <a:buAutoNum type="arabicPeriod"/>
            </a:pPr>
            <a:r>
              <a:rPr lang="en-US" dirty="0" smtClean="0">
                <a:solidFill>
                  <a:srgbClr val="003366"/>
                </a:solidFill>
              </a:rPr>
              <a:t>Reason abstractly and quantitatively.</a:t>
            </a:r>
          </a:p>
          <a:p>
            <a:pPr marL="990600" lvl="1" indent="-533400" eaLnBrk="1" hangingPunct="1">
              <a:lnSpc>
                <a:spcPct val="85000"/>
              </a:lnSpc>
              <a:spcAft>
                <a:spcPct val="10000"/>
              </a:spcAft>
              <a:buFontTx/>
              <a:buAutoNum type="arabicPeriod"/>
            </a:pPr>
            <a:r>
              <a:rPr lang="en-US" dirty="0" smtClean="0">
                <a:solidFill>
                  <a:srgbClr val="003366"/>
                </a:solidFill>
              </a:rPr>
              <a:t>Construct viable arguments and critique the reasoning of others.</a:t>
            </a:r>
          </a:p>
          <a:p>
            <a:pPr marL="990600" lvl="1" indent="-533400" eaLnBrk="1" hangingPunct="1">
              <a:lnSpc>
                <a:spcPct val="85000"/>
              </a:lnSpc>
              <a:spcAft>
                <a:spcPct val="10000"/>
              </a:spcAft>
              <a:buFontTx/>
              <a:buAutoNum type="arabicPeriod"/>
            </a:pPr>
            <a:r>
              <a:rPr lang="en-US" dirty="0" smtClean="0">
                <a:solidFill>
                  <a:srgbClr val="003366"/>
                </a:solidFill>
              </a:rPr>
              <a:t>Model with mathematics. </a:t>
            </a:r>
          </a:p>
          <a:p>
            <a:pPr marL="990600" lvl="1" indent="-533400" eaLnBrk="1" hangingPunct="1">
              <a:lnSpc>
                <a:spcPct val="85000"/>
              </a:lnSpc>
              <a:spcAft>
                <a:spcPct val="10000"/>
              </a:spcAft>
              <a:buFontTx/>
              <a:buAutoNum type="arabicPeriod"/>
            </a:pPr>
            <a:r>
              <a:rPr lang="en-US" dirty="0" smtClean="0">
                <a:solidFill>
                  <a:srgbClr val="003366"/>
                </a:solidFill>
              </a:rPr>
              <a:t>Use appropriate tools strategically.</a:t>
            </a:r>
          </a:p>
          <a:p>
            <a:pPr marL="990600" lvl="1" indent="-533400" eaLnBrk="1" hangingPunct="1">
              <a:lnSpc>
                <a:spcPct val="85000"/>
              </a:lnSpc>
              <a:spcAft>
                <a:spcPct val="10000"/>
              </a:spcAft>
              <a:buFontTx/>
              <a:buAutoNum type="arabicPeriod"/>
            </a:pPr>
            <a:r>
              <a:rPr lang="en-US" dirty="0" smtClean="0">
                <a:solidFill>
                  <a:srgbClr val="003366"/>
                </a:solidFill>
              </a:rPr>
              <a:t>Attend to precision.</a:t>
            </a:r>
          </a:p>
          <a:p>
            <a:pPr marL="990600" lvl="1" indent="-533400" eaLnBrk="1" hangingPunct="1">
              <a:lnSpc>
                <a:spcPct val="85000"/>
              </a:lnSpc>
              <a:spcAft>
                <a:spcPct val="10000"/>
              </a:spcAft>
              <a:buFontTx/>
              <a:buAutoNum type="arabicPeriod"/>
            </a:pPr>
            <a:r>
              <a:rPr lang="en-US" dirty="0" smtClean="0">
                <a:solidFill>
                  <a:srgbClr val="003366"/>
                </a:solidFill>
              </a:rPr>
              <a:t>Look for and make use of structure.</a:t>
            </a:r>
          </a:p>
          <a:p>
            <a:pPr marL="990600" lvl="1" indent="-533400" eaLnBrk="1" hangingPunct="1">
              <a:lnSpc>
                <a:spcPct val="85000"/>
              </a:lnSpc>
              <a:spcAft>
                <a:spcPct val="10000"/>
              </a:spcAft>
              <a:buFontTx/>
              <a:buAutoNum type="arabicPeriod"/>
            </a:pPr>
            <a:r>
              <a:rPr lang="en-US" dirty="0" smtClean="0">
                <a:solidFill>
                  <a:srgbClr val="003366"/>
                </a:solidFill>
              </a:rPr>
              <a:t>Look for and express regularity in repeated reasoning.</a:t>
            </a:r>
          </a:p>
        </p:txBody>
      </p:sp>
    </p:spTree>
    <p:extLst>
      <p:ext uri="{BB962C8B-B14F-4D97-AF65-F5344CB8AC3E}">
        <p14:creationId xmlns:p14="http://schemas.microsoft.com/office/powerpoint/2010/main" val="2785257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412" y="274638"/>
            <a:ext cx="7540388" cy="1143000"/>
          </a:xfrm>
        </p:spPr>
        <p:txBody>
          <a:bodyPr>
            <a:normAutofit fontScale="90000"/>
          </a:bodyPr>
          <a:lstStyle/>
          <a:p>
            <a:r>
              <a:rPr lang="en-US" sz="4800" b="1" dirty="0" smtClean="0">
                <a:solidFill>
                  <a:srgbClr val="003366"/>
                </a:solidFill>
              </a:rPr>
              <a:t>Implementing CCSS-M Requires</a:t>
            </a:r>
            <a:endParaRPr lang="en-US" sz="4800" b="1" dirty="0">
              <a:solidFill>
                <a:srgbClr val="003366"/>
              </a:solidFill>
            </a:endParaRPr>
          </a:p>
        </p:txBody>
      </p:sp>
      <p:sp>
        <p:nvSpPr>
          <p:cNvPr id="3" name="Content Placeholder 2"/>
          <p:cNvSpPr>
            <a:spLocks noGrp="1"/>
          </p:cNvSpPr>
          <p:nvPr>
            <p:ph idx="1"/>
          </p:nvPr>
        </p:nvSpPr>
        <p:spPr>
          <a:xfrm>
            <a:off x="1392072" y="1600200"/>
            <a:ext cx="7294728" cy="4525963"/>
          </a:xfrm>
        </p:spPr>
        <p:txBody>
          <a:bodyPr/>
          <a:lstStyle/>
          <a:p>
            <a:pPr marL="0" indent="0" algn="ctr">
              <a:buNone/>
            </a:pPr>
            <a:r>
              <a:rPr lang="en-US" sz="4400" dirty="0">
                <a:solidFill>
                  <a:srgbClr val="003366"/>
                </a:solidFill>
              </a:rPr>
              <a:t>I</a:t>
            </a:r>
            <a:r>
              <a:rPr lang="en-US" sz="4400" dirty="0" smtClean="0">
                <a:solidFill>
                  <a:srgbClr val="003366"/>
                </a:solidFill>
              </a:rPr>
              <a:t>nstructional practices that promote students’ development of conceptual understanding and proficiency in the Standards for Mathematical Practice.</a:t>
            </a:r>
            <a:endParaRPr lang="en-US" sz="4400" dirty="0">
              <a:solidFill>
                <a:srgbClr val="003366"/>
              </a:solidFill>
            </a:endParaRPr>
          </a:p>
        </p:txBody>
      </p:sp>
    </p:spTree>
    <p:extLst>
      <p:ext uri="{BB962C8B-B14F-4D97-AF65-F5344CB8AC3E}">
        <p14:creationId xmlns:p14="http://schemas.microsoft.com/office/powerpoint/2010/main" val="19421434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6180868"/>
            <a:ext cx="2673270" cy="696059"/>
          </a:xfrm>
          <a:prstGeom prst="rect">
            <a:avLst/>
          </a:prstGeom>
        </p:spPr>
      </p:pic>
      <p:sp>
        <p:nvSpPr>
          <p:cNvPr id="9" name="Title 1"/>
          <p:cNvSpPr txBox="1">
            <a:spLocks/>
          </p:cNvSpPr>
          <p:nvPr/>
        </p:nvSpPr>
        <p:spPr>
          <a:xfrm>
            <a:off x="888999" y="319177"/>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We Must Focus on Instruction</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462177"/>
            <a:ext cx="7286625" cy="4191000"/>
          </a:xfrm>
          <a:prstGeom prst="rect">
            <a:avLst/>
          </a:prstGeom>
        </p:spPr>
        <p:txBody>
          <a:bodyPr vert="horz" lIns="91440" tIns="45720" rIns="91440" bIns="45720" rtlCol="0">
            <a:noAutofit/>
          </a:bodyPr>
          <a:lstStyle/>
          <a:p>
            <a:pPr marL="342900" indent="-342900">
              <a:spcBef>
                <a:spcPts val="1300"/>
              </a:spcBef>
              <a:buFont typeface="Arial"/>
              <a:buChar char="•"/>
              <a:tabLst>
                <a:tab pos="8234363" algn="r"/>
              </a:tabLst>
            </a:pPr>
            <a:r>
              <a:rPr lang="en-US" sz="2400" dirty="0" smtClean="0">
                <a:solidFill>
                  <a:srgbClr val="002060"/>
                </a:solidFill>
                <a:latin typeface="Verdana"/>
                <a:cs typeface="Verdana"/>
              </a:rPr>
              <a:t>Student learning of mathematics “depends fundamentally on what happens inside the classroom as teachers and learners interact over the curriculum.”</a:t>
            </a:r>
          </a:p>
          <a:p>
            <a:pPr algn="r">
              <a:spcBef>
                <a:spcPts val="1300"/>
              </a:spcBef>
              <a:spcAft>
                <a:spcPts val="600"/>
              </a:spcAft>
              <a:tabLst>
                <a:tab pos="8234363" algn="r"/>
              </a:tabLst>
            </a:pPr>
            <a:r>
              <a:rPr lang="en-US" sz="2000" i="1" dirty="0" smtClean="0">
                <a:solidFill>
                  <a:srgbClr val="002060"/>
                </a:solidFill>
                <a:latin typeface="Verdana"/>
                <a:cs typeface="Verdana"/>
              </a:rPr>
              <a:t>(Ball &amp; Forzani, 2011, p. 17)</a:t>
            </a:r>
          </a:p>
          <a:p>
            <a:pPr marL="342900" indent="-342900">
              <a:buFont typeface="Arial"/>
              <a:buChar char="•"/>
            </a:pPr>
            <a:endParaRPr lang="en-US" sz="2400" i="1" dirty="0" smtClean="0">
              <a:solidFill>
                <a:srgbClr val="002060"/>
              </a:solidFill>
              <a:latin typeface="Verdana"/>
              <a:cs typeface="Verdana"/>
            </a:endParaRPr>
          </a:p>
          <a:p>
            <a:pPr marL="342900" indent="-342900">
              <a:buFont typeface="Arial"/>
              <a:buChar char="•"/>
            </a:pPr>
            <a:r>
              <a:rPr lang="en-US" sz="2400" dirty="0" smtClean="0">
                <a:solidFill>
                  <a:srgbClr val="002060"/>
                </a:solidFill>
                <a:latin typeface="Verdana"/>
                <a:cs typeface="Verdana"/>
              </a:rPr>
              <a:t>“Teaching has 6 to 10 times as much impact on achievement as all other factors combined ... Just three years of effective teaching accounts on average for an improvement of 35 to 50 percentile points.”</a:t>
            </a:r>
          </a:p>
          <a:p>
            <a:pPr algn="r"/>
            <a:r>
              <a:rPr lang="en-US" sz="2400" i="1" dirty="0" smtClean="0">
                <a:solidFill>
                  <a:srgbClr val="002060"/>
                </a:solidFill>
                <a:latin typeface="Verdana"/>
                <a:cs typeface="Verdana"/>
              </a:rPr>
              <a:t>								</a:t>
            </a:r>
            <a:r>
              <a:rPr lang="en-US" sz="2000" i="1" dirty="0" smtClean="0">
                <a:solidFill>
                  <a:srgbClr val="002060"/>
                </a:solidFill>
                <a:latin typeface="Verdana"/>
                <a:cs typeface="Verdana"/>
              </a:rPr>
              <a:t>Schmoker (2006, p.9)</a:t>
            </a:r>
            <a:r>
              <a:rPr lang="en-US" sz="2000" b="1" i="1" dirty="0" smtClean="0">
                <a:solidFill>
                  <a:srgbClr val="002060"/>
                </a:solidFill>
                <a:latin typeface="Verdana"/>
                <a:cs typeface="Verdana"/>
              </a:rPr>
              <a:t> </a:t>
            </a:r>
            <a:endParaRPr lang="en-US" sz="2000" i="1" dirty="0" smtClean="0">
              <a:solidFill>
                <a:srgbClr val="002060"/>
              </a:solidFill>
              <a:latin typeface="Verdana"/>
              <a:cs typeface="Verdana"/>
            </a:endParaRPr>
          </a:p>
          <a:p>
            <a:pPr marL="457200" indent="-457200">
              <a:buAutoNum type="arabicPeriod"/>
            </a:pPr>
            <a:endParaRPr lang="en-US" sz="2400" i="1" dirty="0" smtClean="0">
              <a:solidFill>
                <a:srgbClr val="002060"/>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914399" y="389027"/>
            <a:ext cx="8229601"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0" normalizeH="0" baseline="0" noProof="0" dirty="0" smtClean="0">
                <a:ln>
                  <a:noFill/>
                </a:ln>
                <a:solidFill>
                  <a:srgbClr val="003366"/>
                </a:solidFill>
                <a:effectLst/>
                <a:uLnTx/>
                <a:uFillTx/>
                <a:latin typeface="Verdana" pitchFamily="34" charset="0"/>
                <a:ea typeface="Verdana" pitchFamily="34" charset="0"/>
                <a:cs typeface="Verdana" pitchFamily="34" charset="0"/>
              </a:rPr>
              <a:t>Principles to Actions:</a:t>
            </a:r>
            <a:br>
              <a:rPr kumimoji="0" lang="en-US" sz="3200" b="1" i="1" u="none" strike="noStrike" kern="1200" cap="none" spc="0" normalizeH="0" baseline="0" noProof="0" dirty="0" smtClean="0">
                <a:ln>
                  <a:noFill/>
                </a:ln>
                <a:solidFill>
                  <a:srgbClr val="003366"/>
                </a:solidFill>
                <a:effectLst/>
                <a:uLnTx/>
                <a:uFillTx/>
                <a:latin typeface="Verdana" pitchFamily="34" charset="0"/>
                <a:ea typeface="Verdana" pitchFamily="34" charset="0"/>
                <a:cs typeface="Verdana" pitchFamily="34" charset="0"/>
              </a:rPr>
            </a:br>
            <a:r>
              <a:rPr kumimoji="0" lang="en-US" sz="2800" b="1" i="1" u="none" strike="noStrike" kern="1200" cap="none" spc="0" normalizeH="0" baseline="0" noProof="0" dirty="0" smtClean="0">
                <a:ln>
                  <a:noFill/>
                </a:ln>
                <a:solidFill>
                  <a:srgbClr val="003366"/>
                </a:solidFill>
                <a:effectLst/>
                <a:uLnTx/>
                <a:uFillTx/>
                <a:latin typeface="Verdana" pitchFamily="34" charset="0"/>
                <a:ea typeface="Verdana" pitchFamily="34" charset="0"/>
                <a:cs typeface="Verdana" pitchFamily="34" charset="0"/>
              </a:rPr>
              <a:t>Ensuring Mathematical Success for All</a:t>
            </a:r>
          </a:p>
        </p:txBody>
      </p:sp>
      <p:sp>
        <p:nvSpPr>
          <p:cNvPr id="6" name="Rectangle 3"/>
          <p:cNvSpPr txBox="1">
            <a:spLocks noChangeArrowheads="1"/>
          </p:cNvSpPr>
          <p:nvPr/>
        </p:nvSpPr>
        <p:spPr>
          <a:xfrm>
            <a:off x="1330746" y="1654786"/>
            <a:ext cx="5301616" cy="4574563"/>
          </a:xfrm>
          <a:prstGeom prst="rect">
            <a:avLst/>
          </a:prstGeom>
        </p:spPr>
        <p:txBody>
          <a:bodyPr vert="horz" lIns="91440" tIns="45720" rIns="91440" bIns="45720" rtlCol="0">
            <a:normAutofit fontScale="92500" lnSpcReduction="20000"/>
          </a:bodyPr>
          <a:lstStyle/>
          <a:p>
            <a:pPr marL="342900" marR="0" lvl="1" indent="-342900" algn="l" defTabSz="457200" rtl="0" eaLnBrk="1" fontAlgn="auto" latinLnBrk="0" hangingPunct="1">
              <a:lnSpc>
                <a:spcPct val="100000"/>
              </a:lnSpc>
              <a:spcBef>
                <a:spcPts val="600"/>
              </a:spcBef>
              <a:spcAft>
                <a:spcPts val="600"/>
              </a:spcAft>
              <a:buClrTx/>
              <a:buSzTx/>
              <a:buFontTx/>
              <a:buChar char="•"/>
              <a:tabLst/>
              <a:defRPr/>
            </a:pPr>
            <a:r>
              <a:rPr kumimoji="0" lang="en-US" sz="2400" b="0"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Describes the </a:t>
            </a:r>
            <a:r>
              <a:rPr kumimoji="0" lang="en-US" sz="2400" b="1"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supportive conditions, structures, and policies</a:t>
            </a:r>
            <a:r>
              <a:rPr kumimoji="0" lang="en-US" sz="2400" b="0"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 required to give</a:t>
            </a:r>
            <a:r>
              <a:rPr kumimoji="0" lang="en-US" sz="2400" b="0" i="0" u="none" strike="noStrike" kern="1200" cap="none" spc="0" normalizeH="0" noProof="0" dirty="0" smtClean="0">
                <a:ln>
                  <a:noFill/>
                </a:ln>
                <a:solidFill>
                  <a:srgbClr val="002060"/>
                </a:solidFill>
                <a:effectLst/>
                <a:uLnTx/>
                <a:uFillTx/>
                <a:latin typeface="Verdana" pitchFamily="34" charset="0"/>
                <a:ea typeface="Verdana" pitchFamily="34" charset="0"/>
                <a:cs typeface="Verdana" pitchFamily="34" charset="0"/>
              </a:rPr>
              <a:t> all students the power of mathematics</a:t>
            </a:r>
            <a:endParaRPr kumimoji="0" lang="en-US" sz="2400" b="0"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endParaRPr>
          </a:p>
          <a:p>
            <a:pPr marL="342900" marR="0" lvl="1" indent="-342900" algn="l" defTabSz="457200" rtl="0" eaLnBrk="1" fontAlgn="auto" latinLnBrk="0" hangingPunct="1">
              <a:lnSpc>
                <a:spcPct val="100000"/>
              </a:lnSpc>
              <a:spcBef>
                <a:spcPts val="600"/>
              </a:spcBef>
              <a:spcAft>
                <a:spcPts val="600"/>
              </a:spcAft>
              <a:buClrTx/>
              <a:buSzTx/>
              <a:buFontTx/>
              <a:buChar char="•"/>
              <a:tabLst/>
              <a:defRPr/>
            </a:pPr>
            <a:r>
              <a:rPr kumimoji="0" lang="en-US" sz="2400" b="0"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Focuses on </a:t>
            </a:r>
            <a:r>
              <a:rPr kumimoji="0" lang="en-US" sz="2400" b="1"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teaching and </a:t>
            </a:r>
            <a:br>
              <a:rPr kumimoji="0" lang="en-US" sz="2400" b="1"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br>
            <a:r>
              <a:rPr kumimoji="0" lang="en-US" sz="2400" b="1"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learning</a:t>
            </a:r>
          </a:p>
          <a:p>
            <a:pPr marL="342900" marR="0" lvl="1" indent="-342900" algn="l" defTabSz="457200" rtl="0" eaLnBrk="1" fontAlgn="auto" latinLnBrk="0" hangingPunct="1">
              <a:lnSpc>
                <a:spcPct val="100000"/>
              </a:lnSpc>
              <a:spcBef>
                <a:spcPts val="600"/>
              </a:spcBef>
              <a:spcAft>
                <a:spcPts val="600"/>
              </a:spcAft>
              <a:buClrTx/>
              <a:buSzTx/>
              <a:buFontTx/>
              <a:buChar char="•"/>
              <a:tabLst/>
              <a:defRPr/>
            </a:pPr>
            <a:r>
              <a:rPr kumimoji="0" lang="en-US" sz="2400" b="0"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Emphasizes engaging students</a:t>
            </a:r>
            <a:br>
              <a:rPr kumimoji="0" lang="en-US" sz="2400" b="0"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br>
            <a:r>
              <a:rPr kumimoji="0" lang="en-US" sz="2400" b="0"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in </a:t>
            </a:r>
            <a:r>
              <a:rPr kumimoji="0" lang="en-US" sz="2400" b="1"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mathematical thinking</a:t>
            </a:r>
          </a:p>
          <a:p>
            <a:pPr marL="342900" marR="0" lvl="1" indent="-342900" algn="l" defTabSz="457200" rtl="0" eaLnBrk="1" fontAlgn="auto" latinLnBrk="0" hangingPunct="1">
              <a:lnSpc>
                <a:spcPct val="100000"/>
              </a:lnSpc>
              <a:spcBef>
                <a:spcPts val="600"/>
              </a:spcBef>
              <a:spcAft>
                <a:spcPts val="600"/>
              </a:spcAft>
              <a:buClrTx/>
              <a:buSzTx/>
              <a:buFontTx/>
              <a:buChar char="•"/>
              <a:tabLst/>
              <a:defRPr/>
            </a:pPr>
            <a:r>
              <a:rPr kumimoji="0" lang="en-US" sz="2400" b="0"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Describes how to ensure that </a:t>
            </a:r>
            <a:br>
              <a:rPr kumimoji="0" lang="en-US" sz="2400" b="0"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br>
            <a:r>
              <a:rPr kumimoji="0" lang="en-US" sz="2400" b="0"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mathematics achievement is maximized </a:t>
            </a:r>
            <a:r>
              <a:rPr kumimoji="0" lang="en-US" sz="2400" b="1"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for every student</a:t>
            </a:r>
          </a:p>
          <a:p>
            <a:pPr marL="342900" marR="0" lvl="1" indent="-342900" algn="l" defTabSz="457200" rtl="0" eaLnBrk="1" fontAlgn="auto" latinLnBrk="0" hangingPunct="1">
              <a:lnSpc>
                <a:spcPct val="100000"/>
              </a:lnSpc>
              <a:spcBef>
                <a:spcPts val="600"/>
              </a:spcBef>
              <a:spcAft>
                <a:spcPts val="600"/>
              </a:spcAft>
              <a:buClrTx/>
              <a:buSzTx/>
              <a:buFontTx/>
              <a:buChar char="•"/>
              <a:tabLst/>
              <a:defRPr/>
            </a:pPr>
            <a:r>
              <a:rPr kumimoji="0" lang="en-US" sz="2400" b="0"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Is not specific to any standards; </a:t>
            </a:r>
            <a:r>
              <a:rPr kumimoji="0" lang="en-US" sz="2400" b="1"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it</a:t>
            </a:r>
            <a:r>
              <a:rPr kumimoji="0" lang="ja-JP" altLang="en-US" sz="2400" b="1" i="0" u="none" strike="noStrike" kern="1200" cap="none" spc="0" normalizeH="0" baseline="0" noProof="0" dirty="0" smtClean="0">
                <a:ln>
                  <a:noFill/>
                </a:ln>
                <a:solidFill>
                  <a:srgbClr val="002060"/>
                </a:solidFill>
                <a:effectLst/>
                <a:uLnTx/>
                <a:uFillTx/>
                <a:latin typeface="Verdana" pitchFamily="34" charset="0"/>
                <a:ea typeface="ＭＳ Ｐゴシック" pitchFamily="34" charset="-128"/>
                <a:cs typeface="Verdana" pitchFamily="34" charset="0"/>
              </a:rPr>
              <a:t>’</a:t>
            </a:r>
            <a:r>
              <a:rPr kumimoji="0" lang="en-US" altLang="ja-JP" sz="2400" b="1"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s universa</a:t>
            </a:r>
            <a:r>
              <a:rPr kumimoji="0" lang="en-US" altLang="ja-JP" sz="2400" b="1" i="0" u="none" strike="noStrike" kern="1200" cap="none" spc="0" normalizeH="0" baseline="0" noProof="0" dirty="0" smtClean="0">
                <a:ln>
                  <a:noFill/>
                </a:ln>
                <a:solidFill>
                  <a:srgbClr val="003366"/>
                </a:solidFill>
                <a:effectLst/>
                <a:uLnTx/>
                <a:uFillTx/>
                <a:latin typeface="Verdana" pitchFamily="34" charset="0"/>
                <a:ea typeface="Verdana" pitchFamily="34" charset="0"/>
                <a:cs typeface="Verdana" pitchFamily="34" charset="0"/>
              </a:rPr>
              <a:t>l</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002" y="2230711"/>
            <a:ext cx="2107778" cy="300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71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319177"/>
            <a:ext cx="8255001" cy="1143000"/>
          </a:xfrm>
          <a:prstGeom prst="rect">
            <a:avLst/>
          </a:prstGeom>
        </p:spPr>
        <p:txBody>
          <a:bodyPr vert="horz" lIns="91440" tIns="45720" rIns="91440" bIns="45720" rtlCol="0" anchor="ctr">
            <a:noAutofit/>
          </a:bodyPr>
          <a:lstStyle/>
          <a:p>
            <a:pPr lvl="0" algn="ctr">
              <a:spcBef>
                <a:spcPct val="0"/>
              </a:spcBef>
              <a:defRPr/>
            </a:pPr>
            <a:r>
              <a:rPr lang="en-US" sz="3600" b="1" dirty="0" smtClean="0">
                <a:solidFill>
                  <a:srgbClr val="002060"/>
                </a:solidFill>
                <a:latin typeface="Verdana"/>
                <a:cs typeface="Verdana"/>
              </a:rPr>
              <a:t>Guiding Principles </a:t>
            </a:r>
          </a:p>
          <a:p>
            <a:pPr lvl="0" algn="ctr">
              <a:spcBef>
                <a:spcPct val="0"/>
              </a:spcBef>
              <a:defRPr/>
            </a:pPr>
            <a:r>
              <a:rPr lang="en-US" sz="3600" b="1" dirty="0" smtClean="0">
                <a:solidFill>
                  <a:srgbClr val="002060"/>
                </a:solidFill>
                <a:latin typeface="Verdana"/>
                <a:cs typeface="Verdana"/>
              </a:rPr>
              <a:t>for School Mathematics</a:t>
            </a:r>
            <a:endParaRPr lang="en-US" sz="36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020616" y="1727200"/>
            <a:ext cx="7704283" cy="4191000"/>
          </a:xfrm>
          <a:prstGeom prst="rect">
            <a:avLst/>
          </a:prstGeom>
        </p:spPr>
        <p:txBody>
          <a:bodyPr vert="horz" lIns="91440" tIns="45720" rIns="91440" bIns="45720" rtlCol="0">
            <a:noAutofit/>
          </a:bodyPr>
          <a:lstStyle/>
          <a:p>
            <a:pPr marL="457200" indent="-457200">
              <a:buAutoNum type="arabicPeriod"/>
            </a:pPr>
            <a:endParaRPr lang="en-US" sz="3200" b="1" dirty="0" smtClean="0">
              <a:solidFill>
                <a:schemeClr val="tx2"/>
              </a:solidFill>
              <a:latin typeface="Verdana"/>
              <a:cs typeface="Verdana"/>
            </a:endParaRPr>
          </a:p>
          <a:p>
            <a:pPr marL="457200" indent="-457200">
              <a:buAutoNum type="arabicPeriod"/>
            </a:pPr>
            <a:r>
              <a:rPr lang="en-US" sz="2800" b="1" dirty="0" smtClean="0">
                <a:solidFill>
                  <a:srgbClr val="002060"/>
                </a:solidFill>
                <a:latin typeface="Verdana"/>
                <a:cs typeface="Verdana"/>
              </a:rPr>
              <a:t>Teaching and Learning</a:t>
            </a:r>
          </a:p>
          <a:p>
            <a:pPr marL="457200" indent="-457200">
              <a:buAutoNum type="arabicPeriod"/>
            </a:pPr>
            <a:endParaRPr lang="en-US" sz="2400" i="1" dirty="0" smtClean="0">
              <a:solidFill>
                <a:srgbClr val="1F497D"/>
              </a:solidFill>
              <a:latin typeface="Verdana"/>
              <a:cs typeface="Verdana"/>
            </a:endParaRPr>
          </a:p>
          <a:p>
            <a:pPr algn="ctr"/>
            <a:r>
              <a:rPr lang="en-US" sz="2800" i="1" dirty="0" smtClean="0">
                <a:solidFill>
                  <a:srgbClr val="003366"/>
                </a:solidFill>
                <a:latin typeface="Verdana"/>
                <a:cs typeface="Verdana"/>
              </a:rPr>
              <a:t>Effective teaching is the non-negotiable core that ensures that all students learn mathematics at high levels.</a:t>
            </a:r>
            <a:endParaRPr lang="en-US" sz="2800" i="1" dirty="0">
              <a:solidFill>
                <a:srgbClr val="003366"/>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0"/>
            <a:ext cx="9144000" cy="1371600"/>
          </a:xfrm>
          <a:solidFill>
            <a:srgbClr val="00B0F0"/>
          </a:solidFill>
        </p:spPr>
        <p:txBody>
          <a:bodyPr>
            <a:noAutofit/>
          </a:bodyPr>
          <a:lstStyle/>
          <a:p>
            <a:pPr algn="ctr" eaLnBrk="1" hangingPunct="1"/>
            <a:r>
              <a:rPr lang="en-US" sz="3600" b="1" dirty="0" smtClean="0">
                <a:solidFill>
                  <a:srgbClr val="002060"/>
                </a:solidFill>
                <a:ea typeface="ＭＳ Ｐゴシック" pitchFamily="34" charset="-128"/>
              </a:rPr>
              <a:t>National Council of Teachers of Mathematics</a:t>
            </a:r>
            <a:br>
              <a:rPr lang="en-US" sz="3600" b="1" dirty="0" smtClean="0">
                <a:solidFill>
                  <a:srgbClr val="002060"/>
                </a:solidFill>
                <a:ea typeface="ＭＳ Ｐゴシック" pitchFamily="34" charset="-128"/>
              </a:rPr>
            </a:br>
            <a:r>
              <a:rPr lang="en-US" sz="3600" b="1" dirty="0" smtClean="0">
                <a:solidFill>
                  <a:srgbClr val="002060"/>
                </a:solidFill>
                <a:ea typeface="ＭＳ Ｐゴシック" pitchFamily="34" charset="-128"/>
              </a:rPr>
              <a:t>www.nctm.org</a:t>
            </a:r>
          </a:p>
        </p:txBody>
      </p:sp>
      <p:sp>
        <p:nvSpPr>
          <p:cNvPr id="24580" name="Rectangle 3"/>
          <p:cNvSpPr>
            <a:spLocks noGrp="1" noChangeArrowheads="1"/>
          </p:cNvSpPr>
          <p:nvPr>
            <p:ph idx="1"/>
          </p:nvPr>
        </p:nvSpPr>
        <p:spPr>
          <a:xfrm>
            <a:off x="609600" y="1589088"/>
            <a:ext cx="8305800" cy="4522787"/>
          </a:xfrm>
        </p:spPr>
        <p:txBody>
          <a:bodyPr/>
          <a:lstStyle/>
          <a:p>
            <a:pPr marL="457200" lvl="1" indent="0" eaLnBrk="1" hangingPunct="1">
              <a:spcBef>
                <a:spcPts val="0"/>
              </a:spcBef>
              <a:buNone/>
            </a:pPr>
            <a:endParaRPr lang="en-US" sz="1000" dirty="0">
              <a:ea typeface="ＭＳ Ｐゴシック" pitchFamily="34" charset="-128"/>
            </a:endParaRPr>
          </a:p>
          <a:p>
            <a:pPr marL="0" lvl="2" indent="0" eaLnBrk="1" hangingPunct="1">
              <a:spcBef>
                <a:spcPts val="600"/>
              </a:spcBef>
              <a:buFontTx/>
              <a:buNone/>
            </a:pPr>
            <a:endParaRPr lang="en-US" sz="2800" b="1" dirty="0" smtClean="0">
              <a:ea typeface="ＭＳ Ｐゴシック" pitchFamily="34" charset="-128"/>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141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544" y="2919165"/>
            <a:ext cx="46386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396155"/>
            <a:ext cx="561022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33323"/>
            <a:ext cx="9143999" cy="167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54615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319177"/>
            <a:ext cx="8255001" cy="1143000"/>
          </a:xfrm>
          <a:prstGeom prst="rect">
            <a:avLst/>
          </a:prstGeom>
        </p:spPr>
        <p:txBody>
          <a:bodyPr vert="horz" lIns="91440" tIns="45720" rIns="91440" bIns="45720" rtlCol="0" anchor="ctr">
            <a:noAutofit/>
          </a:bodyPr>
          <a:lstStyle/>
          <a:p>
            <a:pPr lvl="0" algn="ctr">
              <a:spcBef>
                <a:spcPct val="0"/>
              </a:spcBef>
              <a:defRPr/>
            </a:pPr>
            <a:r>
              <a:rPr lang="en-US" sz="3600" b="1" dirty="0" smtClean="0">
                <a:solidFill>
                  <a:srgbClr val="002060"/>
                </a:solidFill>
                <a:latin typeface="Verdana"/>
                <a:cs typeface="Verdana"/>
              </a:rPr>
              <a:t>Guiding Principles </a:t>
            </a:r>
          </a:p>
          <a:p>
            <a:pPr lvl="0" algn="ctr">
              <a:spcBef>
                <a:spcPct val="0"/>
              </a:spcBef>
              <a:defRPr/>
            </a:pPr>
            <a:r>
              <a:rPr lang="en-US" sz="3600" b="1" dirty="0" smtClean="0">
                <a:solidFill>
                  <a:srgbClr val="002060"/>
                </a:solidFill>
                <a:latin typeface="Verdana"/>
                <a:cs typeface="Verdana"/>
              </a:rPr>
              <a:t>for School Mathematics</a:t>
            </a:r>
            <a:endParaRPr lang="en-US" sz="36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275575" y="1720728"/>
            <a:ext cx="4751533" cy="4191000"/>
          </a:xfrm>
          <a:prstGeom prst="rect">
            <a:avLst/>
          </a:prstGeom>
        </p:spPr>
        <p:txBody>
          <a:bodyPr vert="horz" lIns="91440" tIns="45720" rIns="91440" bIns="45720" rtlCol="0">
            <a:noAutofit/>
          </a:bodyPr>
          <a:lstStyle/>
          <a:p>
            <a:pPr marL="457200" indent="-457200">
              <a:lnSpc>
                <a:spcPct val="150000"/>
              </a:lnSpc>
              <a:buAutoNum type="arabicPeriod"/>
            </a:pPr>
            <a:r>
              <a:rPr lang="en-US" sz="2600" b="1" dirty="0" smtClean="0">
                <a:solidFill>
                  <a:srgbClr val="002060"/>
                </a:solidFill>
                <a:latin typeface="Verdana"/>
                <a:cs typeface="Verdana"/>
              </a:rPr>
              <a:t>Teaching and Learning</a:t>
            </a:r>
          </a:p>
          <a:p>
            <a:pPr marL="457200" indent="-457200">
              <a:lnSpc>
                <a:spcPct val="150000"/>
              </a:lnSpc>
              <a:buAutoNum type="arabicPeriod"/>
            </a:pPr>
            <a:r>
              <a:rPr lang="en-US" sz="2600" b="1" dirty="0" smtClean="0">
                <a:solidFill>
                  <a:srgbClr val="002060"/>
                </a:solidFill>
                <a:latin typeface="Verdana"/>
                <a:cs typeface="Verdana"/>
              </a:rPr>
              <a:t>Access and Equity</a:t>
            </a:r>
          </a:p>
          <a:p>
            <a:pPr marL="457200" indent="-457200">
              <a:lnSpc>
                <a:spcPct val="150000"/>
              </a:lnSpc>
              <a:buAutoNum type="arabicPeriod"/>
            </a:pPr>
            <a:r>
              <a:rPr lang="en-US" sz="2600" b="1" dirty="0" smtClean="0">
                <a:solidFill>
                  <a:srgbClr val="002060"/>
                </a:solidFill>
                <a:latin typeface="Verdana"/>
                <a:cs typeface="Verdana"/>
              </a:rPr>
              <a:t>Curriculum</a:t>
            </a:r>
          </a:p>
          <a:p>
            <a:pPr marL="457200" indent="-457200">
              <a:lnSpc>
                <a:spcPct val="150000"/>
              </a:lnSpc>
              <a:buAutoNum type="arabicPeriod"/>
            </a:pPr>
            <a:r>
              <a:rPr lang="en-US" sz="2600" b="1" dirty="0" smtClean="0">
                <a:solidFill>
                  <a:srgbClr val="002060"/>
                </a:solidFill>
                <a:latin typeface="Verdana"/>
                <a:cs typeface="Verdana"/>
              </a:rPr>
              <a:t>Tools and Technology</a:t>
            </a:r>
          </a:p>
          <a:p>
            <a:pPr marL="457200" indent="-457200">
              <a:lnSpc>
                <a:spcPct val="150000"/>
              </a:lnSpc>
              <a:buAutoNum type="arabicPeriod"/>
            </a:pPr>
            <a:r>
              <a:rPr lang="en-US" sz="2600" b="1" dirty="0" smtClean="0">
                <a:solidFill>
                  <a:srgbClr val="002060"/>
                </a:solidFill>
                <a:latin typeface="Verdana"/>
                <a:cs typeface="Verdana"/>
              </a:rPr>
              <a:t>Assessment</a:t>
            </a:r>
          </a:p>
          <a:p>
            <a:pPr marL="457200" indent="-457200">
              <a:lnSpc>
                <a:spcPct val="150000"/>
              </a:lnSpc>
              <a:buAutoNum type="arabicPeriod"/>
            </a:pPr>
            <a:r>
              <a:rPr lang="en-US" sz="2600" b="1" dirty="0" smtClean="0">
                <a:solidFill>
                  <a:srgbClr val="002060"/>
                </a:solidFill>
                <a:latin typeface="Verdana"/>
                <a:cs typeface="Verdana"/>
              </a:rPr>
              <a:t>Professionalism</a:t>
            </a: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8" name="TextBox 7"/>
          <p:cNvSpPr txBox="1"/>
          <p:nvPr/>
        </p:nvSpPr>
        <p:spPr>
          <a:xfrm>
            <a:off x="6553200" y="2209800"/>
            <a:ext cx="2590800" cy="2800767"/>
          </a:xfrm>
          <a:prstGeom prst="rect">
            <a:avLst/>
          </a:prstGeom>
          <a:noFill/>
        </p:spPr>
        <p:txBody>
          <a:bodyPr wrap="square" rtlCol="0">
            <a:spAutoFit/>
          </a:bodyPr>
          <a:lstStyle/>
          <a:p>
            <a:r>
              <a:rPr lang="en-US" sz="2800" dirty="0" smtClean="0">
                <a:solidFill>
                  <a:srgbClr val="003366"/>
                </a:solidFill>
                <a:latin typeface="Verdana"/>
                <a:cs typeface="Verdana"/>
              </a:rPr>
              <a:t>Essential Elements</a:t>
            </a:r>
          </a:p>
          <a:p>
            <a:r>
              <a:rPr lang="en-US" sz="2800" dirty="0" smtClean="0">
                <a:solidFill>
                  <a:srgbClr val="003366"/>
                </a:solidFill>
                <a:latin typeface="Verdana"/>
                <a:cs typeface="Verdana"/>
              </a:rPr>
              <a:t>of Effective Math</a:t>
            </a:r>
          </a:p>
          <a:p>
            <a:r>
              <a:rPr lang="en-US" sz="2800" dirty="0" smtClean="0">
                <a:solidFill>
                  <a:srgbClr val="003366"/>
                </a:solidFill>
                <a:latin typeface="Verdana"/>
                <a:cs typeface="Verdana"/>
              </a:rPr>
              <a:t>Programs</a:t>
            </a:r>
          </a:p>
          <a:p>
            <a:endParaRPr lang="en-US" dirty="0" smtClean="0">
              <a:solidFill>
                <a:srgbClr val="003366"/>
              </a:solidFill>
              <a:latin typeface="Verdana"/>
              <a:cs typeface="Verdana"/>
            </a:endParaRPr>
          </a:p>
          <a:p>
            <a:endParaRPr lang="en-US" dirty="0">
              <a:solidFill>
                <a:srgbClr val="003366"/>
              </a:solidFill>
              <a:latin typeface="Verdana"/>
              <a:cs typeface="Verdana"/>
            </a:endParaRPr>
          </a:p>
        </p:txBody>
      </p:sp>
      <p:sp>
        <p:nvSpPr>
          <p:cNvPr id="10" name="Right Arrow 9"/>
          <p:cNvSpPr>
            <a:spLocks noChangeAspect="1"/>
          </p:cNvSpPr>
          <p:nvPr/>
        </p:nvSpPr>
        <p:spPr>
          <a:xfrm>
            <a:off x="5897741" y="2987677"/>
            <a:ext cx="529867" cy="579540"/>
          </a:xfrm>
          <a:prstGeom prst="rightArrow">
            <a:avLst/>
          </a:prstGeom>
          <a:solidFill>
            <a:srgbClr val="0033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319177"/>
            <a:ext cx="8255001" cy="1143000"/>
          </a:xfrm>
          <a:prstGeom prst="rect">
            <a:avLst/>
          </a:prstGeom>
        </p:spPr>
        <p:txBody>
          <a:bodyPr vert="horz" lIns="91440" tIns="45720" rIns="91440" bIns="45720" rtlCol="0" anchor="ctr">
            <a:noAutofit/>
          </a:bodyPr>
          <a:lstStyle/>
          <a:p>
            <a:pPr lvl="0" algn="ctr">
              <a:spcBef>
                <a:spcPct val="0"/>
              </a:spcBef>
              <a:defRPr/>
            </a:pPr>
            <a:r>
              <a:rPr lang="en-US" sz="3600" b="1" dirty="0" smtClean="0">
                <a:solidFill>
                  <a:srgbClr val="002060"/>
                </a:solidFill>
                <a:latin typeface="Verdana"/>
                <a:cs typeface="Verdana"/>
              </a:rPr>
              <a:t>Guiding Principles </a:t>
            </a:r>
          </a:p>
          <a:p>
            <a:pPr lvl="0" algn="ctr">
              <a:spcBef>
                <a:spcPct val="0"/>
              </a:spcBef>
              <a:defRPr/>
            </a:pPr>
            <a:r>
              <a:rPr lang="en-US" sz="3600" b="1" dirty="0" smtClean="0">
                <a:solidFill>
                  <a:srgbClr val="002060"/>
                </a:solidFill>
                <a:latin typeface="Verdana"/>
                <a:cs typeface="Verdana"/>
              </a:rPr>
              <a:t>for School Mathematics</a:t>
            </a:r>
            <a:endParaRPr lang="en-US" sz="36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720728"/>
            <a:ext cx="5381625" cy="4191000"/>
          </a:xfrm>
          <a:prstGeom prst="rect">
            <a:avLst/>
          </a:prstGeom>
        </p:spPr>
        <p:txBody>
          <a:bodyPr vert="horz" lIns="91440" tIns="45720" rIns="91440" bIns="45720" rtlCol="0">
            <a:noAutofit/>
          </a:bodyPr>
          <a:lstStyle/>
          <a:p>
            <a:pPr indent="-457200">
              <a:buFont typeface="+mj-lt"/>
              <a:buAutoNum type="arabicPeriod"/>
            </a:pPr>
            <a:r>
              <a:rPr lang="en-US" sz="2600" b="1" dirty="0" smtClean="0">
                <a:solidFill>
                  <a:srgbClr val="002060"/>
                </a:solidFill>
                <a:latin typeface="Verdana"/>
                <a:cs typeface="Verdana"/>
              </a:rPr>
              <a:t>Teaching and Learning</a:t>
            </a:r>
          </a:p>
          <a:p>
            <a:pPr indent="-457200">
              <a:buFont typeface="+mj-lt"/>
              <a:buAutoNum type="arabicPeriod"/>
            </a:pPr>
            <a:endParaRPr lang="en-US" sz="2600" b="1" dirty="0" smtClean="0">
              <a:solidFill>
                <a:srgbClr val="002060"/>
              </a:solidFill>
              <a:latin typeface="Verdana"/>
              <a:cs typeface="Verdana"/>
            </a:endParaRPr>
          </a:p>
          <a:p>
            <a:pPr indent="-457200">
              <a:buFont typeface="+mj-lt"/>
              <a:buAutoNum type="arabicPeriod"/>
            </a:pPr>
            <a:r>
              <a:rPr lang="en-US" sz="2600" dirty="0" smtClean="0">
                <a:solidFill>
                  <a:srgbClr val="002060"/>
                </a:solidFill>
                <a:latin typeface="Verdana"/>
                <a:cs typeface="Verdana"/>
              </a:rPr>
              <a:t>Access and Equity</a:t>
            </a:r>
          </a:p>
          <a:p>
            <a:pPr indent="-457200">
              <a:buFont typeface="+mj-lt"/>
              <a:buAutoNum type="arabicPeriod"/>
            </a:pPr>
            <a:endParaRPr lang="en-US" sz="2600" dirty="0" smtClean="0">
              <a:solidFill>
                <a:srgbClr val="002060"/>
              </a:solidFill>
              <a:latin typeface="Verdana"/>
              <a:cs typeface="Verdana"/>
            </a:endParaRPr>
          </a:p>
          <a:p>
            <a:pPr indent="-457200">
              <a:buFont typeface="+mj-lt"/>
              <a:buAutoNum type="arabicPeriod"/>
            </a:pPr>
            <a:r>
              <a:rPr lang="en-US" sz="2600" dirty="0" smtClean="0">
                <a:solidFill>
                  <a:srgbClr val="002060"/>
                </a:solidFill>
                <a:latin typeface="Verdana"/>
                <a:cs typeface="Verdana"/>
              </a:rPr>
              <a:t>Curriculum</a:t>
            </a:r>
          </a:p>
          <a:p>
            <a:pPr indent="-457200">
              <a:buFont typeface="+mj-lt"/>
              <a:buAutoNum type="arabicPeriod"/>
            </a:pPr>
            <a:endParaRPr lang="en-US" sz="2600" dirty="0" smtClean="0">
              <a:solidFill>
                <a:srgbClr val="002060"/>
              </a:solidFill>
              <a:latin typeface="Verdana"/>
              <a:cs typeface="Verdana"/>
            </a:endParaRPr>
          </a:p>
          <a:p>
            <a:pPr indent="-457200">
              <a:buFont typeface="+mj-lt"/>
              <a:buAutoNum type="arabicPeriod"/>
            </a:pPr>
            <a:r>
              <a:rPr lang="en-US" sz="2600" dirty="0" smtClean="0">
                <a:solidFill>
                  <a:srgbClr val="002060"/>
                </a:solidFill>
                <a:latin typeface="Verdana"/>
                <a:cs typeface="Verdana"/>
              </a:rPr>
              <a:t>Tools and Technology</a:t>
            </a:r>
          </a:p>
          <a:p>
            <a:pPr indent="-457200">
              <a:buFont typeface="+mj-lt"/>
              <a:buAutoNum type="arabicPeriod"/>
            </a:pPr>
            <a:endParaRPr lang="en-US" sz="2600" dirty="0" smtClean="0">
              <a:solidFill>
                <a:srgbClr val="002060"/>
              </a:solidFill>
              <a:latin typeface="Verdana"/>
              <a:cs typeface="Verdana"/>
            </a:endParaRPr>
          </a:p>
          <a:p>
            <a:pPr indent="-457200">
              <a:buFont typeface="+mj-lt"/>
              <a:buAutoNum type="arabicPeriod"/>
            </a:pPr>
            <a:r>
              <a:rPr lang="en-US" sz="2600" dirty="0" smtClean="0">
                <a:solidFill>
                  <a:srgbClr val="002060"/>
                </a:solidFill>
                <a:latin typeface="Verdana"/>
                <a:cs typeface="Verdana"/>
              </a:rPr>
              <a:t>Assessment</a:t>
            </a:r>
          </a:p>
          <a:p>
            <a:pPr indent="-457200">
              <a:buFont typeface="+mj-lt"/>
              <a:buAutoNum type="arabicPeriod"/>
            </a:pPr>
            <a:endParaRPr lang="en-US" sz="2600" dirty="0" smtClean="0">
              <a:solidFill>
                <a:srgbClr val="002060"/>
              </a:solidFill>
              <a:latin typeface="Verdana"/>
              <a:cs typeface="Verdana"/>
            </a:endParaRPr>
          </a:p>
          <a:p>
            <a:pPr indent="-457200">
              <a:buFont typeface="+mj-lt"/>
              <a:buAutoNum type="arabicPeriod"/>
            </a:pPr>
            <a:r>
              <a:rPr lang="en-US" sz="2600" dirty="0" smtClean="0">
                <a:solidFill>
                  <a:srgbClr val="002060"/>
                </a:solidFill>
                <a:latin typeface="Verdana"/>
                <a:cs typeface="Verdana"/>
              </a:rPr>
              <a:t>Professionalism</a:t>
            </a: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10" name="6-Point Star 9"/>
          <p:cNvSpPr>
            <a:spLocks noChangeAspect="1"/>
          </p:cNvSpPr>
          <p:nvPr/>
        </p:nvSpPr>
        <p:spPr>
          <a:xfrm>
            <a:off x="6310038" y="1684221"/>
            <a:ext cx="461694" cy="445714"/>
          </a:xfrm>
          <a:prstGeom prst="star6">
            <a:avLst/>
          </a:prstGeom>
          <a:solidFill>
            <a:srgbClr val="003366"/>
          </a:solidFill>
          <a:ln>
            <a:solidFill>
              <a:srgbClr val="003366"/>
            </a:solidFill>
          </a:ln>
          <a:effectLst>
            <a:outerShdw blurRad="40000" dist="23000" dir="5400000" rotWithShape="0">
              <a:srgbClr val="003366">
                <a:alpha val="35000"/>
              </a:srgbClr>
            </a:outerShdw>
          </a:effectLst>
          <a:scene3d>
            <a:camera prst="orthographicFront"/>
            <a:lightRig rig="threePt" dir="t"/>
          </a:scene3d>
          <a:sp3d extrusionH="76200" contourW="12700">
            <a:extrusionClr>
              <a:srgbClr val="003366"/>
            </a:extrusionClr>
            <a:contourClr>
              <a:srgbClr val="003366"/>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3366"/>
              </a:solidFill>
            </a:endParaRPr>
          </a:p>
        </p:txBody>
      </p:sp>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946" y="381000"/>
            <a:ext cx="7100640" cy="1143000"/>
          </a:xfrm>
        </p:spPr>
        <p:txBody>
          <a:bodyPr>
            <a:noAutofit/>
          </a:bodyPr>
          <a:lstStyle/>
          <a:p>
            <a:r>
              <a:rPr lang="en-US" sz="4000" b="1" dirty="0" smtClean="0">
                <a:solidFill>
                  <a:srgbClr val="003366"/>
                </a:solidFill>
              </a:rPr>
              <a:t>Beliefs About </a:t>
            </a:r>
            <a:br>
              <a:rPr lang="en-US" sz="4000" b="1" dirty="0" smtClean="0">
                <a:solidFill>
                  <a:srgbClr val="003366"/>
                </a:solidFill>
              </a:rPr>
            </a:br>
            <a:r>
              <a:rPr lang="en-US" sz="4000" b="1" dirty="0" smtClean="0">
                <a:solidFill>
                  <a:srgbClr val="003366"/>
                </a:solidFill>
              </a:rPr>
              <a:t>Teaching and Learning?</a:t>
            </a:r>
            <a:endParaRPr lang="en-US" sz="4000" b="1" dirty="0">
              <a:solidFill>
                <a:srgbClr val="003366"/>
              </a:solidFill>
            </a:endParaRPr>
          </a:p>
        </p:txBody>
      </p:sp>
      <p:sp>
        <p:nvSpPr>
          <p:cNvPr id="3" name="Content Placeholder 2"/>
          <p:cNvSpPr>
            <a:spLocks noGrp="1"/>
          </p:cNvSpPr>
          <p:nvPr>
            <p:ph idx="1"/>
          </p:nvPr>
        </p:nvSpPr>
        <p:spPr>
          <a:xfrm>
            <a:off x="1196551" y="2042842"/>
            <a:ext cx="7191429" cy="4525963"/>
          </a:xfrm>
        </p:spPr>
        <p:txBody>
          <a:bodyPr>
            <a:normAutofit/>
          </a:bodyPr>
          <a:lstStyle/>
          <a:p>
            <a:r>
              <a:rPr lang="en-US" dirty="0" smtClean="0">
                <a:solidFill>
                  <a:srgbClr val="003366"/>
                </a:solidFill>
              </a:rPr>
              <a:t>What beliefs about teaching and learning might </a:t>
            </a:r>
            <a:r>
              <a:rPr lang="en-US" b="1" dirty="0" smtClean="0">
                <a:solidFill>
                  <a:srgbClr val="003366"/>
                </a:solidFill>
              </a:rPr>
              <a:t>hinder</a:t>
            </a:r>
            <a:r>
              <a:rPr lang="en-US" dirty="0" smtClean="0">
                <a:solidFill>
                  <a:srgbClr val="003366"/>
                </a:solidFill>
              </a:rPr>
              <a:t> effective teaching and learning?</a:t>
            </a:r>
          </a:p>
          <a:p>
            <a:r>
              <a:rPr lang="en-US" dirty="0">
                <a:solidFill>
                  <a:srgbClr val="003366"/>
                </a:solidFill>
              </a:rPr>
              <a:t>What beliefs about teaching and learning might </a:t>
            </a:r>
            <a:r>
              <a:rPr lang="en-US" b="1" dirty="0">
                <a:solidFill>
                  <a:srgbClr val="003366"/>
                </a:solidFill>
              </a:rPr>
              <a:t>support </a:t>
            </a:r>
            <a:r>
              <a:rPr lang="en-US" dirty="0" smtClean="0">
                <a:solidFill>
                  <a:srgbClr val="003366"/>
                </a:solidFill>
              </a:rPr>
              <a:t>effective </a:t>
            </a:r>
            <a:r>
              <a:rPr lang="en-US" dirty="0">
                <a:solidFill>
                  <a:srgbClr val="003366"/>
                </a:solidFill>
              </a:rPr>
              <a:t>teaching and learning?</a:t>
            </a:r>
          </a:p>
          <a:p>
            <a:endParaRPr lang="en-US" sz="2600" dirty="0" smtClean="0">
              <a:solidFill>
                <a:srgbClr val="003366"/>
              </a:solidFill>
            </a:endParaRPr>
          </a:p>
          <a:p>
            <a:endParaRPr lang="en-US" sz="3600" dirty="0" smtClean="0">
              <a:solidFill>
                <a:srgbClr val="003366"/>
              </a:solidFill>
            </a:endParaRPr>
          </a:p>
          <a:p>
            <a:pPr marL="0" indent="0">
              <a:buNone/>
            </a:pPr>
            <a:endParaRPr lang="en-US" dirty="0" smtClean="0"/>
          </a:p>
        </p:txBody>
      </p:sp>
      <p:pic>
        <p:nvPicPr>
          <p:cNvPr id="6" name="Picture 5" descr="14861 principles to action cover.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011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414" y="274638"/>
            <a:ext cx="7504386" cy="1143000"/>
          </a:xfrm>
        </p:spPr>
        <p:txBody>
          <a:bodyPr>
            <a:noAutofit/>
          </a:bodyPr>
          <a:lstStyle/>
          <a:p>
            <a:r>
              <a:rPr lang="en-US" sz="3600" b="1" dirty="0" smtClean="0">
                <a:solidFill>
                  <a:srgbClr val="003366"/>
                </a:solidFill>
              </a:rPr>
              <a:t>Unproductive vs Productive</a:t>
            </a:r>
            <a:br>
              <a:rPr lang="en-US" sz="3600" b="1" dirty="0" smtClean="0">
                <a:solidFill>
                  <a:srgbClr val="003366"/>
                </a:solidFill>
              </a:rPr>
            </a:br>
            <a:r>
              <a:rPr lang="en-US" sz="3600" b="1" dirty="0" smtClean="0">
                <a:solidFill>
                  <a:srgbClr val="003366"/>
                </a:solidFill>
              </a:rPr>
              <a:t>Beliefs about Teaching and Learning</a:t>
            </a:r>
            <a:endParaRPr lang="en-US" sz="3600" b="1" dirty="0">
              <a:solidFill>
                <a:srgbClr val="003366"/>
              </a:solidFill>
            </a:endParaRPr>
          </a:p>
        </p:txBody>
      </p:sp>
      <p:sp>
        <p:nvSpPr>
          <p:cNvPr id="3" name="Content Placeholder 2"/>
          <p:cNvSpPr>
            <a:spLocks noGrp="1"/>
          </p:cNvSpPr>
          <p:nvPr>
            <p:ph idx="1"/>
          </p:nvPr>
        </p:nvSpPr>
        <p:spPr>
          <a:xfrm>
            <a:off x="1182414" y="1924050"/>
            <a:ext cx="7504386" cy="4525963"/>
          </a:xfrm>
        </p:spPr>
        <p:txBody>
          <a:bodyPr>
            <a:normAutofit/>
          </a:bodyPr>
          <a:lstStyle/>
          <a:p>
            <a:r>
              <a:rPr lang="en-US" dirty="0">
                <a:solidFill>
                  <a:srgbClr val="002060"/>
                </a:solidFill>
              </a:rPr>
              <a:t>B</a:t>
            </a:r>
            <a:r>
              <a:rPr lang="en-US" dirty="0" smtClean="0">
                <a:solidFill>
                  <a:srgbClr val="002060"/>
                </a:solidFill>
              </a:rPr>
              <a:t>eliefs </a:t>
            </a:r>
            <a:r>
              <a:rPr lang="en-US" dirty="0">
                <a:solidFill>
                  <a:srgbClr val="002060"/>
                </a:solidFill>
              </a:rPr>
              <a:t>should not be viewed as good or bad. </a:t>
            </a:r>
          </a:p>
          <a:p>
            <a:r>
              <a:rPr lang="en-US" dirty="0" smtClean="0">
                <a:solidFill>
                  <a:srgbClr val="002060"/>
                </a:solidFill>
              </a:rPr>
              <a:t>Beliefs are </a:t>
            </a:r>
            <a:r>
              <a:rPr lang="en-US" b="1" dirty="0" smtClean="0">
                <a:solidFill>
                  <a:srgbClr val="FF0000"/>
                </a:solidFill>
              </a:rPr>
              <a:t>unproductive  </a:t>
            </a:r>
            <a:r>
              <a:rPr lang="en-US" dirty="0" smtClean="0">
                <a:solidFill>
                  <a:srgbClr val="002060"/>
                </a:solidFill>
              </a:rPr>
              <a:t>when they </a:t>
            </a:r>
            <a:r>
              <a:rPr lang="en-US" dirty="0">
                <a:solidFill>
                  <a:srgbClr val="002060"/>
                </a:solidFill>
              </a:rPr>
              <a:t>hinder implementation of effective instructional practice or limit student access to important mathematics content and </a:t>
            </a:r>
            <a:r>
              <a:rPr lang="en-US" dirty="0" smtClean="0">
                <a:solidFill>
                  <a:srgbClr val="002060"/>
                </a:solidFill>
              </a:rPr>
              <a:t>practices.</a:t>
            </a:r>
            <a:endParaRPr lang="en-US" dirty="0">
              <a:solidFill>
                <a:srgbClr val="002060"/>
              </a:solidFill>
            </a:endParaRPr>
          </a:p>
        </p:txBody>
      </p:sp>
      <p:grpSp>
        <p:nvGrpSpPr>
          <p:cNvPr id="6" name="Group 5"/>
          <p:cNvGrpSpPr/>
          <p:nvPr/>
        </p:nvGrpSpPr>
        <p:grpSpPr>
          <a:xfrm>
            <a:off x="1" y="-23724"/>
            <a:ext cx="1020617" cy="6894423"/>
            <a:chOff x="1" y="-23724"/>
            <a:chExt cx="1020617" cy="6894423"/>
          </a:xfrm>
        </p:grpSpPr>
        <p:pic>
          <p:nvPicPr>
            <p:cNvPr id="7" name="Picture 6"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8" name="Picture 7"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1673535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38035"/>
            <a:ext cx="6783760" cy="6885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12510" y="6139190"/>
            <a:ext cx="912429" cy="523220"/>
          </a:xfrm>
          <a:prstGeom prst="rect">
            <a:avLst/>
          </a:prstGeom>
          <a:noFill/>
        </p:spPr>
        <p:txBody>
          <a:bodyPr wrap="none" rtlCol="0">
            <a:spAutoFit/>
          </a:bodyPr>
          <a:lstStyle/>
          <a:p>
            <a:r>
              <a:rPr lang="en-US" sz="2800" dirty="0" smtClean="0"/>
              <a:t>p. 11</a:t>
            </a:r>
            <a:endParaRPr lang="en-US" sz="2800" dirty="0"/>
          </a:p>
        </p:txBody>
      </p:sp>
      <p:grpSp>
        <p:nvGrpSpPr>
          <p:cNvPr id="8" name="Group 7"/>
          <p:cNvGrpSpPr/>
          <p:nvPr/>
        </p:nvGrpSpPr>
        <p:grpSpPr>
          <a:xfrm>
            <a:off x="1" y="-23724"/>
            <a:ext cx="1020617" cy="6894423"/>
            <a:chOff x="1" y="-23724"/>
            <a:chExt cx="1020617" cy="6894423"/>
          </a:xfrm>
        </p:grpSpPr>
        <p:pic>
          <p:nvPicPr>
            <p:cNvPr id="9" name="Picture 8"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0" name="Picture 9"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261865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319177"/>
            <a:ext cx="7769021"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Verdana" pitchFamily="34" charset="0"/>
                <a:ea typeface="Verdana" pitchFamily="34" charset="0"/>
                <a:cs typeface="Verdana" pitchFamily="34" charset="0"/>
              </a:rPr>
              <a:t>Candy Jar Problem</a:t>
            </a:r>
          </a:p>
        </p:txBody>
      </p:sp>
      <p:sp>
        <p:nvSpPr>
          <p:cNvPr id="6" name="Rectangle 3"/>
          <p:cNvSpPr txBox="1">
            <a:spLocks noChangeArrowheads="1"/>
          </p:cNvSpPr>
          <p:nvPr/>
        </p:nvSpPr>
        <p:spPr>
          <a:xfrm>
            <a:off x="1020617" y="1583295"/>
            <a:ext cx="7719905" cy="5130800"/>
          </a:xfrm>
          <a:prstGeom prst="rect">
            <a:avLst/>
          </a:prstGeom>
        </p:spPr>
        <p:txBody>
          <a:bodyPr vert="horz" lIns="91440" tIns="45720" rIns="91440" bIns="45720" rtlCol="0">
            <a:normAutofit/>
          </a:bodyPr>
          <a:lstStyle/>
          <a:p>
            <a:pPr marL="114300" indent="0" algn="just">
              <a:buNone/>
            </a:pPr>
            <a:r>
              <a:rPr lang="en-US" sz="2400" dirty="0" smtClean="0">
                <a:solidFill>
                  <a:srgbClr val="002060"/>
                </a:solidFill>
                <a:cs typeface="Verdana"/>
              </a:rPr>
              <a:t>A candy jar contains 5 Jolly Ranchers (squares) and 13 Jawbreakers (circles). Suppose you had a new candy jar with the same ratio of Jolly Ranchers to Jawbreakers, but it contained 100 Jolly Ranchers. How many Jawbreakers would you have?  Explain how you know.</a:t>
            </a:r>
          </a:p>
          <a:p>
            <a:endParaRPr lang="en-US" sz="1400" dirty="0" smtClean="0">
              <a:solidFill>
                <a:srgbClr val="002060"/>
              </a:solidFill>
            </a:endParaRPr>
          </a:p>
          <a:p>
            <a:pPr marL="403225" indent="-403225" algn="just">
              <a:spcAft>
                <a:spcPct val="50000"/>
              </a:spcAft>
              <a:buClr>
                <a:schemeClr val="tx2"/>
              </a:buClr>
              <a:buFont typeface="Times" charset="0"/>
              <a:buChar char="•"/>
            </a:pPr>
            <a:r>
              <a:rPr lang="en-US" sz="2400" dirty="0" smtClean="0">
                <a:solidFill>
                  <a:srgbClr val="002060"/>
                </a:solidFill>
                <a:cs typeface="Verdana"/>
              </a:rPr>
              <a:t>Please work this problem as if you were a seventh grader.</a:t>
            </a:r>
          </a:p>
          <a:p>
            <a:pPr marL="403225" indent="-403225" algn="just">
              <a:spcAft>
                <a:spcPct val="50000"/>
              </a:spcAft>
              <a:buClr>
                <a:schemeClr val="tx2"/>
              </a:buClr>
              <a:buFont typeface="Times" charset="0"/>
              <a:buChar char="•"/>
            </a:pPr>
            <a:r>
              <a:rPr lang="en-US" sz="2400" dirty="0" smtClean="0">
                <a:solidFill>
                  <a:srgbClr val="002060"/>
                </a:solidFill>
                <a:cs typeface="Verdana"/>
              </a:rPr>
              <a:t>When done, share your work with a neighbor.</a:t>
            </a:r>
          </a:p>
          <a:p>
            <a:r>
              <a:rPr lang="en-US" sz="2400" dirty="0">
                <a:solidFill>
                  <a:srgbClr val="002060"/>
                </a:solidFill>
                <a:cs typeface="Verdana"/>
              </a:rPr>
              <a:t>Discuss:</a:t>
            </a:r>
          </a:p>
          <a:p>
            <a:pPr marL="403225" indent="-403225" algn="just">
              <a:spcBef>
                <a:spcPts val="600"/>
              </a:spcBef>
              <a:spcAft>
                <a:spcPts val="600"/>
              </a:spcAft>
              <a:buClr>
                <a:schemeClr val="tx2"/>
              </a:buClr>
              <a:buFont typeface="Times" charset="0"/>
              <a:buChar char="•"/>
            </a:pPr>
            <a:r>
              <a:rPr lang="en-US" sz="2400" dirty="0">
                <a:solidFill>
                  <a:srgbClr val="002060"/>
                </a:solidFill>
                <a:cs typeface="Verdana"/>
              </a:rPr>
              <a:t>What mathematics learning could this task support?</a:t>
            </a: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nvGrpSpPr>
          <p:cNvPr id="8" name="Group 7"/>
          <p:cNvGrpSpPr/>
          <p:nvPr/>
        </p:nvGrpSpPr>
        <p:grpSpPr>
          <a:xfrm>
            <a:off x="7498250" y="319177"/>
            <a:ext cx="1246214" cy="1223828"/>
            <a:chOff x="0" y="0"/>
            <a:chExt cx="3011805" cy="3277235"/>
          </a:xfrm>
        </p:grpSpPr>
        <p:grpSp>
          <p:nvGrpSpPr>
            <p:cNvPr id="10" name="Group 7"/>
            <p:cNvGrpSpPr/>
            <p:nvPr/>
          </p:nvGrpSpPr>
          <p:grpSpPr>
            <a:xfrm>
              <a:off x="0" y="0"/>
              <a:ext cx="3011805" cy="3277235"/>
              <a:chOff x="0" y="0"/>
              <a:chExt cx="3011805" cy="3277235"/>
            </a:xfrm>
          </p:grpSpPr>
          <p:grpSp>
            <p:nvGrpSpPr>
              <p:cNvPr id="13" name="Group 10"/>
              <p:cNvGrpSpPr>
                <a:grpSpLocks/>
              </p:cNvGrpSpPr>
              <p:nvPr/>
            </p:nvGrpSpPr>
            <p:grpSpPr bwMode="auto">
              <a:xfrm>
                <a:off x="0" y="0"/>
                <a:ext cx="3011805" cy="3277235"/>
                <a:chOff x="7708" y="7499"/>
                <a:chExt cx="4743" cy="5161"/>
              </a:xfrm>
            </p:grpSpPr>
            <p:sp>
              <p:nvSpPr>
                <p:cNvPr id="32" name="Freeform 31"/>
                <p:cNvSpPr>
                  <a:spLocks/>
                </p:cNvSpPr>
                <p:nvPr/>
              </p:nvSpPr>
              <p:spPr bwMode="auto">
                <a:xfrm>
                  <a:off x="7708" y="8907"/>
                  <a:ext cx="1619" cy="1890"/>
                </a:xfrm>
                <a:custGeom>
                  <a:avLst/>
                  <a:gdLst>
                    <a:gd name="T0" fmla="*/ 1619 w 1619"/>
                    <a:gd name="T1" fmla="*/ 0 h 1890"/>
                    <a:gd name="T2" fmla="*/ 1463 w 1619"/>
                    <a:gd name="T3" fmla="*/ 14 h 1890"/>
                    <a:gd name="T4" fmla="*/ 1378 w 1619"/>
                    <a:gd name="T5" fmla="*/ 28 h 1890"/>
                    <a:gd name="T6" fmla="*/ 1221 w 1619"/>
                    <a:gd name="T7" fmla="*/ 56 h 1890"/>
                    <a:gd name="T8" fmla="*/ 1065 w 1619"/>
                    <a:gd name="T9" fmla="*/ 113 h 1890"/>
                    <a:gd name="T10" fmla="*/ 923 w 1619"/>
                    <a:gd name="T11" fmla="*/ 184 h 1890"/>
                    <a:gd name="T12" fmla="*/ 781 w 1619"/>
                    <a:gd name="T13" fmla="*/ 270 h 1890"/>
                    <a:gd name="T14" fmla="*/ 710 w 1619"/>
                    <a:gd name="T15" fmla="*/ 327 h 1890"/>
                    <a:gd name="T16" fmla="*/ 583 w 1619"/>
                    <a:gd name="T17" fmla="*/ 426 h 1890"/>
                    <a:gd name="T18" fmla="*/ 469 w 1619"/>
                    <a:gd name="T19" fmla="*/ 554 h 1890"/>
                    <a:gd name="T20" fmla="*/ 370 w 1619"/>
                    <a:gd name="T21" fmla="*/ 682 h 1890"/>
                    <a:gd name="T22" fmla="*/ 313 w 1619"/>
                    <a:gd name="T23" fmla="*/ 767 h 1890"/>
                    <a:gd name="T24" fmla="*/ 228 w 1619"/>
                    <a:gd name="T25" fmla="*/ 909 h 1890"/>
                    <a:gd name="T26" fmla="*/ 157 w 1619"/>
                    <a:gd name="T27" fmla="*/ 1066 h 1890"/>
                    <a:gd name="T28" fmla="*/ 100 w 1619"/>
                    <a:gd name="T29" fmla="*/ 1236 h 1890"/>
                    <a:gd name="T30" fmla="*/ 43 w 1619"/>
                    <a:gd name="T31" fmla="*/ 1407 h 1890"/>
                    <a:gd name="T32" fmla="*/ 29 w 1619"/>
                    <a:gd name="T33" fmla="*/ 1507 h 1890"/>
                    <a:gd name="T34" fmla="*/ 0 w 1619"/>
                    <a:gd name="T35" fmla="*/ 1691 h 1890"/>
                    <a:gd name="T36" fmla="*/ 0 w 1619"/>
                    <a:gd name="T37" fmla="*/ 1890 h 1890"/>
                    <a:gd name="T38" fmla="*/ 29 w 1619"/>
                    <a:gd name="T39" fmla="*/ 1791 h 1890"/>
                    <a:gd name="T40" fmla="*/ 43 w 1619"/>
                    <a:gd name="T41" fmla="*/ 1606 h 1890"/>
                    <a:gd name="T42" fmla="*/ 57 w 1619"/>
                    <a:gd name="T43" fmla="*/ 1521 h 1890"/>
                    <a:gd name="T44" fmla="*/ 100 w 1619"/>
                    <a:gd name="T45" fmla="*/ 1336 h 1890"/>
                    <a:gd name="T46" fmla="*/ 157 w 1619"/>
                    <a:gd name="T47" fmla="*/ 1165 h 1890"/>
                    <a:gd name="T48" fmla="*/ 228 w 1619"/>
                    <a:gd name="T49" fmla="*/ 995 h 1890"/>
                    <a:gd name="T50" fmla="*/ 299 w 1619"/>
                    <a:gd name="T51" fmla="*/ 853 h 1890"/>
                    <a:gd name="T52" fmla="*/ 398 w 1619"/>
                    <a:gd name="T53" fmla="*/ 710 h 1890"/>
                    <a:gd name="T54" fmla="*/ 497 w 1619"/>
                    <a:gd name="T55" fmla="*/ 582 h 1890"/>
                    <a:gd name="T56" fmla="*/ 611 w 1619"/>
                    <a:gd name="T57" fmla="*/ 455 h 1890"/>
                    <a:gd name="T58" fmla="*/ 739 w 1619"/>
                    <a:gd name="T59" fmla="*/ 341 h 1890"/>
                    <a:gd name="T60" fmla="*/ 866 w 1619"/>
                    <a:gd name="T61" fmla="*/ 255 h 1890"/>
                    <a:gd name="T62" fmla="*/ 1008 w 1619"/>
                    <a:gd name="T63" fmla="*/ 184 h 1890"/>
                    <a:gd name="T64" fmla="*/ 1150 w 1619"/>
                    <a:gd name="T65" fmla="*/ 113 h 1890"/>
                    <a:gd name="T66" fmla="*/ 1307 w 1619"/>
                    <a:gd name="T67" fmla="*/ 71 h 1890"/>
                    <a:gd name="T68" fmla="*/ 1392 w 1619"/>
                    <a:gd name="T69" fmla="*/ 56 h 1890"/>
                    <a:gd name="T70" fmla="*/ 1548 w 1619"/>
                    <a:gd name="T71" fmla="*/ 4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1619" y="28"/>
                      </a:moveTo>
                      <a:lnTo>
                        <a:pt x="1619" y="0"/>
                      </a:lnTo>
                      <a:lnTo>
                        <a:pt x="1548" y="0"/>
                      </a:lnTo>
                      <a:lnTo>
                        <a:pt x="1463" y="14"/>
                      </a:lnTo>
                      <a:lnTo>
                        <a:pt x="1378" y="28"/>
                      </a:lnTo>
                      <a:lnTo>
                        <a:pt x="1378" y="28"/>
                      </a:lnTo>
                      <a:lnTo>
                        <a:pt x="1292" y="42"/>
                      </a:lnTo>
                      <a:lnTo>
                        <a:pt x="1221" y="56"/>
                      </a:lnTo>
                      <a:lnTo>
                        <a:pt x="1136" y="85"/>
                      </a:lnTo>
                      <a:lnTo>
                        <a:pt x="1065" y="113"/>
                      </a:lnTo>
                      <a:lnTo>
                        <a:pt x="994" y="142"/>
                      </a:lnTo>
                      <a:lnTo>
                        <a:pt x="923" y="184"/>
                      </a:lnTo>
                      <a:lnTo>
                        <a:pt x="852" y="227"/>
                      </a:lnTo>
                      <a:lnTo>
                        <a:pt x="781" y="270"/>
                      </a:lnTo>
                      <a:lnTo>
                        <a:pt x="781" y="270"/>
                      </a:lnTo>
                      <a:lnTo>
                        <a:pt x="710" y="327"/>
                      </a:lnTo>
                      <a:lnTo>
                        <a:pt x="654" y="383"/>
                      </a:lnTo>
                      <a:lnTo>
                        <a:pt x="583" y="426"/>
                      </a:lnTo>
                      <a:lnTo>
                        <a:pt x="526" y="497"/>
                      </a:lnTo>
                      <a:lnTo>
                        <a:pt x="469" y="554"/>
                      </a:lnTo>
                      <a:lnTo>
                        <a:pt x="426" y="611"/>
                      </a:lnTo>
                      <a:lnTo>
                        <a:pt x="370" y="682"/>
                      </a:lnTo>
                      <a:lnTo>
                        <a:pt x="327" y="753"/>
                      </a:lnTo>
                      <a:lnTo>
                        <a:pt x="313" y="767"/>
                      </a:lnTo>
                      <a:lnTo>
                        <a:pt x="270" y="838"/>
                      </a:lnTo>
                      <a:lnTo>
                        <a:pt x="228" y="909"/>
                      </a:lnTo>
                      <a:lnTo>
                        <a:pt x="185" y="995"/>
                      </a:lnTo>
                      <a:lnTo>
                        <a:pt x="157" y="1066"/>
                      </a:lnTo>
                      <a:lnTo>
                        <a:pt x="128" y="1151"/>
                      </a:lnTo>
                      <a:lnTo>
                        <a:pt x="100" y="1236"/>
                      </a:lnTo>
                      <a:lnTo>
                        <a:pt x="71" y="1322"/>
                      </a:lnTo>
                      <a:lnTo>
                        <a:pt x="43" y="1407"/>
                      </a:lnTo>
                      <a:lnTo>
                        <a:pt x="29" y="1507"/>
                      </a:lnTo>
                      <a:lnTo>
                        <a:pt x="29" y="1507"/>
                      </a:lnTo>
                      <a:lnTo>
                        <a:pt x="15" y="1606"/>
                      </a:lnTo>
                      <a:lnTo>
                        <a:pt x="0" y="1691"/>
                      </a:lnTo>
                      <a:lnTo>
                        <a:pt x="0" y="1791"/>
                      </a:lnTo>
                      <a:lnTo>
                        <a:pt x="0" y="1890"/>
                      </a:lnTo>
                      <a:lnTo>
                        <a:pt x="29" y="1890"/>
                      </a:lnTo>
                      <a:lnTo>
                        <a:pt x="29" y="1791"/>
                      </a:lnTo>
                      <a:lnTo>
                        <a:pt x="43" y="1691"/>
                      </a:lnTo>
                      <a:lnTo>
                        <a:pt x="43" y="1606"/>
                      </a:lnTo>
                      <a:lnTo>
                        <a:pt x="57" y="1521"/>
                      </a:lnTo>
                      <a:lnTo>
                        <a:pt x="57" y="1521"/>
                      </a:lnTo>
                      <a:lnTo>
                        <a:pt x="71" y="1421"/>
                      </a:lnTo>
                      <a:lnTo>
                        <a:pt x="100" y="1336"/>
                      </a:lnTo>
                      <a:lnTo>
                        <a:pt x="128" y="1251"/>
                      </a:lnTo>
                      <a:lnTo>
                        <a:pt x="157" y="1165"/>
                      </a:lnTo>
                      <a:lnTo>
                        <a:pt x="185" y="1080"/>
                      </a:lnTo>
                      <a:lnTo>
                        <a:pt x="228" y="995"/>
                      </a:lnTo>
                      <a:lnTo>
                        <a:pt x="256" y="924"/>
                      </a:lnTo>
                      <a:lnTo>
                        <a:pt x="299" y="853"/>
                      </a:lnTo>
                      <a:lnTo>
                        <a:pt x="341" y="782"/>
                      </a:lnTo>
                      <a:lnTo>
                        <a:pt x="398" y="710"/>
                      </a:lnTo>
                      <a:lnTo>
                        <a:pt x="441" y="639"/>
                      </a:lnTo>
                      <a:lnTo>
                        <a:pt x="497" y="582"/>
                      </a:lnTo>
                      <a:lnTo>
                        <a:pt x="554" y="511"/>
                      </a:lnTo>
                      <a:lnTo>
                        <a:pt x="611" y="455"/>
                      </a:lnTo>
                      <a:lnTo>
                        <a:pt x="668" y="398"/>
                      </a:lnTo>
                      <a:lnTo>
                        <a:pt x="739" y="341"/>
                      </a:lnTo>
                      <a:lnTo>
                        <a:pt x="795" y="298"/>
                      </a:lnTo>
                      <a:lnTo>
                        <a:pt x="866" y="255"/>
                      </a:lnTo>
                      <a:lnTo>
                        <a:pt x="937" y="213"/>
                      </a:lnTo>
                      <a:lnTo>
                        <a:pt x="1008" y="184"/>
                      </a:lnTo>
                      <a:lnTo>
                        <a:pt x="1079" y="142"/>
                      </a:lnTo>
                      <a:lnTo>
                        <a:pt x="1150" y="113"/>
                      </a:lnTo>
                      <a:lnTo>
                        <a:pt x="1221" y="85"/>
                      </a:lnTo>
                      <a:lnTo>
                        <a:pt x="1307" y="71"/>
                      </a:lnTo>
                      <a:lnTo>
                        <a:pt x="1392" y="56"/>
                      </a:lnTo>
                      <a:lnTo>
                        <a:pt x="1392" y="56"/>
                      </a:lnTo>
                      <a:lnTo>
                        <a:pt x="1463" y="42"/>
                      </a:lnTo>
                      <a:lnTo>
                        <a:pt x="1548" y="42"/>
                      </a:lnTo>
                      <a:lnTo>
                        <a:pt x="161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p:cNvSpPr>
                  <a:spLocks/>
                </p:cNvSpPr>
                <p:nvPr/>
              </p:nvSpPr>
              <p:spPr bwMode="auto">
                <a:xfrm>
                  <a:off x="7723" y="10783"/>
                  <a:ext cx="1561" cy="1820"/>
                </a:xfrm>
                <a:custGeom>
                  <a:avLst/>
                  <a:gdLst>
                    <a:gd name="T0" fmla="*/ 0 w 1561"/>
                    <a:gd name="T1" fmla="*/ 0 h 1820"/>
                    <a:gd name="T2" fmla="*/ 0 w 1561"/>
                    <a:gd name="T3" fmla="*/ 157 h 1820"/>
                    <a:gd name="T4" fmla="*/ 14 w 1561"/>
                    <a:gd name="T5" fmla="*/ 313 h 1820"/>
                    <a:gd name="T6" fmla="*/ 28 w 1561"/>
                    <a:gd name="T7" fmla="*/ 398 h 1820"/>
                    <a:gd name="T8" fmla="*/ 56 w 1561"/>
                    <a:gd name="T9" fmla="*/ 555 h 1820"/>
                    <a:gd name="T10" fmla="*/ 113 w 1561"/>
                    <a:gd name="T11" fmla="*/ 697 h 1820"/>
                    <a:gd name="T12" fmla="*/ 170 w 1561"/>
                    <a:gd name="T13" fmla="*/ 839 h 1820"/>
                    <a:gd name="T14" fmla="*/ 255 w 1561"/>
                    <a:gd name="T15" fmla="*/ 981 h 1820"/>
                    <a:gd name="T16" fmla="*/ 298 w 1561"/>
                    <a:gd name="T17" fmla="*/ 1052 h 1820"/>
                    <a:gd name="T18" fmla="*/ 397 w 1561"/>
                    <a:gd name="T19" fmla="*/ 1180 h 1820"/>
                    <a:gd name="T20" fmla="*/ 511 w 1561"/>
                    <a:gd name="T21" fmla="*/ 1294 h 1820"/>
                    <a:gd name="T22" fmla="*/ 624 w 1561"/>
                    <a:gd name="T23" fmla="*/ 1394 h 1820"/>
                    <a:gd name="T24" fmla="*/ 766 w 1561"/>
                    <a:gd name="T25" fmla="*/ 1493 h 1820"/>
                    <a:gd name="T26" fmla="*/ 837 w 1561"/>
                    <a:gd name="T27" fmla="*/ 1550 h 1820"/>
                    <a:gd name="T28" fmla="*/ 979 w 1561"/>
                    <a:gd name="T29" fmla="*/ 1621 h 1820"/>
                    <a:gd name="T30" fmla="*/ 1135 w 1561"/>
                    <a:gd name="T31" fmla="*/ 1692 h 1820"/>
                    <a:gd name="T32" fmla="*/ 1292 w 1561"/>
                    <a:gd name="T33" fmla="*/ 1749 h 1820"/>
                    <a:gd name="T34" fmla="*/ 1462 w 1561"/>
                    <a:gd name="T35" fmla="*/ 1806 h 1820"/>
                    <a:gd name="T36" fmla="*/ 1547 w 1561"/>
                    <a:gd name="T37" fmla="*/ 1820 h 1820"/>
                    <a:gd name="T38" fmla="*/ 1476 w 1561"/>
                    <a:gd name="T39" fmla="*/ 1763 h 1820"/>
                    <a:gd name="T40" fmla="*/ 1391 w 1561"/>
                    <a:gd name="T41" fmla="*/ 1749 h 1820"/>
                    <a:gd name="T42" fmla="*/ 1221 w 1561"/>
                    <a:gd name="T43" fmla="*/ 1692 h 1820"/>
                    <a:gd name="T44" fmla="*/ 1064 w 1561"/>
                    <a:gd name="T45" fmla="*/ 1635 h 1820"/>
                    <a:gd name="T46" fmla="*/ 922 w 1561"/>
                    <a:gd name="T47" fmla="*/ 1564 h 1820"/>
                    <a:gd name="T48" fmla="*/ 780 w 1561"/>
                    <a:gd name="T49" fmla="*/ 1479 h 1820"/>
                    <a:gd name="T50" fmla="*/ 653 w 1561"/>
                    <a:gd name="T51" fmla="*/ 1379 h 1820"/>
                    <a:gd name="T52" fmla="*/ 539 w 1561"/>
                    <a:gd name="T53" fmla="*/ 1266 h 1820"/>
                    <a:gd name="T54" fmla="*/ 426 w 1561"/>
                    <a:gd name="T55" fmla="*/ 1152 h 1820"/>
                    <a:gd name="T56" fmla="*/ 326 w 1561"/>
                    <a:gd name="T57" fmla="*/ 1024 h 1820"/>
                    <a:gd name="T58" fmla="*/ 241 w 1561"/>
                    <a:gd name="T59" fmla="*/ 896 h 1820"/>
                    <a:gd name="T60" fmla="*/ 170 w 1561"/>
                    <a:gd name="T61" fmla="*/ 754 h 1820"/>
                    <a:gd name="T62" fmla="*/ 113 w 1561"/>
                    <a:gd name="T63" fmla="*/ 612 h 1820"/>
                    <a:gd name="T64" fmla="*/ 71 w 1561"/>
                    <a:gd name="T65" fmla="*/ 469 h 1820"/>
                    <a:gd name="T66" fmla="*/ 56 w 1561"/>
                    <a:gd name="T67" fmla="*/ 384 h 1820"/>
                    <a:gd name="T68" fmla="*/ 28 w 1561"/>
                    <a:gd name="T69" fmla="*/ 242 h 1820"/>
                    <a:gd name="T70" fmla="*/ 28 w 1561"/>
                    <a:gd name="T71" fmla="*/ 86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1" h="1820">
                      <a:moveTo>
                        <a:pt x="28" y="0"/>
                      </a:moveTo>
                      <a:lnTo>
                        <a:pt x="0" y="0"/>
                      </a:lnTo>
                      <a:lnTo>
                        <a:pt x="0" y="86"/>
                      </a:lnTo>
                      <a:lnTo>
                        <a:pt x="0" y="157"/>
                      </a:lnTo>
                      <a:lnTo>
                        <a:pt x="0" y="242"/>
                      </a:lnTo>
                      <a:lnTo>
                        <a:pt x="14" y="313"/>
                      </a:lnTo>
                      <a:lnTo>
                        <a:pt x="28" y="398"/>
                      </a:lnTo>
                      <a:lnTo>
                        <a:pt x="28" y="398"/>
                      </a:lnTo>
                      <a:lnTo>
                        <a:pt x="42" y="484"/>
                      </a:lnTo>
                      <a:lnTo>
                        <a:pt x="56" y="555"/>
                      </a:lnTo>
                      <a:lnTo>
                        <a:pt x="85" y="626"/>
                      </a:lnTo>
                      <a:lnTo>
                        <a:pt x="113" y="697"/>
                      </a:lnTo>
                      <a:lnTo>
                        <a:pt x="142" y="768"/>
                      </a:lnTo>
                      <a:lnTo>
                        <a:pt x="170" y="839"/>
                      </a:lnTo>
                      <a:lnTo>
                        <a:pt x="213" y="910"/>
                      </a:lnTo>
                      <a:lnTo>
                        <a:pt x="255" y="981"/>
                      </a:lnTo>
                      <a:lnTo>
                        <a:pt x="255" y="981"/>
                      </a:lnTo>
                      <a:lnTo>
                        <a:pt x="298" y="1052"/>
                      </a:lnTo>
                      <a:lnTo>
                        <a:pt x="355" y="1109"/>
                      </a:lnTo>
                      <a:lnTo>
                        <a:pt x="397" y="1180"/>
                      </a:lnTo>
                      <a:lnTo>
                        <a:pt x="454" y="1237"/>
                      </a:lnTo>
                      <a:lnTo>
                        <a:pt x="511" y="1294"/>
                      </a:lnTo>
                      <a:lnTo>
                        <a:pt x="568" y="1351"/>
                      </a:lnTo>
                      <a:lnTo>
                        <a:pt x="624" y="1394"/>
                      </a:lnTo>
                      <a:lnTo>
                        <a:pt x="695" y="1450"/>
                      </a:lnTo>
                      <a:lnTo>
                        <a:pt x="766" y="1493"/>
                      </a:lnTo>
                      <a:lnTo>
                        <a:pt x="766" y="1507"/>
                      </a:lnTo>
                      <a:lnTo>
                        <a:pt x="837" y="1550"/>
                      </a:lnTo>
                      <a:lnTo>
                        <a:pt x="908" y="1593"/>
                      </a:lnTo>
                      <a:lnTo>
                        <a:pt x="979" y="1621"/>
                      </a:lnTo>
                      <a:lnTo>
                        <a:pt x="1050" y="1664"/>
                      </a:lnTo>
                      <a:lnTo>
                        <a:pt x="1135" y="1692"/>
                      </a:lnTo>
                      <a:lnTo>
                        <a:pt x="1206" y="1735"/>
                      </a:lnTo>
                      <a:lnTo>
                        <a:pt x="1292" y="1749"/>
                      </a:lnTo>
                      <a:lnTo>
                        <a:pt x="1377" y="1777"/>
                      </a:lnTo>
                      <a:lnTo>
                        <a:pt x="1462" y="1806"/>
                      </a:lnTo>
                      <a:lnTo>
                        <a:pt x="1476" y="1806"/>
                      </a:lnTo>
                      <a:lnTo>
                        <a:pt x="1547" y="1820"/>
                      </a:lnTo>
                      <a:lnTo>
                        <a:pt x="1561" y="1792"/>
                      </a:lnTo>
                      <a:lnTo>
                        <a:pt x="1476" y="1763"/>
                      </a:lnTo>
                      <a:lnTo>
                        <a:pt x="1476" y="1763"/>
                      </a:lnTo>
                      <a:lnTo>
                        <a:pt x="1391" y="1749"/>
                      </a:lnTo>
                      <a:lnTo>
                        <a:pt x="1306" y="1721"/>
                      </a:lnTo>
                      <a:lnTo>
                        <a:pt x="1221" y="1692"/>
                      </a:lnTo>
                      <a:lnTo>
                        <a:pt x="1150" y="1664"/>
                      </a:lnTo>
                      <a:lnTo>
                        <a:pt x="1064" y="1635"/>
                      </a:lnTo>
                      <a:lnTo>
                        <a:pt x="993" y="1593"/>
                      </a:lnTo>
                      <a:lnTo>
                        <a:pt x="922" y="1564"/>
                      </a:lnTo>
                      <a:lnTo>
                        <a:pt x="851" y="1522"/>
                      </a:lnTo>
                      <a:lnTo>
                        <a:pt x="780" y="1479"/>
                      </a:lnTo>
                      <a:lnTo>
                        <a:pt x="724" y="1422"/>
                      </a:lnTo>
                      <a:lnTo>
                        <a:pt x="653" y="1379"/>
                      </a:lnTo>
                      <a:lnTo>
                        <a:pt x="596" y="1323"/>
                      </a:lnTo>
                      <a:lnTo>
                        <a:pt x="539" y="1266"/>
                      </a:lnTo>
                      <a:lnTo>
                        <a:pt x="482" y="1209"/>
                      </a:lnTo>
                      <a:lnTo>
                        <a:pt x="426" y="1152"/>
                      </a:lnTo>
                      <a:lnTo>
                        <a:pt x="369" y="1095"/>
                      </a:lnTo>
                      <a:lnTo>
                        <a:pt x="326" y="1024"/>
                      </a:lnTo>
                      <a:lnTo>
                        <a:pt x="284" y="967"/>
                      </a:lnTo>
                      <a:lnTo>
                        <a:pt x="241" y="896"/>
                      </a:lnTo>
                      <a:lnTo>
                        <a:pt x="213" y="825"/>
                      </a:lnTo>
                      <a:lnTo>
                        <a:pt x="170" y="754"/>
                      </a:lnTo>
                      <a:lnTo>
                        <a:pt x="142" y="683"/>
                      </a:lnTo>
                      <a:lnTo>
                        <a:pt x="113" y="612"/>
                      </a:lnTo>
                      <a:lnTo>
                        <a:pt x="85" y="541"/>
                      </a:lnTo>
                      <a:lnTo>
                        <a:pt x="71" y="469"/>
                      </a:lnTo>
                      <a:lnTo>
                        <a:pt x="56" y="384"/>
                      </a:lnTo>
                      <a:lnTo>
                        <a:pt x="56" y="384"/>
                      </a:lnTo>
                      <a:lnTo>
                        <a:pt x="42" y="313"/>
                      </a:lnTo>
                      <a:lnTo>
                        <a:pt x="28" y="242"/>
                      </a:lnTo>
                      <a:lnTo>
                        <a:pt x="28" y="157"/>
                      </a:lnTo>
                      <a:lnTo>
                        <a:pt x="28" y="86"/>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nvGrpSpPr>
                <p:cNvPr id="34" name="Group 33"/>
                <p:cNvGrpSpPr>
                  <a:grpSpLocks/>
                </p:cNvGrpSpPr>
                <p:nvPr/>
              </p:nvGrpSpPr>
              <p:grpSpPr bwMode="auto">
                <a:xfrm>
                  <a:off x="10832" y="8907"/>
                  <a:ext cx="1619" cy="3696"/>
                  <a:chOff x="10832" y="8907"/>
                  <a:chExt cx="1619" cy="3696"/>
                </a:xfrm>
              </p:grpSpPr>
              <p:sp>
                <p:nvSpPr>
                  <p:cNvPr id="40" name="Freeform 39"/>
                  <p:cNvSpPr>
                    <a:spLocks/>
                  </p:cNvSpPr>
                  <p:nvPr/>
                </p:nvSpPr>
                <p:spPr bwMode="auto">
                  <a:xfrm>
                    <a:off x="10832" y="8907"/>
                    <a:ext cx="1619" cy="1890"/>
                  </a:xfrm>
                  <a:custGeom>
                    <a:avLst/>
                    <a:gdLst>
                      <a:gd name="T0" fmla="*/ 0 w 1619"/>
                      <a:gd name="T1" fmla="*/ 28 h 1890"/>
                      <a:gd name="T2" fmla="*/ 156 w 1619"/>
                      <a:gd name="T3" fmla="*/ 42 h 1890"/>
                      <a:gd name="T4" fmla="*/ 241 w 1619"/>
                      <a:gd name="T5" fmla="*/ 56 h 1890"/>
                      <a:gd name="T6" fmla="*/ 398 w 1619"/>
                      <a:gd name="T7" fmla="*/ 85 h 1890"/>
                      <a:gd name="T8" fmla="*/ 540 w 1619"/>
                      <a:gd name="T9" fmla="*/ 142 h 1890"/>
                      <a:gd name="T10" fmla="*/ 682 w 1619"/>
                      <a:gd name="T11" fmla="*/ 213 h 1890"/>
                      <a:gd name="T12" fmla="*/ 824 w 1619"/>
                      <a:gd name="T13" fmla="*/ 298 h 1890"/>
                      <a:gd name="T14" fmla="*/ 951 w 1619"/>
                      <a:gd name="T15" fmla="*/ 398 h 1890"/>
                      <a:gd name="T16" fmla="*/ 1065 w 1619"/>
                      <a:gd name="T17" fmla="*/ 511 h 1890"/>
                      <a:gd name="T18" fmla="*/ 1178 w 1619"/>
                      <a:gd name="T19" fmla="*/ 639 h 1890"/>
                      <a:gd name="T20" fmla="*/ 1278 w 1619"/>
                      <a:gd name="T21" fmla="*/ 782 h 1890"/>
                      <a:gd name="T22" fmla="*/ 1363 w 1619"/>
                      <a:gd name="T23" fmla="*/ 924 h 1890"/>
                      <a:gd name="T24" fmla="*/ 1434 w 1619"/>
                      <a:gd name="T25" fmla="*/ 1080 h 1890"/>
                      <a:gd name="T26" fmla="*/ 1491 w 1619"/>
                      <a:gd name="T27" fmla="*/ 1251 h 1890"/>
                      <a:gd name="T28" fmla="*/ 1548 w 1619"/>
                      <a:gd name="T29" fmla="*/ 1421 h 1890"/>
                      <a:gd name="T30" fmla="*/ 1562 w 1619"/>
                      <a:gd name="T31" fmla="*/ 1521 h 1890"/>
                      <a:gd name="T32" fmla="*/ 1590 w 1619"/>
                      <a:gd name="T33" fmla="*/ 1691 h 1890"/>
                      <a:gd name="T34" fmla="*/ 1590 w 1619"/>
                      <a:gd name="T35" fmla="*/ 1890 h 1890"/>
                      <a:gd name="T36" fmla="*/ 1619 w 1619"/>
                      <a:gd name="T37" fmla="*/ 1791 h 1890"/>
                      <a:gd name="T38" fmla="*/ 1604 w 1619"/>
                      <a:gd name="T39" fmla="*/ 1606 h 1890"/>
                      <a:gd name="T40" fmla="*/ 1590 w 1619"/>
                      <a:gd name="T41" fmla="*/ 1507 h 1890"/>
                      <a:gd name="T42" fmla="*/ 1548 w 1619"/>
                      <a:gd name="T43" fmla="*/ 1322 h 1890"/>
                      <a:gd name="T44" fmla="*/ 1491 w 1619"/>
                      <a:gd name="T45" fmla="*/ 1151 h 1890"/>
                      <a:gd name="T46" fmla="*/ 1434 w 1619"/>
                      <a:gd name="T47" fmla="*/ 995 h 1890"/>
                      <a:gd name="T48" fmla="*/ 1349 w 1619"/>
                      <a:gd name="T49" fmla="*/ 838 h 1890"/>
                      <a:gd name="T50" fmla="*/ 1292 w 1619"/>
                      <a:gd name="T51" fmla="*/ 753 h 1890"/>
                      <a:gd name="T52" fmla="*/ 1207 w 1619"/>
                      <a:gd name="T53" fmla="*/ 611 h 1890"/>
                      <a:gd name="T54" fmla="*/ 1093 w 1619"/>
                      <a:gd name="T55" fmla="*/ 497 h 1890"/>
                      <a:gd name="T56" fmla="*/ 965 w 1619"/>
                      <a:gd name="T57" fmla="*/ 383 h 1890"/>
                      <a:gd name="T58" fmla="*/ 838 w 1619"/>
                      <a:gd name="T59" fmla="*/ 270 h 1890"/>
                      <a:gd name="T60" fmla="*/ 767 w 1619"/>
                      <a:gd name="T61" fmla="*/ 227 h 1890"/>
                      <a:gd name="T62" fmla="*/ 625 w 1619"/>
                      <a:gd name="T63" fmla="*/ 142 h 1890"/>
                      <a:gd name="T64" fmla="*/ 483 w 1619"/>
                      <a:gd name="T65" fmla="*/ 85 h 1890"/>
                      <a:gd name="T66" fmla="*/ 327 w 1619"/>
                      <a:gd name="T67" fmla="*/ 42 h 1890"/>
                      <a:gd name="T68" fmla="*/ 241 w 1619"/>
                      <a:gd name="T69" fmla="*/ 28 h 1890"/>
                      <a:gd name="T70" fmla="*/ 85 w 1619"/>
                      <a:gd name="T71" fmla="*/ 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0" y="0"/>
                        </a:moveTo>
                        <a:lnTo>
                          <a:pt x="0" y="28"/>
                        </a:lnTo>
                        <a:lnTo>
                          <a:pt x="85" y="42"/>
                        </a:lnTo>
                        <a:lnTo>
                          <a:pt x="156" y="42"/>
                        </a:lnTo>
                        <a:lnTo>
                          <a:pt x="241" y="56"/>
                        </a:lnTo>
                        <a:lnTo>
                          <a:pt x="241" y="56"/>
                        </a:lnTo>
                        <a:lnTo>
                          <a:pt x="312" y="71"/>
                        </a:lnTo>
                        <a:lnTo>
                          <a:pt x="398" y="85"/>
                        </a:lnTo>
                        <a:lnTo>
                          <a:pt x="469" y="113"/>
                        </a:lnTo>
                        <a:lnTo>
                          <a:pt x="540" y="142"/>
                        </a:lnTo>
                        <a:lnTo>
                          <a:pt x="611" y="184"/>
                        </a:lnTo>
                        <a:lnTo>
                          <a:pt x="682" y="213"/>
                        </a:lnTo>
                        <a:lnTo>
                          <a:pt x="753" y="255"/>
                        </a:lnTo>
                        <a:lnTo>
                          <a:pt x="824" y="298"/>
                        </a:lnTo>
                        <a:lnTo>
                          <a:pt x="880" y="341"/>
                        </a:lnTo>
                        <a:lnTo>
                          <a:pt x="951" y="398"/>
                        </a:lnTo>
                        <a:lnTo>
                          <a:pt x="1008" y="455"/>
                        </a:lnTo>
                        <a:lnTo>
                          <a:pt x="1065" y="511"/>
                        </a:lnTo>
                        <a:lnTo>
                          <a:pt x="1122" y="582"/>
                        </a:lnTo>
                        <a:lnTo>
                          <a:pt x="1178" y="639"/>
                        </a:lnTo>
                        <a:lnTo>
                          <a:pt x="1221" y="710"/>
                        </a:lnTo>
                        <a:lnTo>
                          <a:pt x="1278" y="782"/>
                        </a:lnTo>
                        <a:lnTo>
                          <a:pt x="1320" y="853"/>
                        </a:lnTo>
                        <a:lnTo>
                          <a:pt x="1363" y="924"/>
                        </a:lnTo>
                        <a:lnTo>
                          <a:pt x="1391" y="995"/>
                        </a:lnTo>
                        <a:lnTo>
                          <a:pt x="1434" y="1080"/>
                        </a:lnTo>
                        <a:lnTo>
                          <a:pt x="1462" y="1165"/>
                        </a:lnTo>
                        <a:lnTo>
                          <a:pt x="1491" y="1251"/>
                        </a:lnTo>
                        <a:lnTo>
                          <a:pt x="1519" y="1336"/>
                        </a:lnTo>
                        <a:lnTo>
                          <a:pt x="1548" y="1421"/>
                        </a:lnTo>
                        <a:lnTo>
                          <a:pt x="1562" y="1521"/>
                        </a:lnTo>
                        <a:lnTo>
                          <a:pt x="1562" y="1521"/>
                        </a:lnTo>
                        <a:lnTo>
                          <a:pt x="1576" y="1606"/>
                        </a:lnTo>
                        <a:lnTo>
                          <a:pt x="1590" y="1691"/>
                        </a:lnTo>
                        <a:lnTo>
                          <a:pt x="1590" y="1791"/>
                        </a:lnTo>
                        <a:lnTo>
                          <a:pt x="1590" y="1890"/>
                        </a:lnTo>
                        <a:lnTo>
                          <a:pt x="1619" y="1890"/>
                        </a:lnTo>
                        <a:lnTo>
                          <a:pt x="1619" y="1791"/>
                        </a:lnTo>
                        <a:lnTo>
                          <a:pt x="1619" y="1691"/>
                        </a:lnTo>
                        <a:lnTo>
                          <a:pt x="1604" y="1606"/>
                        </a:lnTo>
                        <a:lnTo>
                          <a:pt x="1590" y="1507"/>
                        </a:lnTo>
                        <a:lnTo>
                          <a:pt x="1590" y="1507"/>
                        </a:lnTo>
                        <a:lnTo>
                          <a:pt x="1576" y="1407"/>
                        </a:lnTo>
                        <a:lnTo>
                          <a:pt x="1548" y="1322"/>
                        </a:lnTo>
                        <a:lnTo>
                          <a:pt x="1519" y="1236"/>
                        </a:lnTo>
                        <a:lnTo>
                          <a:pt x="1491" y="1151"/>
                        </a:lnTo>
                        <a:lnTo>
                          <a:pt x="1462" y="1066"/>
                        </a:lnTo>
                        <a:lnTo>
                          <a:pt x="1434" y="995"/>
                        </a:lnTo>
                        <a:lnTo>
                          <a:pt x="1391" y="909"/>
                        </a:lnTo>
                        <a:lnTo>
                          <a:pt x="1349" y="838"/>
                        </a:lnTo>
                        <a:lnTo>
                          <a:pt x="1306" y="767"/>
                        </a:lnTo>
                        <a:lnTo>
                          <a:pt x="1292" y="753"/>
                        </a:lnTo>
                        <a:lnTo>
                          <a:pt x="1249" y="682"/>
                        </a:lnTo>
                        <a:lnTo>
                          <a:pt x="1207" y="611"/>
                        </a:lnTo>
                        <a:lnTo>
                          <a:pt x="1150" y="554"/>
                        </a:lnTo>
                        <a:lnTo>
                          <a:pt x="1093" y="497"/>
                        </a:lnTo>
                        <a:lnTo>
                          <a:pt x="1036" y="426"/>
                        </a:lnTo>
                        <a:lnTo>
                          <a:pt x="965" y="383"/>
                        </a:lnTo>
                        <a:lnTo>
                          <a:pt x="909" y="327"/>
                        </a:lnTo>
                        <a:lnTo>
                          <a:pt x="838" y="270"/>
                        </a:lnTo>
                        <a:lnTo>
                          <a:pt x="838" y="270"/>
                        </a:lnTo>
                        <a:lnTo>
                          <a:pt x="767" y="227"/>
                        </a:lnTo>
                        <a:lnTo>
                          <a:pt x="696" y="184"/>
                        </a:lnTo>
                        <a:lnTo>
                          <a:pt x="625" y="142"/>
                        </a:lnTo>
                        <a:lnTo>
                          <a:pt x="554" y="113"/>
                        </a:lnTo>
                        <a:lnTo>
                          <a:pt x="483" y="85"/>
                        </a:lnTo>
                        <a:lnTo>
                          <a:pt x="412" y="56"/>
                        </a:lnTo>
                        <a:lnTo>
                          <a:pt x="327" y="42"/>
                        </a:lnTo>
                        <a:lnTo>
                          <a:pt x="241" y="28"/>
                        </a:lnTo>
                        <a:lnTo>
                          <a:pt x="241" y="28"/>
                        </a:lnTo>
                        <a:lnTo>
                          <a:pt x="156" y="14"/>
                        </a:lnTo>
                        <a:lnTo>
                          <a:pt x="8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1" name="Freeform 40"/>
                  <p:cNvSpPr>
                    <a:spLocks/>
                  </p:cNvSpPr>
                  <p:nvPr/>
                </p:nvSpPr>
                <p:spPr bwMode="auto">
                  <a:xfrm>
                    <a:off x="10875" y="10783"/>
                    <a:ext cx="1561" cy="1820"/>
                  </a:xfrm>
                  <a:custGeom>
                    <a:avLst/>
                    <a:gdLst>
                      <a:gd name="T0" fmla="*/ 1533 w 1561"/>
                      <a:gd name="T1" fmla="*/ 0 h 1820"/>
                      <a:gd name="T2" fmla="*/ 1533 w 1561"/>
                      <a:gd name="T3" fmla="*/ 157 h 1820"/>
                      <a:gd name="T4" fmla="*/ 1519 w 1561"/>
                      <a:gd name="T5" fmla="*/ 313 h 1820"/>
                      <a:gd name="T6" fmla="*/ 1505 w 1561"/>
                      <a:gd name="T7" fmla="*/ 384 h 1820"/>
                      <a:gd name="T8" fmla="*/ 1476 w 1561"/>
                      <a:gd name="T9" fmla="*/ 541 h 1820"/>
                      <a:gd name="T10" fmla="*/ 1419 w 1561"/>
                      <a:gd name="T11" fmla="*/ 683 h 1820"/>
                      <a:gd name="T12" fmla="*/ 1363 w 1561"/>
                      <a:gd name="T13" fmla="*/ 825 h 1820"/>
                      <a:gd name="T14" fmla="*/ 1277 w 1561"/>
                      <a:gd name="T15" fmla="*/ 967 h 1820"/>
                      <a:gd name="T16" fmla="*/ 1192 w 1561"/>
                      <a:gd name="T17" fmla="*/ 1095 h 1820"/>
                      <a:gd name="T18" fmla="*/ 1093 w 1561"/>
                      <a:gd name="T19" fmla="*/ 1209 h 1820"/>
                      <a:gd name="T20" fmla="*/ 965 w 1561"/>
                      <a:gd name="T21" fmla="*/ 1323 h 1820"/>
                      <a:gd name="T22" fmla="*/ 852 w 1561"/>
                      <a:gd name="T23" fmla="*/ 1422 h 1820"/>
                      <a:gd name="T24" fmla="*/ 710 w 1561"/>
                      <a:gd name="T25" fmla="*/ 1522 h 1820"/>
                      <a:gd name="T26" fmla="*/ 568 w 1561"/>
                      <a:gd name="T27" fmla="*/ 1593 h 1820"/>
                      <a:gd name="T28" fmla="*/ 411 w 1561"/>
                      <a:gd name="T29" fmla="*/ 1664 h 1820"/>
                      <a:gd name="T30" fmla="*/ 255 w 1561"/>
                      <a:gd name="T31" fmla="*/ 1721 h 1820"/>
                      <a:gd name="T32" fmla="*/ 85 w 1561"/>
                      <a:gd name="T33" fmla="*/ 1763 h 1820"/>
                      <a:gd name="T34" fmla="*/ 0 w 1561"/>
                      <a:gd name="T35" fmla="*/ 1792 h 1820"/>
                      <a:gd name="T36" fmla="*/ 85 w 1561"/>
                      <a:gd name="T37" fmla="*/ 1806 h 1820"/>
                      <a:gd name="T38" fmla="*/ 184 w 1561"/>
                      <a:gd name="T39" fmla="*/ 1777 h 1820"/>
                      <a:gd name="T40" fmla="*/ 355 w 1561"/>
                      <a:gd name="T41" fmla="*/ 1735 h 1820"/>
                      <a:gd name="T42" fmla="*/ 511 w 1561"/>
                      <a:gd name="T43" fmla="*/ 1664 h 1820"/>
                      <a:gd name="T44" fmla="*/ 653 w 1561"/>
                      <a:gd name="T45" fmla="*/ 1593 h 1820"/>
                      <a:gd name="T46" fmla="*/ 795 w 1561"/>
                      <a:gd name="T47" fmla="*/ 1507 h 1820"/>
                      <a:gd name="T48" fmla="*/ 866 w 1561"/>
                      <a:gd name="T49" fmla="*/ 1450 h 1820"/>
                      <a:gd name="T50" fmla="*/ 993 w 1561"/>
                      <a:gd name="T51" fmla="*/ 1351 h 1820"/>
                      <a:gd name="T52" fmla="*/ 1107 w 1561"/>
                      <a:gd name="T53" fmla="*/ 1237 h 1820"/>
                      <a:gd name="T54" fmla="*/ 1206 w 1561"/>
                      <a:gd name="T55" fmla="*/ 1109 h 1820"/>
                      <a:gd name="T56" fmla="*/ 1306 w 1561"/>
                      <a:gd name="T57" fmla="*/ 981 h 1820"/>
                      <a:gd name="T58" fmla="*/ 1348 w 1561"/>
                      <a:gd name="T59" fmla="*/ 910 h 1820"/>
                      <a:gd name="T60" fmla="*/ 1419 w 1561"/>
                      <a:gd name="T61" fmla="*/ 768 h 1820"/>
                      <a:gd name="T62" fmla="*/ 1476 w 1561"/>
                      <a:gd name="T63" fmla="*/ 626 h 1820"/>
                      <a:gd name="T64" fmla="*/ 1519 w 1561"/>
                      <a:gd name="T65" fmla="*/ 484 h 1820"/>
                      <a:gd name="T66" fmla="*/ 1533 w 1561"/>
                      <a:gd name="T67" fmla="*/ 398 h 1820"/>
                      <a:gd name="T68" fmla="*/ 1547 w 1561"/>
                      <a:gd name="T69" fmla="*/ 313 h 1820"/>
                      <a:gd name="T70" fmla="*/ 1561 w 1561"/>
                      <a:gd name="T71" fmla="*/ 157 h 1820"/>
                      <a:gd name="T72" fmla="*/ 1561 w 1561"/>
                      <a:gd name="T73" fmla="*/ 0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1" h="1820">
                        <a:moveTo>
                          <a:pt x="1561" y="0"/>
                        </a:moveTo>
                        <a:lnTo>
                          <a:pt x="1533" y="0"/>
                        </a:lnTo>
                        <a:lnTo>
                          <a:pt x="1533" y="86"/>
                        </a:lnTo>
                        <a:lnTo>
                          <a:pt x="1533" y="157"/>
                        </a:lnTo>
                        <a:lnTo>
                          <a:pt x="1533" y="242"/>
                        </a:lnTo>
                        <a:lnTo>
                          <a:pt x="1519" y="313"/>
                        </a:lnTo>
                        <a:lnTo>
                          <a:pt x="1505" y="384"/>
                        </a:lnTo>
                        <a:lnTo>
                          <a:pt x="1505" y="384"/>
                        </a:lnTo>
                        <a:lnTo>
                          <a:pt x="1490" y="469"/>
                        </a:lnTo>
                        <a:lnTo>
                          <a:pt x="1476" y="541"/>
                        </a:lnTo>
                        <a:lnTo>
                          <a:pt x="1448" y="612"/>
                        </a:lnTo>
                        <a:lnTo>
                          <a:pt x="1419" y="683"/>
                        </a:lnTo>
                        <a:lnTo>
                          <a:pt x="1391" y="754"/>
                        </a:lnTo>
                        <a:lnTo>
                          <a:pt x="1363" y="825"/>
                        </a:lnTo>
                        <a:lnTo>
                          <a:pt x="1320" y="896"/>
                        </a:lnTo>
                        <a:lnTo>
                          <a:pt x="1277" y="967"/>
                        </a:lnTo>
                        <a:lnTo>
                          <a:pt x="1235" y="1024"/>
                        </a:lnTo>
                        <a:lnTo>
                          <a:pt x="1192" y="1095"/>
                        </a:lnTo>
                        <a:lnTo>
                          <a:pt x="1135" y="1152"/>
                        </a:lnTo>
                        <a:lnTo>
                          <a:pt x="1093" y="1209"/>
                        </a:lnTo>
                        <a:lnTo>
                          <a:pt x="1036" y="1266"/>
                        </a:lnTo>
                        <a:lnTo>
                          <a:pt x="965" y="1323"/>
                        </a:lnTo>
                        <a:lnTo>
                          <a:pt x="908" y="1379"/>
                        </a:lnTo>
                        <a:lnTo>
                          <a:pt x="852" y="1422"/>
                        </a:lnTo>
                        <a:lnTo>
                          <a:pt x="781" y="1479"/>
                        </a:lnTo>
                        <a:lnTo>
                          <a:pt x="710" y="1522"/>
                        </a:lnTo>
                        <a:lnTo>
                          <a:pt x="639" y="1564"/>
                        </a:lnTo>
                        <a:lnTo>
                          <a:pt x="568" y="1593"/>
                        </a:lnTo>
                        <a:lnTo>
                          <a:pt x="497" y="1635"/>
                        </a:lnTo>
                        <a:lnTo>
                          <a:pt x="411" y="1664"/>
                        </a:lnTo>
                        <a:lnTo>
                          <a:pt x="340" y="1692"/>
                        </a:lnTo>
                        <a:lnTo>
                          <a:pt x="255" y="1721"/>
                        </a:lnTo>
                        <a:lnTo>
                          <a:pt x="170" y="1749"/>
                        </a:lnTo>
                        <a:lnTo>
                          <a:pt x="85" y="1763"/>
                        </a:lnTo>
                        <a:lnTo>
                          <a:pt x="85" y="1763"/>
                        </a:lnTo>
                        <a:lnTo>
                          <a:pt x="0" y="1792"/>
                        </a:lnTo>
                        <a:lnTo>
                          <a:pt x="14" y="1820"/>
                        </a:lnTo>
                        <a:lnTo>
                          <a:pt x="85" y="1806"/>
                        </a:lnTo>
                        <a:lnTo>
                          <a:pt x="99" y="1806"/>
                        </a:lnTo>
                        <a:lnTo>
                          <a:pt x="184" y="1777"/>
                        </a:lnTo>
                        <a:lnTo>
                          <a:pt x="269" y="1749"/>
                        </a:lnTo>
                        <a:lnTo>
                          <a:pt x="355" y="1735"/>
                        </a:lnTo>
                        <a:lnTo>
                          <a:pt x="426" y="1692"/>
                        </a:lnTo>
                        <a:lnTo>
                          <a:pt x="511" y="1664"/>
                        </a:lnTo>
                        <a:lnTo>
                          <a:pt x="582" y="1621"/>
                        </a:lnTo>
                        <a:lnTo>
                          <a:pt x="653" y="1593"/>
                        </a:lnTo>
                        <a:lnTo>
                          <a:pt x="724" y="1550"/>
                        </a:lnTo>
                        <a:lnTo>
                          <a:pt x="795" y="1507"/>
                        </a:lnTo>
                        <a:lnTo>
                          <a:pt x="795" y="1493"/>
                        </a:lnTo>
                        <a:lnTo>
                          <a:pt x="866" y="1450"/>
                        </a:lnTo>
                        <a:lnTo>
                          <a:pt x="937" y="1394"/>
                        </a:lnTo>
                        <a:lnTo>
                          <a:pt x="993" y="1351"/>
                        </a:lnTo>
                        <a:lnTo>
                          <a:pt x="1050" y="1294"/>
                        </a:lnTo>
                        <a:lnTo>
                          <a:pt x="1107" y="1237"/>
                        </a:lnTo>
                        <a:lnTo>
                          <a:pt x="1164" y="1180"/>
                        </a:lnTo>
                        <a:lnTo>
                          <a:pt x="1206" y="1109"/>
                        </a:lnTo>
                        <a:lnTo>
                          <a:pt x="1263" y="1052"/>
                        </a:lnTo>
                        <a:lnTo>
                          <a:pt x="1306" y="981"/>
                        </a:lnTo>
                        <a:lnTo>
                          <a:pt x="1306" y="981"/>
                        </a:lnTo>
                        <a:lnTo>
                          <a:pt x="1348" y="910"/>
                        </a:lnTo>
                        <a:lnTo>
                          <a:pt x="1391" y="839"/>
                        </a:lnTo>
                        <a:lnTo>
                          <a:pt x="1419" y="768"/>
                        </a:lnTo>
                        <a:lnTo>
                          <a:pt x="1448" y="697"/>
                        </a:lnTo>
                        <a:lnTo>
                          <a:pt x="1476" y="626"/>
                        </a:lnTo>
                        <a:lnTo>
                          <a:pt x="1505" y="555"/>
                        </a:lnTo>
                        <a:lnTo>
                          <a:pt x="1519" y="484"/>
                        </a:lnTo>
                        <a:lnTo>
                          <a:pt x="1533" y="398"/>
                        </a:lnTo>
                        <a:lnTo>
                          <a:pt x="1533" y="398"/>
                        </a:lnTo>
                        <a:lnTo>
                          <a:pt x="1533" y="398"/>
                        </a:lnTo>
                        <a:lnTo>
                          <a:pt x="1547" y="313"/>
                        </a:lnTo>
                        <a:lnTo>
                          <a:pt x="1561" y="242"/>
                        </a:lnTo>
                        <a:lnTo>
                          <a:pt x="1561" y="157"/>
                        </a:lnTo>
                        <a:lnTo>
                          <a:pt x="1561" y="86"/>
                        </a:lnTo>
                        <a:lnTo>
                          <a:pt x="1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5" name="Rectangle 34"/>
                <p:cNvSpPr>
                  <a:spLocks noChangeArrowheads="1"/>
                </p:cNvSpPr>
                <p:nvPr/>
              </p:nvSpPr>
              <p:spPr bwMode="auto">
                <a:xfrm>
                  <a:off x="9199" y="12617"/>
                  <a:ext cx="1718"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36" name="Freeform 35"/>
                <p:cNvSpPr>
                  <a:spLocks/>
                </p:cNvSpPr>
                <p:nvPr/>
              </p:nvSpPr>
              <p:spPr bwMode="auto">
                <a:xfrm>
                  <a:off x="9100" y="7599"/>
                  <a:ext cx="241" cy="1322"/>
                </a:xfrm>
                <a:custGeom>
                  <a:avLst/>
                  <a:gdLst>
                    <a:gd name="T0" fmla="*/ 213 w 241"/>
                    <a:gd name="T1" fmla="*/ 1322 h 1322"/>
                    <a:gd name="T2" fmla="*/ 241 w 241"/>
                    <a:gd name="T3" fmla="*/ 1322 h 1322"/>
                    <a:gd name="T4" fmla="*/ 28 w 241"/>
                    <a:gd name="T5" fmla="*/ 0 h 1322"/>
                    <a:gd name="T6" fmla="*/ 0 w 241"/>
                    <a:gd name="T7" fmla="*/ 14 h 1322"/>
                    <a:gd name="T8" fmla="*/ 213 w 241"/>
                    <a:gd name="T9" fmla="*/ 1322 h 1322"/>
                  </a:gdLst>
                  <a:ahLst/>
                  <a:cxnLst>
                    <a:cxn ang="0">
                      <a:pos x="T0" y="T1"/>
                    </a:cxn>
                    <a:cxn ang="0">
                      <a:pos x="T2" y="T3"/>
                    </a:cxn>
                    <a:cxn ang="0">
                      <a:pos x="T4" y="T5"/>
                    </a:cxn>
                    <a:cxn ang="0">
                      <a:pos x="T6" y="T7"/>
                    </a:cxn>
                    <a:cxn ang="0">
                      <a:pos x="T8" y="T9"/>
                    </a:cxn>
                  </a:cxnLst>
                  <a:rect l="0" t="0" r="r" b="b"/>
                  <a:pathLst>
                    <a:path w="241" h="1322">
                      <a:moveTo>
                        <a:pt x="213" y="1322"/>
                      </a:moveTo>
                      <a:lnTo>
                        <a:pt x="241" y="1322"/>
                      </a:lnTo>
                      <a:lnTo>
                        <a:pt x="28" y="0"/>
                      </a:lnTo>
                      <a:lnTo>
                        <a:pt x="0" y="14"/>
                      </a:lnTo>
                      <a:lnTo>
                        <a:pt x="213"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7" name="Freeform 36"/>
                <p:cNvSpPr>
                  <a:spLocks/>
                </p:cNvSpPr>
                <p:nvPr/>
              </p:nvSpPr>
              <p:spPr bwMode="auto">
                <a:xfrm>
                  <a:off x="10818" y="7599"/>
                  <a:ext cx="241" cy="1322"/>
                </a:xfrm>
                <a:custGeom>
                  <a:avLst/>
                  <a:gdLst>
                    <a:gd name="T0" fmla="*/ 0 w 241"/>
                    <a:gd name="T1" fmla="*/ 1322 h 1322"/>
                    <a:gd name="T2" fmla="*/ 28 w 241"/>
                    <a:gd name="T3" fmla="*/ 1322 h 1322"/>
                    <a:gd name="T4" fmla="*/ 241 w 241"/>
                    <a:gd name="T5" fmla="*/ 14 h 1322"/>
                    <a:gd name="T6" fmla="*/ 213 w 241"/>
                    <a:gd name="T7" fmla="*/ 0 h 1322"/>
                    <a:gd name="T8" fmla="*/ 0 w 241"/>
                    <a:gd name="T9" fmla="*/ 1322 h 1322"/>
                  </a:gdLst>
                  <a:ahLst/>
                  <a:cxnLst>
                    <a:cxn ang="0">
                      <a:pos x="T0" y="T1"/>
                    </a:cxn>
                    <a:cxn ang="0">
                      <a:pos x="T2" y="T3"/>
                    </a:cxn>
                    <a:cxn ang="0">
                      <a:pos x="T4" y="T5"/>
                    </a:cxn>
                    <a:cxn ang="0">
                      <a:pos x="T6" y="T7"/>
                    </a:cxn>
                    <a:cxn ang="0">
                      <a:pos x="T8" y="T9"/>
                    </a:cxn>
                  </a:cxnLst>
                  <a:rect l="0" t="0" r="r" b="b"/>
                  <a:pathLst>
                    <a:path w="241" h="1322">
                      <a:moveTo>
                        <a:pt x="0" y="1322"/>
                      </a:moveTo>
                      <a:lnTo>
                        <a:pt x="28" y="1322"/>
                      </a:lnTo>
                      <a:lnTo>
                        <a:pt x="241" y="14"/>
                      </a:lnTo>
                      <a:lnTo>
                        <a:pt x="213" y="0"/>
                      </a:lnTo>
                      <a:lnTo>
                        <a:pt x="0"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8" name="Oval 37"/>
                <p:cNvSpPr>
                  <a:spLocks noChangeArrowheads="1"/>
                </p:cNvSpPr>
                <p:nvPr/>
              </p:nvSpPr>
              <p:spPr bwMode="auto">
                <a:xfrm>
                  <a:off x="9128" y="7542"/>
                  <a:ext cx="190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Oval 38"/>
                <p:cNvSpPr>
                  <a:spLocks noChangeArrowheads="1"/>
                </p:cNvSpPr>
                <p:nvPr/>
              </p:nvSpPr>
              <p:spPr bwMode="auto">
                <a:xfrm>
                  <a:off x="9100" y="7499"/>
                  <a:ext cx="1959" cy="142"/>
                </a:xfrm>
                <a:prstGeom prst="ellipse">
                  <a:avLst/>
                </a:prstGeom>
                <a:noFill/>
                <a:ln w="1778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sp>
            <p:nvSpPr>
              <p:cNvPr id="14" name="Oval 13"/>
              <p:cNvSpPr>
                <a:spLocks noChangeArrowheads="1"/>
              </p:cNvSpPr>
              <p:nvPr/>
            </p:nvSpPr>
            <p:spPr bwMode="auto">
              <a:xfrm>
                <a:off x="1776095" y="195008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5" name="Oval 14"/>
              <p:cNvSpPr>
                <a:spLocks noChangeArrowheads="1"/>
              </p:cNvSpPr>
              <p:nvPr/>
            </p:nvSpPr>
            <p:spPr bwMode="auto">
              <a:xfrm>
                <a:off x="1722120" y="9753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6" name="Oval 15"/>
              <p:cNvSpPr>
                <a:spLocks noChangeArrowheads="1"/>
              </p:cNvSpPr>
              <p:nvPr/>
            </p:nvSpPr>
            <p:spPr bwMode="auto">
              <a:xfrm>
                <a:off x="748665" y="111061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7" name="Oval 16"/>
              <p:cNvSpPr>
                <a:spLocks noChangeArrowheads="1"/>
              </p:cNvSpPr>
              <p:nvPr/>
            </p:nvSpPr>
            <p:spPr bwMode="auto">
              <a:xfrm>
                <a:off x="1235710" y="1678940"/>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8" name="Oval 17"/>
              <p:cNvSpPr>
                <a:spLocks noChangeArrowheads="1"/>
              </p:cNvSpPr>
              <p:nvPr/>
            </p:nvSpPr>
            <p:spPr bwMode="auto">
              <a:xfrm>
                <a:off x="137096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9" name="Oval 18"/>
              <p:cNvSpPr>
                <a:spLocks noChangeArrowheads="1"/>
              </p:cNvSpPr>
              <p:nvPr/>
            </p:nvSpPr>
            <p:spPr bwMode="auto">
              <a:xfrm>
                <a:off x="193865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0" name="Oval 19"/>
              <p:cNvSpPr>
                <a:spLocks noChangeArrowheads="1"/>
              </p:cNvSpPr>
              <p:nvPr/>
            </p:nvSpPr>
            <p:spPr bwMode="auto">
              <a:xfrm>
                <a:off x="2371725" y="20586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1" name="Oval 20"/>
              <p:cNvSpPr>
                <a:spLocks noChangeArrowheads="1"/>
              </p:cNvSpPr>
              <p:nvPr/>
            </p:nvSpPr>
            <p:spPr bwMode="auto">
              <a:xfrm>
                <a:off x="2479675" y="157099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2" name="Oval 21"/>
              <p:cNvSpPr>
                <a:spLocks noChangeArrowheads="1"/>
              </p:cNvSpPr>
              <p:nvPr/>
            </p:nvSpPr>
            <p:spPr bwMode="auto">
              <a:xfrm>
                <a:off x="1506220" y="2383155"/>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3" name="Oval 22"/>
              <p:cNvSpPr>
                <a:spLocks noChangeArrowheads="1"/>
              </p:cNvSpPr>
              <p:nvPr/>
            </p:nvSpPr>
            <p:spPr bwMode="auto">
              <a:xfrm>
                <a:off x="1506220" y="287083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4" name="Oval 23"/>
              <p:cNvSpPr>
                <a:spLocks noChangeArrowheads="1"/>
              </p:cNvSpPr>
              <p:nvPr/>
            </p:nvSpPr>
            <p:spPr bwMode="auto">
              <a:xfrm>
                <a:off x="910590" y="20040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5" name="Oval 24"/>
              <p:cNvSpPr>
                <a:spLocks noChangeArrowheads="1"/>
              </p:cNvSpPr>
              <p:nvPr/>
            </p:nvSpPr>
            <p:spPr bwMode="auto">
              <a:xfrm>
                <a:off x="315595" y="178752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6" name="Oval 25"/>
              <p:cNvSpPr>
                <a:spLocks noChangeArrowheads="1"/>
              </p:cNvSpPr>
              <p:nvPr/>
            </p:nvSpPr>
            <p:spPr bwMode="auto">
              <a:xfrm>
                <a:off x="748665" y="281686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7" name="Rectangle 26"/>
              <p:cNvSpPr>
                <a:spLocks noChangeArrowheads="1"/>
              </p:cNvSpPr>
              <p:nvPr/>
            </p:nvSpPr>
            <p:spPr bwMode="auto">
              <a:xfrm>
                <a:off x="414655" y="232727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8" name="Rectangle 27"/>
              <p:cNvSpPr>
                <a:spLocks noChangeArrowheads="1"/>
              </p:cNvSpPr>
              <p:nvPr/>
            </p:nvSpPr>
            <p:spPr bwMode="auto">
              <a:xfrm>
                <a:off x="1073150" y="238315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9" name="Rectangle 28"/>
              <p:cNvSpPr>
                <a:spLocks noChangeArrowheads="1"/>
              </p:cNvSpPr>
              <p:nvPr/>
            </p:nvSpPr>
            <p:spPr bwMode="auto">
              <a:xfrm>
                <a:off x="2046605"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0" name="Rectangle 29"/>
              <p:cNvSpPr>
                <a:spLocks noChangeArrowheads="1"/>
              </p:cNvSpPr>
              <p:nvPr/>
            </p:nvSpPr>
            <p:spPr bwMode="auto">
              <a:xfrm>
                <a:off x="2046605" y="2545715"/>
                <a:ext cx="288925"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1" name="Rectangle 30"/>
              <p:cNvSpPr>
                <a:spLocks noChangeArrowheads="1"/>
              </p:cNvSpPr>
              <p:nvPr/>
            </p:nvSpPr>
            <p:spPr bwMode="auto">
              <a:xfrm>
                <a:off x="640080"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grpSp>
        <p:sp>
          <p:nvSpPr>
            <p:cNvPr id="12" name="Oval 11"/>
            <p:cNvSpPr>
              <a:spLocks noChangeArrowheads="1"/>
            </p:cNvSpPr>
            <p:nvPr/>
          </p:nvSpPr>
          <p:spPr bwMode="auto">
            <a:xfrm>
              <a:off x="2514600" y="240030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4205184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319177"/>
            <a:ext cx="91440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3366"/>
                </a:solidFill>
                <a:effectLst/>
                <a:uLnTx/>
                <a:uFillTx/>
                <a:latin typeface="Verdana" pitchFamily="34" charset="0"/>
                <a:ea typeface="Verdana" pitchFamily="34" charset="0"/>
                <a:cs typeface="Verdana" pitchFamily="34" charset="0"/>
              </a:rPr>
              <a:t>Candy Jar Task</a:t>
            </a:r>
          </a:p>
        </p:txBody>
      </p:sp>
      <p:sp>
        <p:nvSpPr>
          <p:cNvPr id="6" name="Rectangle 5"/>
          <p:cNvSpPr/>
          <p:nvPr/>
        </p:nvSpPr>
        <p:spPr>
          <a:xfrm>
            <a:off x="1028700" y="1311206"/>
            <a:ext cx="7629320" cy="5062924"/>
          </a:xfrm>
          <a:prstGeom prst="rect">
            <a:avLst/>
          </a:prstGeom>
        </p:spPr>
        <p:txBody>
          <a:bodyPr wrap="square">
            <a:spAutoFit/>
          </a:bodyPr>
          <a:lstStyle/>
          <a:p>
            <a:pPr marL="114300" indent="0">
              <a:buNone/>
            </a:pPr>
            <a:r>
              <a:rPr lang="en-US" sz="1700" dirty="0" smtClean="0">
                <a:solidFill>
                  <a:srgbClr val="002060"/>
                </a:solidFill>
                <a:latin typeface="Verdana" pitchFamily="34" charset="0"/>
                <a:ea typeface="Verdana" pitchFamily="34" charset="0"/>
                <a:cs typeface="Verdana" pitchFamily="34" charset="0"/>
              </a:rPr>
              <a:t>Common Core State Standards 7.RP:</a:t>
            </a:r>
          </a:p>
          <a:p>
            <a:pPr marL="338138" indent="-223838">
              <a:buNone/>
            </a:pPr>
            <a:r>
              <a:rPr lang="en-US" sz="1700" dirty="0" smtClean="0">
                <a:solidFill>
                  <a:srgbClr val="002060"/>
                </a:solidFill>
                <a:latin typeface="Verdana" pitchFamily="34" charset="0"/>
                <a:ea typeface="Verdana" pitchFamily="34" charset="0"/>
                <a:cs typeface="Verdana" pitchFamily="34" charset="0"/>
              </a:rPr>
              <a:t>2. Recognize and represent proportional relationships between quantities.</a:t>
            </a:r>
          </a:p>
          <a:p>
            <a:pPr marL="571500" lvl="0" indent="-457200">
              <a:buFont typeface="+mj-lt"/>
              <a:buAutoNum type="alphaLcPeriod"/>
            </a:pPr>
            <a:r>
              <a:rPr lang="en-US" sz="1700" b="1" dirty="0" smtClean="0">
                <a:solidFill>
                  <a:srgbClr val="002060"/>
                </a:solidFill>
                <a:latin typeface="Verdana" pitchFamily="34" charset="0"/>
                <a:ea typeface="Verdana" pitchFamily="34" charset="0"/>
                <a:cs typeface="Verdana" pitchFamily="34" charset="0"/>
              </a:rPr>
              <a:t>Decide whether two quantities are in a proportional relationship</a:t>
            </a:r>
            <a:r>
              <a:rPr lang="en-US" sz="1700" dirty="0" smtClean="0">
                <a:solidFill>
                  <a:srgbClr val="002060"/>
                </a:solidFill>
                <a:latin typeface="Verdana" pitchFamily="34" charset="0"/>
                <a:ea typeface="Verdana" pitchFamily="34" charset="0"/>
                <a:cs typeface="Verdana" pitchFamily="34" charset="0"/>
              </a:rPr>
              <a:t>, e.g., by testing for equivalent ratios in a table or graphing on a coordinate plane and observing whether the graph is a straight line through the origin.</a:t>
            </a:r>
          </a:p>
          <a:p>
            <a:pPr marL="571500" lvl="0" indent="-457200">
              <a:buFont typeface="+mj-lt"/>
              <a:buAutoNum type="alphaLcPeriod"/>
            </a:pPr>
            <a:r>
              <a:rPr lang="en-US" sz="1700" b="1" dirty="0" smtClean="0">
                <a:solidFill>
                  <a:srgbClr val="002060"/>
                </a:solidFill>
                <a:latin typeface="Verdana" pitchFamily="34" charset="0"/>
                <a:ea typeface="Verdana" pitchFamily="34" charset="0"/>
                <a:cs typeface="Verdana" pitchFamily="34" charset="0"/>
              </a:rPr>
              <a:t>Identify the constant of proportionality (unit rate) in tables</a:t>
            </a:r>
            <a:r>
              <a:rPr lang="en-US" sz="1700" dirty="0" smtClean="0">
                <a:solidFill>
                  <a:srgbClr val="002060"/>
                </a:solidFill>
                <a:latin typeface="Verdana" pitchFamily="34" charset="0"/>
                <a:ea typeface="Verdana" pitchFamily="34" charset="0"/>
                <a:cs typeface="Verdana" pitchFamily="34" charset="0"/>
              </a:rPr>
              <a:t>, graphs, equations, diagrams, and verbal descriptions of proportional relationships.</a:t>
            </a:r>
          </a:p>
          <a:p>
            <a:pPr marL="571500" lvl="0" indent="-457200">
              <a:buFont typeface="+mj-lt"/>
              <a:buAutoNum type="alphaLcPeriod"/>
            </a:pPr>
            <a:r>
              <a:rPr lang="en-US" sz="1700" b="1" dirty="0" smtClean="0">
                <a:solidFill>
                  <a:srgbClr val="002060"/>
                </a:solidFill>
                <a:latin typeface="Verdana" pitchFamily="34" charset="0"/>
                <a:ea typeface="Verdana" pitchFamily="34" charset="0"/>
                <a:cs typeface="Verdana" pitchFamily="34" charset="0"/>
              </a:rPr>
              <a:t>Represent proportional relationships by equations</a:t>
            </a:r>
            <a:r>
              <a:rPr lang="en-US" sz="1700" dirty="0" smtClean="0">
                <a:solidFill>
                  <a:srgbClr val="002060"/>
                </a:solidFill>
                <a:latin typeface="Verdana" pitchFamily="34" charset="0"/>
                <a:ea typeface="Verdana" pitchFamily="34" charset="0"/>
                <a:cs typeface="Verdana" pitchFamily="34" charset="0"/>
              </a:rPr>
              <a:t>. For example, if total cost t is proportional to the number n of items purchased at a constant price p, the relationship between the total cost and the number of items can be expressed as t = pn.</a:t>
            </a:r>
          </a:p>
          <a:p>
            <a:pPr marL="571500" lvl="0" indent="-457200">
              <a:buFont typeface="+mj-lt"/>
              <a:buAutoNum type="alphaLcPeriod"/>
            </a:pPr>
            <a:r>
              <a:rPr lang="en-US" sz="1700" dirty="0" smtClean="0">
                <a:solidFill>
                  <a:srgbClr val="002060"/>
                </a:solidFill>
                <a:latin typeface="Verdana" pitchFamily="34" charset="0"/>
                <a:ea typeface="Verdana" pitchFamily="34" charset="0"/>
                <a:cs typeface="Verdana" pitchFamily="34" charset="0"/>
              </a:rPr>
              <a:t>Explain what a point (x, y) on the graph of a proportional relationship means in terms of the situation, with special attention to the points (0, 0) and (1, r) where r is the unit rate.</a:t>
            </a:r>
            <a:endParaRPr lang="en-US" sz="1700" dirty="0">
              <a:solidFill>
                <a:srgbClr val="002060"/>
              </a:solidFill>
              <a:latin typeface="Verdana" pitchFamily="34" charset="0"/>
              <a:ea typeface="Verdana" pitchFamily="34" charset="0"/>
              <a:cs typeface="Verdana" pitchFamily="34" charset="0"/>
            </a:endParaRPr>
          </a:p>
        </p:txBody>
      </p:sp>
      <p:grpSp>
        <p:nvGrpSpPr>
          <p:cNvPr id="2" name="Group 10"/>
          <p:cNvGrpSpPr/>
          <p:nvPr/>
        </p:nvGrpSpPr>
        <p:grpSpPr>
          <a:xfrm>
            <a:off x="7498250" y="319177"/>
            <a:ext cx="1246214" cy="1223828"/>
            <a:chOff x="0" y="0"/>
            <a:chExt cx="3011805" cy="3277235"/>
          </a:xfrm>
        </p:grpSpPr>
        <p:grpSp>
          <p:nvGrpSpPr>
            <p:cNvPr id="3" name="Group 7"/>
            <p:cNvGrpSpPr/>
            <p:nvPr/>
          </p:nvGrpSpPr>
          <p:grpSpPr>
            <a:xfrm>
              <a:off x="0" y="0"/>
              <a:ext cx="3011805" cy="3277235"/>
              <a:chOff x="0" y="0"/>
              <a:chExt cx="3011805" cy="3277235"/>
            </a:xfrm>
          </p:grpSpPr>
          <p:grpSp>
            <p:nvGrpSpPr>
              <p:cNvPr id="7" name="Group 10"/>
              <p:cNvGrpSpPr>
                <a:grpSpLocks/>
              </p:cNvGrpSpPr>
              <p:nvPr/>
            </p:nvGrpSpPr>
            <p:grpSpPr bwMode="auto">
              <a:xfrm>
                <a:off x="0" y="0"/>
                <a:ext cx="3011805" cy="3277235"/>
                <a:chOff x="7708" y="7499"/>
                <a:chExt cx="4743" cy="5161"/>
              </a:xfrm>
            </p:grpSpPr>
            <p:sp>
              <p:nvSpPr>
                <p:cNvPr id="33" name="Freeform 32"/>
                <p:cNvSpPr>
                  <a:spLocks/>
                </p:cNvSpPr>
                <p:nvPr/>
              </p:nvSpPr>
              <p:spPr bwMode="auto">
                <a:xfrm>
                  <a:off x="7708" y="8907"/>
                  <a:ext cx="1619" cy="1890"/>
                </a:xfrm>
                <a:custGeom>
                  <a:avLst/>
                  <a:gdLst>
                    <a:gd name="T0" fmla="*/ 1619 w 1619"/>
                    <a:gd name="T1" fmla="*/ 0 h 1890"/>
                    <a:gd name="T2" fmla="*/ 1463 w 1619"/>
                    <a:gd name="T3" fmla="*/ 14 h 1890"/>
                    <a:gd name="T4" fmla="*/ 1378 w 1619"/>
                    <a:gd name="T5" fmla="*/ 28 h 1890"/>
                    <a:gd name="T6" fmla="*/ 1221 w 1619"/>
                    <a:gd name="T7" fmla="*/ 56 h 1890"/>
                    <a:gd name="T8" fmla="*/ 1065 w 1619"/>
                    <a:gd name="T9" fmla="*/ 113 h 1890"/>
                    <a:gd name="T10" fmla="*/ 923 w 1619"/>
                    <a:gd name="T11" fmla="*/ 184 h 1890"/>
                    <a:gd name="T12" fmla="*/ 781 w 1619"/>
                    <a:gd name="T13" fmla="*/ 270 h 1890"/>
                    <a:gd name="T14" fmla="*/ 710 w 1619"/>
                    <a:gd name="T15" fmla="*/ 327 h 1890"/>
                    <a:gd name="T16" fmla="*/ 583 w 1619"/>
                    <a:gd name="T17" fmla="*/ 426 h 1890"/>
                    <a:gd name="T18" fmla="*/ 469 w 1619"/>
                    <a:gd name="T19" fmla="*/ 554 h 1890"/>
                    <a:gd name="T20" fmla="*/ 370 w 1619"/>
                    <a:gd name="T21" fmla="*/ 682 h 1890"/>
                    <a:gd name="T22" fmla="*/ 313 w 1619"/>
                    <a:gd name="T23" fmla="*/ 767 h 1890"/>
                    <a:gd name="T24" fmla="*/ 228 w 1619"/>
                    <a:gd name="T25" fmla="*/ 909 h 1890"/>
                    <a:gd name="T26" fmla="*/ 157 w 1619"/>
                    <a:gd name="T27" fmla="*/ 1066 h 1890"/>
                    <a:gd name="T28" fmla="*/ 100 w 1619"/>
                    <a:gd name="T29" fmla="*/ 1236 h 1890"/>
                    <a:gd name="T30" fmla="*/ 43 w 1619"/>
                    <a:gd name="T31" fmla="*/ 1407 h 1890"/>
                    <a:gd name="T32" fmla="*/ 29 w 1619"/>
                    <a:gd name="T33" fmla="*/ 1507 h 1890"/>
                    <a:gd name="T34" fmla="*/ 0 w 1619"/>
                    <a:gd name="T35" fmla="*/ 1691 h 1890"/>
                    <a:gd name="T36" fmla="*/ 0 w 1619"/>
                    <a:gd name="T37" fmla="*/ 1890 h 1890"/>
                    <a:gd name="T38" fmla="*/ 29 w 1619"/>
                    <a:gd name="T39" fmla="*/ 1791 h 1890"/>
                    <a:gd name="T40" fmla="*/ 43 w 1619"/>
                    <a:gd name="T41" fmla="*/ 1606 h 1890"/>
                    <a:gd name="T42" fmla="*/ 57 w 1619"/>
                    <a:gd name="T43" fmla="*/ 1521 h 1890"/>
                    <a:gd name="T44" fmla="*/ 100 w 1619"/>
                    <a:gd name="T45" fmla="*/ 1336 h 1890"/>
                    <a:gd name="T46" fmla="*/ 157 w 1619"/>
                    <a:gd name="T47" fmla="*/ 1165 h 1890"/>
                    <a:gd name="T48" fmla="*/ 228 w 1619"/>
                    <a:gd name="T49" fmla="*/ 995 h 1890"/>
                    <a:gd name="T50" fmla="*/ 299 w 1619"/>
                    <a:gd name="T51" fmla="*/ 853 h 1890"/>
                    <a:gd name="T52" fmla="*/ 398 w 1619"/>
                    <a:gd name="T53" fmla="*/ 710 h 1890"/>
                    <a:gd name="T54" fmla="*/ 497 w 1619"/>
                    <a:gd name="T55" fmla="*/ 582 h 1890"/>
                    <a:gd name="T56" fmla="*/ 611 w 1619"/>
                    <a:gd name="T57" fmla="*/ 455 h 1890"/>
                    <a:gd name="T58" fmla="*/ 739 w 1619"/>
                    <a:gd name="T59" fmla="*/ 341 h 1890"/>
                    <a:gd name="T60" fmla="*/ 866 w 1619"/>
                    <a:gd name="T61" fmla="*/ 255 h 1890"/>
                    <a:gd name="T62" fmla="*/ 1008 w 1619"/>
                    <a:gd name="T63" fmla="*/ 184 h 1890"/>
                    <a:gd name="T64" fmla="*/ 1150 w 1619"/>
                    <a:gd name="T65" fmla="*/ 113 h 1890"/>
                    <a:gd name="T66" fmla="*/ 1307 w 1619"/>
                    <a:gd name="T67" fmla="*/ 71 h 1890"/>
                    <a:gd name="T68" fmla="*/ 1392 w 1619"/>
                    <a:gd name="T69" fmla="*/ 56 h 1890"/>
                    <a:gd name="T70" fmla="*/ 1548 w 1619"/>
                    <a:gd name="T71" fmla="*/ 4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1619" y="28"/>
                      </a:moveTo>
                      <a:lnTo>
                        <a:pt x="1619" y="0"/>
                      </a:lnTo>
                      <a:lnTo>
                        <a:pt x="1548" y="0"/>
                      </a:lnTo>
                      <a:lnTo>
                        <a:pt x="1463" y="14"/>
                      </a:lnTo>
                      <a:lnTo>
                        <a:pt x="1378" y="28"/>
                      </a:lnTo>
                      <a:lnTo>
                        <a:pt x="1378" y="28"/>
                      </a:lnTo>
                      <a:lnTo>
                        <a:pt x="1292" y="42"/>
                      </a:lnTo>
                      <a:lnTo>
                        <a:pt x="1221" y="56"/>
                      </a:lnTo>
                      <a:lnTo>
                        <a:pt x="1136" y="85"/>
                      </a:lnTo>
                      <a:lnTo>
                        <a:pt x="1065" y="113"/>
                      </a:lnTo>
                      <a:lnTo>
                        <a:pt x="994" y="142"/>
                      </a:lnTo>
                      <a:lnTo>
                        <a:pt x="923" y="184"/>
                      </a:lnTo>
                      <a:lnTo>
                        <a:pt x="852" y="227"/>
                      </a:lnTo>
                      <a:lnTo>
                        <a:pt x="781" y="270"/>
                      </a:lnTo>
                      <a:lnTo>
                        <a:pt x="781" y="270"/>
                      </a:lnTo>
                      <a:lnTo>
                        <a:pt x="710" y="327"/>
                      </a:lnTo>
                      <a:lnTo>
                        <a:pt x="654" y="383"/>
                      </a:lnTo>
                      <a:lnTo>
                        <a:pt x="583" y="426"/>
                      </a:lnTo>
                      <a:lnTo>
                        <a:pt x="526" y="497"/>
                      </a:lnTo>
                      <a:lnTo>
                        <a:pt x="469" y="554"/>
                      </a:lnTo>
                      <a:lnTo>
                        <a:pt x="426" y="611"/>
                      </a:lnTo>
                      <a:lnTo>
                        <a:pt x="370" y="682"/>
                      </a:lnTo>
                      <a:lnTo>
                        <a:pt x="327" y="753"/>
                      </a:lnTo>
                      <a:lnTo>
                        <a:pt x="313" y="767"/>
                      </a:lnTo>
                      <a:lnTo>
                        <a:pt x="270" y="838"/>
                      </a:lnTo>
                      <a:lnTo>
                        <a:pt x="228" y="909"/>
                      </a:lnTo>
                      <a:lnTo>
                        <a:pt x="185" y="995"/>
                      </a:lnTo>
                      <a:lnTo>
                        <a:pt x="157" y="1066"/>
                      </a:lnTo>
                      <a:lnTo>
                        <a:pt x="128" y="1151"/>
                      </a:lnTo>
                      <a:lnTo>
                        <a:pt x="100" y="1236"/>
                      </a:lnTo>
                      <a:lnTo>
                        <a:pt x="71" y="1322"/>
                      </a:lnTo>
                      <a:lnTo>
                        <a:pt x="43" y="1407"/>
                      </a:lnTo>
                      <a:lnTo>
                        <a:pt x="29" y="1507"/>
                      </a:lnTo>
                      <a:lnTo>
                        <a:pt x="29" y="1507"/>
                      </a:lnTo>
                      <a:lnTo>
                        <a:pt x="15" y="1606"/>
                      </a:lnTo>
                      <a:lnTo>
                        <a:pt x="0" y="1691"/>
                      </a:lnTo>
                      <a:lnTo>
                        <a:pt x="0" y="1791"/>
                      </a:lnTo>
                      <a:lnTo>
                        <a:pt x="0" y="1890"/>
                      </a:lnTo>
                      <a:lnTo>
                        <a:pt x="29" y="1890"/>
                      </a:lnTo>
                      <a:lnTo>
                        <a:pt x="29" y="1791"/>
                      </a:lnTo>
                      <a:lnTo>
                        <a:pt x="43" y="1691"/>
                      </a:lnTo>
                      <a:lnTo>
                        <a:pt x="43" y="1606"/>
                      </a:lnTo>
                      <a:lnTo>
                        <a:pt x="57" y="1521"/>
                      </a:lnTo>
                      <a:lnTo>
                        <a:pt x="57" y="1521"/>
                      </a:lnTo>
                      <a:lnTo>
                        <a:pt x="71" y="1421"/>
                      </a:lnTo>
                      <a:lnTo>
                        <a:pt x="100" y="1336"/>
                      </a:lnTo>
                      <a:lnTo>
                        <a:pt x="128" y="1251"/>
                      </a:lnTo>
                      <a:lnTo>
                        <a:pt x="157" y="1165"/>
                      </a:lnTo>
                      <a:lnTo>
                        <a:pt x="185" y="1080"/>
                      </a:lnTo>
                      <a:lnTo>
                        <a:pt x="228" y="995"/>
                      </a:lnTo>
                      <a:lnTo>
                        <a:pt x="256" y="924"/>
                      </a:lnTo>
                      <a:lnTo>
                        <a:pt x="299" y="853"/>
                      </a:lnTo>
                      <a:lnTo>
                        <a:pt x="341" y="782"/>
                      </a:lnTo>
                      <a:lnTo>
                        <a:pt x="398" y="710"/>
                      </a:lnTo>
                      <a:lnTo>
                        <a:pt x="441" y="639"/>
                      </a:lnTo>
                      <a:lnTo>
                        <a:pt x="497" y="582"/>
                      </a:lnTo>
                      <a:lnTo>
                        <a:pt x="554" y="511"/>
                      </a:lnTo>
                      <a:lnTo>
                        <a:pt x="611" y="455"/>
                      </a:lnTo>
                      <a:lnTo>
                        <a:pt x="668" y="398"/>
                      </a:lnTo>
                      <a:lnTo>
                        <a:pt x="739" y="341"/>
                      </a:lnTo>
                      <a:lnTo>
                        <a:pt x="795" y="298"/>
                      </a:lnTo>
                      <a:lnTo>
                        <a:pt x="866" y="255"/>
                      </a:lnTo>
                      <a:lnTo>
                        <a:pt x="937" y="213"/>
                      </a:lnTo>
                      <a:lnTo>
                        <a:pt x="1008" y="184"/>
                      </a:lnTo>
                      <a:lnTo>
                        <a:pt x="1079" y="142"/>
                      </a:lnTo>
                      <a:lnTo>
                        <a:pt x="1150" y="113"/>
                      </a:lnTo>
                      <a:lnTo>
                        <a:pt x="1221" y="85"/>
                      </a:lnTo>
                      <a:lnTo>
                        <a:pt x="1307" y="71"/>
                      </a:lnTo>
                      <a:lnTo>
                        <a:pt x="1392" y="56"/>
                      </a:lnTo>
                      <a:lnTo>
                        <a:pt x="1392" y="56"/>
                      </a:lnTo>
                      <a:lnTo>
                        <a:pt x="1463" y="42"/>
                      </a:lnTo>
                      <a:lnTo>
                        <a:pt x="1548" y="42"/>
                      </a:lnTo>
                      <a:lnTo>
                        <a:pt x="161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4" name="Freeform 33"/>
                <p:cNvSpPr>
                  <a:spLocks/>
                </p:cNvSpPr>
                <p:nvPr/>
              </p:nvSpPr>
              <p:spPr bwMode="auto">
                <a:xfrm>
                  <a:off x="7723" y="10783"/>
                  <a:ext cx="1561" cy="1820"/>
                </a:xfrm>
                <a:custGeom>
                  <a:avLst/>
                  <a:gdLst>
                    <a:gd name="T0" fmla="*/ 0 w 1561"/>
                    <a:gd name="T1" fmla="*/ 0 h 1820"/>
                    <a:gd name="T2" fmla="*/ 0 w 1561"/>
                    <a:gd name="T3" fmla="*/ 157 h 1820"/>
                    <a:gd name="T4" fmla="*/ 14 w 1561"/>
                    <a:gd name="T5" fmla="*/ 313 h 1820"/>
                    <a:gd name="T6" fmla="*/ 28 w 1561"/>
                    <a:gd name="T7" fmla="*/ 398 h 1820"/>
                    <a:gd name="T8" fmla="*/ 56 w 1561"/>
                    <a:gd name="T9" fmla="*/ 555 h 1820"/>
                    <a:gd name="T10" fmla="*/ 113 w 1561"/>
                    <a:gd name="T11" fmla="*/ 697 h 1820"/>
                    <a:gd name="T12" fmla="*/ 170 w 1561"/>
                    <a:gd name="T13" fmla="*/ 839 h 1820"/>
                    <a:gd name="T14" fmla="*/ 255 w 1561"/>
                    <a:gd name="T15" fmla="*/ 981 h 1820"/>
                    <a:gd name="T16" fmla="*/ 298 w 1561"/>
                    <a:gd name="T17" fmla="*/ 1052 h 1820"/>
                    <a:gd name="T18" fmla="*/ 397 w 1561"/>
                    <a:gd name="T19" fmla="*/ 1180 h 1820"/>
                    <a:gd name="T20" fmla="*/ 511 w 1561"/>
                    <a:gd name="T21" fmla="*/ 1294 h 1820"/>
                    <a:gd name="T22" fmla="*/ 624 w 1561"/>
                    <a:gd name="T23" fmla="*/ 1394 h 1820"/>
                    <a:gd name="T24" fmla="*/ 766 w 1561"/>
                    <a:gd name="T25" fmla="*/ 1493 h 1820"/>
                    <a:gd name="T26" fmla="*/ 837 w 1561"/>
                    <a:gd name="T27" fmla="*/ 1550 h 1820"/>
                    <a:gd name="T28" fmla="*/ 979 w 1561"/>
                    <a:gd name="T29" fmla="*/ 1621 h 1820"/>
                    <a:gd name="T30" fmla="*/ 1135 w 1561"/>
                    <a:gd name="T31" fmla="*/ 1692 h 1820"/>
                    <a:gd name="T32" fmla="*/ 1292 w 1561"/>
                    <a:gd name="T33" fmla="*/ 1749 h 1820"/>
                    <a:gd name="T34" fmla="*/ 1462 w 1561"/>
                    <a:gd name="T35" fmla="*/ 1806 h 1820"/>
                    <a:gd name="T36" fmla="*/ 1547 w 1561"/>
                    <a:gd name="T37" fmla="*/ 1820 h 1820"/>
                    <a:gd name="T38" fmla="*/ 1476 w 1561"/>
                    <a:gd name="T39" fmla="*/ 1763 h 1820"/>
                    <a:gd name="T40" fmla="*/ 1391 w 1561"/>
                    <a:gd name="T41" fmla="*/ 1749 h 1820"/>
                    <a:gd name="T42" fmla="*/ 1221 w 1561"/>
                    <a:gd name="T43" fmla="*/ 1692 h 1820"/>
                    <a:gd name="T44" fmla="*/ 1064 w 1561"/>
                    <a:gd name="T45" fmla="*/ 1635 h 1820"/>
                    <a:gd name="T46" fmla="*/ 922 w 1561"/>
                    <a:gd name="T47" fmla="*/ 1564 h 1820"/>
                    <a:gd name="T48" fmla="*/ 780 w 1561"/>
                    <a:gd name="T49" fmla="*/ 1479 h 1820"/>
                    <a:gd name="T50" fmla="*/ 653 w 1561"/>
                    <a:gd name="T51" fmla="*/ 1379 h 1820"/>
                    <a:gd name="T52" fmla="*/ 539 w 1561"/>
                    <a:gd name="T53" fmla="*/ 1266 h 1820"/>
                    <a:gd name="T54" fmla="*/ 426 w 1561"/>
                    <a:gd name="T55" fmla="*/ 1152 h 1820"/>
                    <a:gd name="T56" fmla="*/ 326 w 1561"/>
                    <a:gd name="T57" fmla="*/ 1024 h 1820"/>
                    <a:gd name="T58" fmla="*/ 241 w 1561"/>
                    <a:gd name="T59" fmla="*/ 896 h 1820"/>
                    <a:gd name="T60" fmla="*/ 170 w 1561"/>
                    <a:gd name="T61" fmla="*/ 754 h 1820"/>
                    <a:gd name="T62" fmla="*/ 113 w 1561"/>
                    <a:gd name="T63" fmla="*/ 612 h 1820"/>
                    <a:gd name="T64" fmla="*/ 71 w 1561"/>
                    <a:gd name="T65" fmla="*/ 469 h 1820"/>
                    <a:gd name="T66" fmla="*/ 56 w 1561"/>
                    <a:gd name="T67" fmla="*/ 384 h 1820"/>
                    <a:gd name="T68" fmla="*/ 28 w 1561"/>
                    <a:gd name="T69" fmla="*/ 242 h 1820"/>
                    <a:gd name="T70" fmla="*/ 28 w 1561"/>
                    <a:gd name="T71" fmla="*/ 86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1" h="1820">
                      <a:moveTo>
                        <a:pt x="28" y="0"/>
                      </a:moveTo>
                      <a:lnTo>
                        <a:pt x="0" y="0"/>
                      </a:lnTo>
                      <a:lnTo>
                        <a:pt x="0" y="86"/>
                      </a:lnTo>
                      <a:lnTo>
                        <a:pt x="0" y="157"/>
                      </a:lnTo>
                      <a:lnTo>
                        <a:pt x="0" y="242"/>
                      </a:lnTo>
                      <a:lnTo>
                        <a:pt x="14" y="313"/>
                      </a:lnTo>
                      <a:lnTo>
                        <a:pt x="28" y="398"/>
                      </a:lnTo>
                      <a:lnTo>
                        <a:pt x="28" y="398"/>
                      </a:lnTo>
                      <a:lnTo>
                        <a:pt x="42" y="484"/>
                      </a:lnTo>
                      <a:lnTo>
                        <a:pt x="56" y="555"/>
                      </a:lnTo>
                      <a:lnTo>
                        <a:pt x="85" y="626"/>
                      </a:lnTo>
                      <a:lnTo>
                        <a:pt x="113" y="697"/>
                      </a:lnTo>
                      <a:lnTo>
                        <a:pt x="142" y="768"/>
                      </a:lnTo>
                      <a:lnTo>
                        <a:pt x="170" y="839"/>
                      </a:lnTo>
                      <a:lnTo>
                        <a:pt x="213" y="910"/>
                      </a:lnTo>
                      <a:lnTo>
                        <a:pt x="255" y="981"/>
                      </a:lnTo>
                      <a:lnTo>
                        <a:pt x="255" y="981"/>
                      </a:lnTo>
                      <a:lnTo>
                        <a:pt x="298" y="1052"/>
                      </a:lnTo>
                      <a:lnTo>
                        <a:pt x="355" y="1109"/>
                      </a:lnTo>
                      <a:lnTo>
                        <a:pt x="397" y="1180"/>
                      </a:lnTo>
                      <a:lnTo>
                        <a:pt x="454" y="1237"/>
                      </a:lnTo>
                      <a:lnTo>
                        <a:pt x="511" y="1294"/>
                      </a:lnTo>
                      <a:lnTo>
                        <a:pt x="568" y="1351"/>
                      </a:lnTo>
                      <a:lnTo>
                        <a:pt x="624" y="1394"/>
                      </a:lnTo>
                      <a:lnTo>
                        <a:pt x="695" y="1450"/>
                      </a:lnTo>
                      <a:lnTo>
                        <a:pt x="766" y="1493"/>
                      </a:lnTo>
                      <a:lnTo>
                        <a:pt x="766" y="1507"/>
                      </a:lnTo>
                      <a:lnTo>
                        <a:pt x="837" y="1550"/>
                      </a:lnTo>
                      <a:lnTo>
                        <a:pt x="908" y="1593"/>
                      </a:lnTo>
                      <a:lnTo>
                        <a:pt x="979" y="1621"/>
                      </a:lnTo>
                      <a:lnTo>
                        <a:pt x="1050" y="1664"/>
                      </a:lnTo>
                      <a:lnTo>
                        <a:pt x="1135" y="1692"/>
                      </a:lnTo>
                      <a:lnTo>
                        <a:pt x="1206" y="1735"/>
                      </a:lnTo>
                      <a:lnTo>
                        <a:pt x="1292" y="1749"/>
                      </a:lnTo>
                      <a:lnTo>
                        <a:pt x="1377" y="1777"/>
                      </a:lnTo>
                      <a:lnTo>
                        <a:pt x="1462" y="1806"/>
                      </a:lnTo>
                      <a:lnTo>
                        <a:pt x="1476" y="1806"/>
                      </a:lnTo>
                      <a:lnTo>
                        <a:pt x="1547" y="1820"/>
                      </a:lnTo>
                      <a:lnTo>
                        <a:pt x="1561" y="1792"/>
                      </a:lnTo>
                      <a:lnTo>
                        <a:pt x="1476" y="1763"/>
                      </a:lnTo>
                      <a:lnTo>
                        <a:pt x="1476" y="1763"/>
                      </a:lnTo>
                      <a:lnTo>
                        <a:pt x="1391" y="1749"/>
                      </a:lnTo>
                      <a:lnTo>
                        <a:pt x="1306" y="1721"/>
                      </a:lnTo>
                      <a:lnTo>
                        <a:pt x="1221" y="1692"/>
                      </a:lnTo>
                      <a:lnTo>
                        <a:pt x="1150" y="1664"/>
                      </a:lnTo>
                      <a:lnTo>
                        <a:pt x="1064" y="1635"/>
                      </a:lnTo>
                      <a:lnTo>
                        <a:pt x="993" y="1593"/>
                      </a:lnTo>
                      <a:lnTo>
                        <a:pt x="922" y="1564"/>
                      </a:lnTo>
                      <a:lnTo>
                        <a:pt x="851" y="1522"/>
                      </a:lnTo>
                      <a:lnTo>
                        <a:pt x="780" y="1479"/>
                      </a:lnTo>
                      <a:lnTo>
                        <a:pt x="724" y="1422"/>
                      </a:lnTo>
                      <a:lnTo>
                        <a:pt x="653" y="1379"/>
                      </a:lnTo>
                      <a:lnTo>
                        <a:pt x="596" y="1323"/>
                      </a:lnTo>
                      <a:lnTo>
                        <a:pt x="539" y="1266"/>
                      </a:lnTo>
                      <a:lnTo>
                        <a:pt x="482" y="1209"/>
                      </a:lnTo>
                      <a:lnTo>
                        <a:pt x="426" y="1152"/>
                      </a:lnTo>
                      <a:lnTo>
                        <a:pt x="369" y="1095"/>
                      </a:lnTo>
                      <a:lnTo>
                        <a:pt x="326" y="1024"/>
                      </a:lnTo>
                      <a:lnTo>
                        <a:pt x="284" y="967"/>
                      </a:lnTo>
                      <a:lnTo>
                        <a:pt x="241" y="896"/>
                      </a:lnTo>
                      <a:lnTo>
                        <a:pt x="213" y="825"/>
                      </a:lnTo>
                      <a:lnTo>
                        <a:pt x="170" y="754"/>
                      </a:lnTo>
                      <a:lnTo>
                        <a:pt x="142" y="683"/>
                      </a:lnTo>
                      <a:lnTo>
                        <a:pt x="113" y="612"/>
                      </a:lnTo>
                      <a:lnTo>
                        <a:pt x="85" y="541"/>
                      </a:lnTo>
                      <a:lnTo>
                        <a:pt x="71" y="469"/>
                      </a:lnTo>
                      <a:lnTo>
                        <a:pt x="56" y="384"/>
                      </a:lnTo>
                      <a:lnTo>
                        <a:pt x="56" y="384"/>
                      </a:lnTo>
                      <a:lnTo>
                        <a:pt x="42" y="313"/>
                      </a:lnTo>
                      <a:lnTo>
                        <a:pt x="28" y="242"/>
                      </a:lnTo>
                      <a:lnTo>
                        <a:pt x="28" y="157"/>
                      </a:lnTo>
                      <a:lnTo>
                        <a:pt x="28" y="86"/>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nvGrpSpPr>
                <p:cNvPr id="8" name="Group 34"/>
                <p:cNvGrpSpPr>
                  <a:grpSpLocks/>
                </p:cNvGrpSpPr>
                <p:nvPr/>
              </p:nvGrpSpPr>
              <p:grpSpPr bwMode="auto">
                <a:xfrm>
                  <a:off x="10832" y="8907"/>
                  <a:ext cx="1619" cy="3696"/>
                  <a:chOff x="10832" y="8907"/>
                  <a:chExt cx="1619" cy="3696"/>
                </a:xfrm>
              </p:grpSpPr>
              <p:sp>
                <p:nvSpPr>
                  <p:cNvPr id="41" name="Freeform 40"/>
                  <p:cNvSpPr>
                    <a:spLocks/>
                  </p:cNvSpPr>
                  <p:nvPr/>
                </p:nvSpPr>
                <p:spPr bwMode="auto">
                  <a:xfrm>
                    <a:off x="10832" y="8907"/>
                    <a:ext cx="1619" cy="1890"/>
                  </a:xfrm>
                  <a:custGeom>
                    <a:avLst/>
                    <a:gdLst>
                      <a:gd name="T0" fmla="*/ 0 w 1619"/>
                      <a:gd name="T1" fmla="*/ 28 h 1890"/>
                      <a:gd name="T2" fmla="*/ 156 w 1619"/>
                      <a:gd name="T3" fmla="*/ 42 h 1890"/>
                      <a:gd name="T4" fmla="*/ 241 w 1619"/>
                      <a:gd name="T5" fmla="*/ 56 h 1890"/>
                      <a:gd name="T6" fmla="*/ 398 w 1619"/>
                      <a:gd name="T7" fmla="*/ 85 h 1890"/>
                      <a:gd name="T8" fmla="*/ 540 w 1619"/>
                      <a:gd name="T9" fmla="*/ 142 h 1890"/>
                      <a:gd name="T10" fmla="*/ 682 w 1619"/>
                      <a:gd name="T11" fmla="*/ 213 h 1890"/>
                      <a:gd name="T12" fmla="*/ 824 w 1619"/>
                      <a:gd name="T13" fmla="*/ 298 h 1890"/>
                      <a:gd name="T14" fmla="*/ 951 w 1619"/>
                      <a:gd name="T15" fmla="*/ 398 h 1890"/>
                      <a:gd name="T16" fmla="*/ 1065 w 1619"/>
                      <a:gd name="T17" fmla="*/ 511 h 1890"/>
                      <a:gd name="T18" fmla="*/ 1178 w 1619"/>
                      <a:gd name="T19" fmla="*/ 639 h 1890"/>
                      <a:gd name="T20" fmla="*/ 1278 w 1619"/>
                      <a:gd name="T21" fmla="*/ 782 h 1890"/>
                      <a:gd name="T22" fmla="*/ 1363 w 1619"/>
                      <a:gd name="T23" fmla="*/ 924 h 1890"/>
                      <a:gd name="T24" fmla="*/ 1434 w 1619"/>
                      <a:gd name="T25" fmla="*/ 1080 h 1890"/>
                      <a:gd name="T26" fmla="*/ 1491 w 1619"/>
                      <a:gd name="T27" fmla="*/ 1251 h 1890"/>
                      <a:gd name="T28" fmla="*/ 1548 w 1619"/>
                      <a:gd name="T29" fmla="*/ 1421 h 1890"/>
                      <a:gd name="T30" fmla="*/ 1562 w 1619"/>
                      <a:gd name="T31" fmla="*/ 1521 h 1890"/>
                      <a:gd name="T32" fmla="*/ 1590 w 1619"/>
                      <a:gd name="T33" fmla="*/ 1691 h 1890"/>
                      <a:gd name="T34" fmla="*/ 1590 w 1619"/>
                      <a:gd name="T35" fmla="*/ 1890 h 1890"/>
                      <a:gd name="T36" fmla="*/ 1619 w 1619"/>
                      <a:gd name="T37" fmla="*/ 1791 h 1890"/>
                      <a:gd name="T38" fmla="*/ 1604 w 1619"/>
                      <a:gd name="T39" fmla="*/ 1606 h 1890"/>
                      <a:gd name="T40" fmla="*/ 1590 w 1619"/>
                      <a:gd name="T41" fmla="*/ 1507 h 1890"/>
                      <a:gd name="T42" fmla="*/ 1548 w 1619"/>
                      <a:gd name="T43" fmla="*/ 1322 h 1890"/>
                      <a:gd name="T44" fmla="*/ 1491 w 1619"/>
                      <a:gd name="T45" fmla="*/ 1151 h 1890"/>
                      <a:gd name="T46" fmla="*/ 1434 w 1619"/>
                      <a:gd name="T47" fmla="*/ 995 h 1890"/>
                      <a:gd name="T48" fmla="*/ 1349 w 1619"/>
                      <a:gd name="T49" fmla="*/ 838 h 1890"/>
                      <a:gd name="T50" fmla="*/ 1292 w 1619"/>
                      <a:gd name="T51" fmla="*/ 753 h 1890"/>
                      <a:gd name="T52" fmla="*/ 1207 w 1619"/>
                      <a:gd name="T53" fmla="*/ 611 h 1890"/>
                      <a:gd name="T54" fmla="*/ 1093 w 1619"/>
                      <a:gd name="T55" fmla="*/ 497 h 1890"/>
                      <a:gd name="T56" fmla="*/ 965 w 1619"/>
                      <a:gd name="T57" fmla="*/ 383 h 1890"/>
                      <a:gd name="T58" fmla="*/ 838 w 1619"/>
                      <a:gd name="T59" fmla="*/ 270 h 1890"/>
                      <a:gd name="T60" fmla="*/ 767 w 1619"/>
                      <a:gd name="T61" fmla="*/ 227 h 1890"/>
                      <a:gd name="T62" fmla="*/ 625 w 1619"/>
                      <a:gd name="T63" fmla="*/ 142 h 1890"/>
                      <a:gd name="T64" fmla="*/ 483 w 1619"/>
                      <a:gd name="T65" fmla="*/ 85 h 1890"/>
                      <a:gd name="T66" fmla="*/ 327 w 1619"/>
                      <a:gd name="T67" fmla="*/ 42 h 1890"/>
                      <a:gd name="T68" fmla="*/ 241 w 1619"/>
                      <a:gd name="T69" fmla="*/ 28 h 1890"/>
                      <a:gd name="T70" fmla="*/ 85 w 1619"/>
                      <a:gd name="T71" fmla="*/ 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0" y="0"/>
                        </a:moveTo>
                        <a:lnTo>
                          <a:pt x="0" y="28"/>
                        </a:lnTo>
                        <a:lnTo>
                          <a:pt x="85" y="42"/>
                        </a:lnTo>
                        <a:lnTo>
                          <a:pt x="156" y="42"/>
                        </a:lnTo>
                        <a:lnTo>
                          <a:pt x="241" y="56"/>
                        </a:lnTo>
                        <a:lnTo>
                          <a:pt x="241" y="56"/>
                        </a:lnTo>
                        <a:lnTo>
                          <a:pt x="312" y="71"/>
                        </a:lnTo>
                        <a:lnTo>
                          <a:pt x="398" y="85"/>
                        </a:lnTo>
                        <a:lnTo>
                          <a:pt x="469" y="113"/>
                        </a:lnTo>
                        <a:lnTo>
                          <a:pt x="540" y="142"/>
                        </a:lnTo>
                        <a:lnTo>
                          <a:pt x="611" y="184"/>
                        </a:lnTo>
                        <a:lnTo>
                          <a:pt x="682" y="213"/>
                        </a:lnTo>
                        <a:lnTo>
                          <a:pt x="753" y="255"/>
                        </a:lnTo>
                        <a:lnTo>
                          <a:pt x="824" y="298"/>
                        </a:lnTo>
                        <a:lnTo>
                          <a:pt x="880" y="341"/>
                        </a:lnTo>
                        <a:lnTo>
                          <a:pt x="951" y="398"/>
                        </a:lnTo>
                        <a:lnTo>
                          <a:pt x="1008" y="455"/>
                        </a:lnTo>
                        <a:lnTo>
                          <a:pt x="1065" y="511"/>
                        </a:lnTo>
                        <a:lnTo>
                          <a:pt x="1122" y="582"/>
                        </a:lnTo>
                        <a:lnTo>
                          <a:pt x="1178" y="639"/>
                        </a:lnTo>
                        <a:lnTo>
                          <a:pt x="1221" y="710"/>
                        </a:lnTo>
                        <a:lnTo>
                          <a:pt x="1278" y="782"/>
                        </a:lnTo>
                        <a:lnTo>
                          <a:pt x="1320" y="853"/>
                        </a:lnTo>
                        <a:lnTo>
                          <a:pt x="1363" y="924"/>
                        </a:lnTo>
                        <a:lnTo>
                          <a:pt x="1391" y="995"/>
                        </a:lnTo>
                        <a:lnTo>
                          <a:pt x="1434" y="1080"/>
                        </a:lnTo>
                        <a:lnTo>
                          <a:pt x="1462" y="1165"/>
                        </a:lnTo>
                        <a:lnTo>
                          <a:pt x="1491" y="1251"/>
                        </a:lnTo>
                        <a:lnTo>
                          <a:pt x="1519" y="1336"/>
                        </a:lnTo>
                        <a:lnTo>
                          <a:pt x="1548" y="1421"/>
                        </a:lnTo>
                        <a:lnTo>
                          <a:pt x="1562" y="1521"/>
                        </a:lnTo>
                        <a:lnTo>
                          <a:pt x="1562" y="1521"/>
                        </a:lnTo>
                        <a:lnTo>
                          <a:pt x="1576" y="1606"/>
                        </a:lnTo>
                        <a:lnTo>
                          <a:pt x="1590" y="1691"/>
                        </a:lnTo>
                        <a:lnTo>
                          <a:pt x="1590" y="1791"/>
                        </a:lnTo>
                        <a:lnTo>
                          <a:pt x="1590" y="1890"/>
                        </a:lnTo>
                        <a:lnTo>
                          <a:pt x="1619" y="1890"/>
                        </a:lnTo>
                        <a:lnTo>
                          <a:pt x="1619" y="1791"/>
                        </a:lnTo>
                        <a:lnTo>
                          <a:pt x="1619" y="1691"/>
                        </a:lnTo>
                        <a:lnTo>
                          <a:pt x="1604" y="1606"/>
                        </a:lnTo>
                        <a:lnTo>
                          <a:pt x="1590" y="1507"/>
                        </a:lnTo>
                        <a:lnTo>
                          <a:pt x="1590" y="1507"/>
                        </a:lnTo>
                        <a:lnTo>
                          <a:pt x="1576" y="1407"/>
                        </a:lnTo>
                        <a:lnTo>
                          <a:pt x="1548" y="1322"/>
                        </a:lnTo>
                        <a:lnTo>
                          <a:pt x="1519" y="1236"/>
                        </a:lnTo>
                        <a:lnTo>
                          <a:pt x="1491" y="1151"/>
                        </a:lnTo>
                        <a:lnTo>
                          <a:pt x="1462" y="1066"/>
                        </a:lnTo>
                        <a:lnTo>
                          <a:pt x="1434" y="995"/>
                        </a:lnTo>
                        <a:lnTo>
                          <a:pt x="1391" y="909"/>
                        </a:lnTo>
                        <a:lnTo>
                          <a:pt x="1349" y="838"/>
                        </a:lnTo>
                        <a:lnTo>
                          <a:pt x="1306" y="767"/>
                        </a:lnTo>
                        <a:lnTo>
                          <a:pt x="1292" y="753"/>
                        </a:lnTo>
                        <a:lnTo>
                          <a:pt x="1249" y="682"/>
                        </a:lnTo>
                        <a:lnTo>
                          <a:pt x="1207" y="611"/>
                        </a:lnTo>
                        <a:lnTo>
                          <a:pt x="1150" y="554"/>
                        </a:lnTo>
                        <a:lnTo>
                          <a:pt x="1093" y="497"/>
                        </a:lnTo>
                        <a:lnTo>
                          <a:pt x="1036" y="426"/>
                        </a:lnTo>
                        <a:lnTo>
                          <a:pt x="965" y="383"/>
                        </a:lnTo>
                        <a:lnTo>
                          <a:pt x="909" y="327"/>
                        </a:lnTo>
                        <a:lnTo>
                          <a:pt x="838" y="270"/>
                        </a:lnTo>
                        <a:lnTo>
                          <a:pt x="838" y="270"/>
                        </a:lnTo>
                        <a:lnTo>
                          <a:pt x="767" y="227"/>
                        </a:lnTo>
                        <a:lnTo>
                          <a:pt x="696" y="184"/>
                        </a:lnTo>
                        <a:lnTo>
                          <a:pt x="625" y="142"/>
                        </a:lnTo>
                        <a:lnTo>
                          <a:pt x="554" y="113"/>
                        </a:lnTo>
                        <a:lnTo>
                          <a:pt x="483" y="85"/>
                        </a:lnTo>
                        <a:lnTo>
                          <a:pt x="412" y="56"/>
                        </a:lnTo>
                        <a:lnTo>
                          <a:pt x="327" y="42"/>
                        </a:lnTo>
                        <a:lnTo>
                          <a:pt x="241" y="28"/>
                        </a:lnTo>
                        <a:lnTo>
                          <a:pt x="241" y="28"/>
                        </a:lnTo>
                        <a:lnTo>
                          <a:pt x="156" y="14"/>
                        </a:lnTo>
                        <a:lnTo>
                          <a:pt x="8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2" name="Freeform 41"/>
                  <p:cNvSpPr>
                    <a:spLocks/>
                  </p:cNvSpPr>
                  <p:nvPr/>
                </p:nvSpPr>
                <p:spPr bwMode="auto">
                  <a:xfrm>
                    <a:off x="10875" y="10783"/>
                    <a:ext cx="1561" cy="1820"/>
                  </a:xfrm>
                  <a:custGeom>
                    <a:avLst/>
                    <a:gdLst>
                      <a:gd name="T0" fmla="*/ 1533 w 1561"/>
                      <a:gd name="T1" fmla="*/ 0 h 1820"/>
                      <a:gd name="T2" fmla="*/ 1533 w 1561"/>
                      <a:gd name="T3" fmla="*/ 157 h 1820"/>
                      <a:gd name="T4" fmla="*/ 1519 w 1561"/>
                      <a:gd name="T5" fmla="*/ 313 h 1820"/>
                      <a:gd name="T6" fmla="*/ 1505 w 1561"/>
                      <a:gd name="T7" fmla="*/ 384 h 1820"/>
                      <a:gd name="T8" fmla="*/ 1476 w 1561"/>
                      <a:gd name="T9" fmla="*/ 541 h 1820"/>
                      <a:gd name="T10" fmla="*/ 1419 w 1561"/>
                      <a:gd name="T11" fmla="*/ 683 h 1820"/>
                      <a:gd name="T12" fmla="*/ 1363 w 1561"/>
                      <a:gd name="T13" fmla="*/ 825 h 1820"/>
                      <a:gd name="T14" fmla="*/ 1277 w 1561"/>
                      <a:gd name="T15" fmla="*/ 967 h 1820"/>
                      <a:gd name="T16" fmla="*/ 1192 w 1561"/>
                      <a:gd name="T17" fmla="*/ 1095 h 1820"/>
                      <a:gd name="T18" fmla="*/ 1093 w 1561"/>
                      <a:gd name="T19" fmla="*/ 1209 h 1820"/>
                      <a:gd name="T20" fmla="*/ 965 w 1561"/>
                      <a:gd name="T21" fmla="*/ 1323 h 1820"/>
                      <a:gd name="T22" fmla="*/ 852 w 1561"/>
                      <a:gd name="T23" fmla="*/ 1422 h 1820"/>
                      <a:gd name="T24" fmla="*/ 710 w 1561"/>
                      <a:gd name="T25" fmla="*/ 1522 h 1820"/>
                      <a:gd name="T26" fmla="*/ 568 w 1561"/>
                      <a:gd name="T27" fmla="*/ 1593 h 1820"/>
                      <a:gd name="T28" fmla="*/ 411 w 1561"/>
                      <a:gd name="T29" fmla="*/ 1664 h 1820"/>
                      <a:gd name="T30" fmla="*/ 255 w 1561"/>
                      <a:gd name="T31" fmla="*/ 1721 h 1820"/>
                      <a:gd name="T32" fmla="*/ 85 w 1561"/>
                      <a:gd name="T33" fmla="*/ 1763 h 1820"/>
                      <a:gd name="T34" fmla="*/ 0 w 1561"/>
                      <a:gd name="T35" fmla="*/ 1792 h 1820"/>
                      <a:gd name="T36" fmla="*/ 85 w 1561"/>
                      <a:gd name="T37" fmla="*/ 1806 h 1820"/>
                      <a:gd name="T38" fmla="*/ 184 w 1561"/>
                      <a:gd name="T39" fmla="*/ 1777 h 1820"/>
                      <a:gd name="T40" fmla="*/ 355 w 1561"/>
                      <a:gd name="T41" fmla="*/ 1735 h 1820"/>
                      <a:gd name="T42" fmla="*/ 511 w 1561"/>
                      <a:gd name="T43" fmla="*/ 1664 h 1820"/>
                      <a:gd name="T44" fmla="*/ 653 w 1561"/>
                      <a:gd name="T45" fmla="*/ 1593 h 1820"/>
                      <a:gd name="T46" fmla="*/ 795 w 1561"/>
                      <a:gd name="T47" fmla="*/ 1507 h 1820"/>
                      <a:gd name="T48" fmla="*/ 866 w 1561"/>
                      <a:gd name="T49" fmla="*/ 1450 h 1820"/>
                      <a:gd name="T50" fmla="*/ 993 w 1561"/>
                      <a:gd name="T51" fmla="*/ 1351 h 1820"/>
                      <a:gd name="T52" fmla="*/ 1107 w 1561"/>
                      <a:gd name="T53" fmla="*/ 1237 h 1820"/>
                      <a:gd name="T54" fmla="*/ 1206 w 1561"/>
                      <a:gd name="T55" fmla="*/ 1109 h 1820"/>
                      <a:gd name="T56" fmla="*/ 1306 w 1561"/>
                      <a:gd name="T57" fmla="*/ 981 h 1820"/>
                      <a:gd name="T58" fmla="*/ 1348 w 1561"/>
                      <a:gd name="T59" fmla="*/ 910 h 1820"/>
                      <a:gd name="T60" fmla="*/ 1419 w 1561"/>
                      <a:gd name="T61" fmla="*/ 768 h 1820"/>
                      <a:gd name="T62" fmla="*/ 1476 w 1561"/>
                      <a:gd name="T63" fmla="*/ 626 h 1820"/>
                      <a:gd name="T64" fmla="*/ 1519 w 1561"/>
                      <a:gd name="T65" fmla="*/ 484 h 1820"/>
                      <a:gd name="T66" fmla="*/ 1533 w 1561"/>
                      <a:gd name="T67" fmla="*/ 398 h 1820"/>
                      <a:gd name="T68" fmla="*/ 1547 w 1561"/>
                      <a:gd name="T69" fmla="*/ 313 h 1820"/>
                      <a:gd name="T70" fmla="*/ 1561 w 1561"/>
                      <a:gd name="T71" fmla="*/ 157 h 1820"/>
                      <a:gd name="T72" fmla="*/ 1561 w 1561"/>
                      <a:gd name="T73" fmla="*/ 0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1" h="1820">
                        <a:moveTo>
                          <a:pt x="1561" y="0"/>
                        </a:moveTo>
                        <a:lnTo>
                          <a:pt x="1533" y="0"/>
                        </a:lnTo>
                        <a:lnTo>
                          <a:pt x="1533" y="86"/>
                        </a:lnTo>
                        <a:lnTo>
                          <a:pt x="1533" y="157"/>
                        </a:lnTo>
                        <a:lnTo>
                          <a:pt x="1533" y="242"/>
                        </a:lnTo>
                        <a:lnTo>
                          <a:pt x="1519" y="313"/>
                        </a:lnTo>
                        <a:lnTo>
                          <a:pt x="1505" y="384"/>
                        </a:lnTo>
                        <a:lnTo>
                          <a:pt x="1505" y="384"/>
                        </a:lnTo>
                        <a:lnTo>
                          <a:pt x="1490" y="469"/>
                        </a:lnTo>
                        <a:lnTo>
                          <a:pt x="1476" y="541"/>
                        </a:lnTo>
                        <a:lnTo>
                          <a:pt x="1448" y="612"/>
                        </a:lnTo>
                        <a:lnTo>
                          <a:pt x="1419" y="683"/>
                        </a:lnTo>
                        <a:lnTo>
                          <a:pt x="1391" y="754"/>
                        </a:lnTo>
                        <a:lnTo>
                          <a:pt x="1363" y="825"/>
                        </a:lnTo>
                        <a:lnTo>
                          <a:pt x="1320" y="896"/>
                        </a:lnTo>
                        <a:lnTo>
                          <a:pt x="1277" y="967"/>
                        </a:lnTo>
                        <a:lnTo>
                          <a:pt x="1235" y="1024"/>
                        </a:lnTo>
                        <a:lnTo>
                          <a:pt x="1192" y="1095"/>
                        </a:lnTo>
                        <a:lnTo>
                          <a:pt x="1135" y="1152"/>
                        </a:lnTo>
                        <a:lnTo>
                          <a:pt x="1093" y="1209"/>
                        </a:lnTo>
                        <a:lnTo>
                          <a:pt x="1036" y="1266"/>
                        </a:lnTo>
                        <a:lnTo>
                          <a:pt x="965" y="1323"/>
                        </a:lnTo>
                        <a:lnTo>
                          <a:pt x="908" y="1379"/>
                        </a:lnTo>
                        <a:lnTo>
                          <a:pt x="852" y="1422"/>
                        </a:lnTo>
                        <a:lnTo>
                          <a:pt x="781" y="1479"/>
                        </a:lnTo>
                        <a:lnTo>
                          <a:pt x="710" y="1522"/>
                        </a:lnTo>
                        <a:lnTo>
                          <a:pt x="639" y="1564"/>
                        </a:lnTo>
                        <a:lnTo>
                          <a:pt x="568" y="1593"/>
                        </a:lnTo>
                        <a:lnTo>
                          <a:pt x="497" y="1635"/>
                        </a:lnTo>
                        <a:lnTo>
                          <a:pt x="411" y="1664"/>
                        </a:lnTo>
                        <a:lnTo>
                          <a:pt x="340" y="1692"/>
                        </a:lnTo>
                        <a:lnTo>
                          <a:pt x="255" y="1721"/>
                        </a:lnTo>
                        <a:lnTo>
                          <a:pt x="170" y="1749"/>
                        </a:lnTo>
                        <a:lnTo>
                          <a:pt x="85" y="1763"/>
                        </a:lnTo>
                        <a:lnTo>
                          <a:pt x="85" y="1763"/>
                        </a:lnTo>
                        <a:lnTo>
                          <a:pt x="0" y="1792"/>
                        </a:lnTo>
                        <a:lnTo>
                          <a:pt x="14" y="1820"/>
                        </a:lnTo>
                        <a:lnTo>
                          <a:pt x="85" y="1806"/>
                        </a:lnTo>
                        <a:lnTo>
                          <a:pt x="99" y="1806"/>
                        </a:lnTo>
                        <a:lnTo>
                          <a:pt x="184" y="1777"/>
                        </a:lnTo>
                        <a:lnTo>
                          <a:pt x="269" y="1749"/>
                        </a:lnTo>
                        <a:lnTo>
                          <a:pt x="355" y="1735"/>
                        </a:lnTo>
                        <a:lnTo>
                          <a:pt x="426" y="1692"/>
                        </a:lnTo>
                        <a:lnTo>
                          <a:pt x="511" y="1664"/>
                        </a:lnTo>
                        <a:lnTo>
                          <a:pt x="582" y="1621"/>
                        </a:lnTo>
                        <a:lnTo>
                          <a:pt x="653" y="1593"/>
                        </a:lnTo>
                        <a:lnTo>
                          <a:pt x="724" y="1550"/>
                        </a:lnTo>
                        <a:lnTo>
                          <a:pt x="795" y="1507"/>
                        </a:lnTo>
                        <a:lnTo>
                          <a:pt x="795" y="1493"/>
                        </a:lnTo>
                        <a:lnTo>
                          <a:pt x="866" y="1450"/>
                        </a:lnTo>
                        <a:lnTo>
                          <a:pt x="937" y="1394"/>
                        </a:lnTo>
                        <a:lnTo>
                          <a:pt x="993" y="1351"/>
                        </a:lnTo>
                        <a:lnTo>
                          <a:pt x="1050" y="1294"/>
                        </a:lnTo>
                        <a:lnTo>
                          <a:pt x="1107" y="1237"/>
                        </a:lnTo>
                        <a:lnTo>
                          <a:pt x="1164" y="1180"/>
                        </a:lnTo>
                        <a:lnTo>
                          <a:pt x="1206" y="1109"/>
                        </a:lnTo>
                        <a:lnTo>
                          <a:pt x="1263" y="1052"/>
                        </a:lnTo>
                        <a:lnTo>
                          <a:pt x="1306" y="981"/>
                        </a:lnTo>
                        <a:lnTo>
                          <a:pt x="1306" y="981"/>
                        </a:lnTo>
                        <a:lnTo>
                          <a:pt x="1348" y="910"/>
                        </a:lnTo>
                        <a:lnTo>
                          <a:pt x="1391" y="839"/>
                        </a:lnTo>
                        <a:lnTo>
                          <a:pt x="1419" y="768"/>
                        </a:lnTo>
                        <a:lnTo>
                          <a:pt x="1448" y="697"/>
                        </a:lnTo>
                        <a:lnTo>
                          <a:pt x="1476" y="626"/>
                        </a:lnTo>
                        <a:lnTo>
                          <a:pt x="1505" y="555"/>
                        </a:lnTo>
                        <a:lnTo>
                          <a:pt x="1519" y="484"/>
                        </a:lnTo>
                        <a:lnTo>
                          <a:pt x="1533" y="398"/>
                        </a:lnTo>
                        <a:lnTo>
                          <a:pt x="1533" y="398"/>
                        </a:lnTo>
                        <a:lnTo>
                          <a:pt x="1533" y="398"/>
                        </a:lnTo>
                        <a:lnTo>
                          <a:pt x="1547" y="313"/>
                        </a:lnTo>
                        <a:lnTo>
                          <a:pt x="1561" y="242"/>
                        </a:lnTo>
                        <a:lnTo>
                          <a:pt x="1561" y="157"/>
                        </a:lnTo>
                        <a:lnTo>
                          <a:pt x="1561" y="86"/>
                        </a:lnTo>
                        <a:lnTo>
                          <a:pt x="1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6" name="Rectangle 35"/>
                <p:cNvSpPr>
                  <a:spLocks noChangeArrowheads="1"/>
                </p:cNvSpPr>
                <p:nvPr/>
              </p:nvSpPr>
              <p:spPr bwMode="auto">
                <a:xfrm>
                  <a:off x="9199" y="12617"/>
                  <a:ext cx="1718"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37" name="Freeform 36"/>
                <p:cNvSpPr>
                  <a:spLocks/>
                </p:cNvSpPr>
                <p:nvPr/>
              </p:nvSpPr>
              <p:spPr bwMode="auto">
                <a:xfrm>
                  <a:off x="9100" y="7599"/>
                  <a:ext cx="241" cy="1322"/>
                </a:xfrm>
                <a:custGeom>
                  <a:avLst/>
                  <a:gdLst>
                    <a:gd name="T0" fmla="*/ 213 w 241"/>
                    <a:gd name="T1" fmla="*/ 1322 h 1322"/>
                    <a:gd name="T2" fmla="*/ 241 w 241"/>
                    <a:gd name="T3" fmla="*/ 1322 h 1322"/>
                    <a:gd name="T4" fmla="*/ 28 w 241"/>
                    <a:gd name="T5" fmla="*/ 0 h 1322"/>
                    <a:gd name="T6" fmla="*/ 0 w 241"/>
                    <a:gd name="T7" fmla="*/ 14 h 1322"/>
                    <a:gd name="T8" fmla="*/ 213 w 241"/>
                    <a:gd name="T9" fmla="*/ 1322 h 1322"/>
                  </a:gdLst>
                  <a:ahLst/>
                  <a:cxnLst>
                    <a:cxn ang="0">
                      <a:pos x="T0" y="T1"/>
                    </a:cxn>
                    <a:cxn ang="0">
                      <a:pos x="T2" y="T3"/>
                    </a:cxn>
                    <a:cxn ang="0">
                      <a:pos x="T4" y="T5"/>
                    </a:cxn>
                    <a:cxn ang="0">
                      <a:pos x="T6" y="T7"/>
                    </a:cxn>
                    <a:cxn ang="0">
                      <a:pos x="T8" y="T9"/>
                    </a:cxn>
                  </a:cxnLst>
                  <a:rect l="0" t="0" r="r" b="b"/>
                  <a:pathLst>
                    <a:path w="241" h="1322">
                      <a:moveTo>
                        <a:pt x="213" y="1322"/>
                      </a:moveTo>
                      <a:lnTo>
                        <a:pt x="241" y="1322"/>
                      </a:lnTo>
                      <a:lnTo>
                        <a:pt x="28" y="0"/>
                      </a:lnTo>
                      <a:lnTo>
                        <a:pt x="0" y="14"/>
                      </a:lnTo>
                      <a:lnTo>
                        <a:pt x="213"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8" name="Freeform 37"/>
                <p:cNvSpPr>
                  <a:spLocks/>
                </p:cNvSpPr>
                <p:nvPr/>
              </p:nvSpPr>
              <p:spPr bwMode="auto">
                <a:xfrm>
                  <a:off x="10818" y="7599"/>
                  <a:ext cx="241" cy="1322"/>
                </a:xfrm>
                <a:custGeom>
                  <a:avLst/>
                  <a:gdLst>
                    <a:gd name="T0" fmla="*/ 0 w 241"/>
                    <a:gd name="T1" fmla="*/ 1322 h 1322"/>
                    <a:gd name="T2" fmla="*/ 28 w 241"/>
                    <a:gd name="T3" fmla="*/ 1322 h 1322"/>
                    <a:gd name="T4" fmla="*/ 241 w 241"/>
                    <a:gd name="T5" fmla="*/ 14 h 1322"/>
                    <a:gd name="T6" fmla="*/ 213 w 241"/>
                    <a:gd name="T7" fmla="*/ 0 h 1322"/>
                    <a:gd name="T8" fmla="*/ 0 w 241"/>
                    <a:gd name="T9" fmla="*/ 1322 h 1322"/>
                  </a:gdLst>
                  <a:ahLst/>
                  <a:cxnLst>
                    <a:cxn ang="0">
                      <a:pos x="T0" y="T1"/>
                    </a:cxn>
                    <a:cxn ang="0">
                      <a:pos x="T2" y="T3"/>
                    </a:cxn>
                    <a:cxn ang="0">
                      <a:pos x="T4" y="T5"/>
                    </a:cxn>
                    <a:cxn ang="0">
                      <a:pos x="T6" y="T7"/>
                    </a:cxn>
                    <a:cxn ang="0">
                      <a:pos x="T8" y="T9"/>
                    </a:cxn>
                  </a:cxnLst>
                  <a:rect l="0" t="0" r="r" b="b"/>
                  <a:pathLst>
                    <a:path w="241" h="1322">
                      <a:moveTo>
                        <a:pt x="0" y="1322"/>
                      </a:moveTo>
                      <a:lnTo>
                        <a:pt x="28" y="1322"/>
                      </a:lnTo>
                      <a:lnTo>
                        <a:pt x="241" y="14"/>
                      </a:lnTo>
                      <a:lnTo>
                        <a:pt x="213" y="0"/>
                      </a:lnTo>
                      <a:lnTo>
                        <a:pt x="0"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Oval 38"/>
                <p:cNvSpPr>
                  <a:spLocks noChangeArrowheads="1"/>
                </p:cNvSpPr>
                <p:nvPr/>
              </p:nvSpPr>
              <p:spPr bwMode="auto">
                <a:xfrm>
                  <a:off x="9128" y="7542"/>
                  <a:ext cx="190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0" name="Oval 39"/>
                <p:cNvSpPr>
                  <a:spLocks noChangeArrowheads="1"/>
                </p:cNvSpPr>
                <p:nvPr/>
              </p:nvSpPr>
              <p:spPr bwMode="auto">
                <a:xfrm>
                  <a:off x="9100" y="7499"/>
                  <a:ext cx="1959" cy="142"/>
                </a:xfrm>
                <a:prstGeom prst="ellipse">
                  <a:avLst/>
                </a:prstGeom>
                <a:noFill/>
                <a:ln w="1778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sp>
            <p:nvSpPr>
              <p:cNvPr id="15" name="Oval 14"/>
              <p:cNvSpPr>
                <a:spLocks noChangeArrowheads="1"/>
              </p:cNvSpPr>
              <p:nvPr/>
            </p:nvSpPr>
            <p:spPr bwMode="auto">
              <a:xfrm>
                <a:off x="1776095" y="195008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6" name="Oval 15"/>
              <p:cNvSpPr>
                <a:spLocks noChangeArrowheads="1"/>
              </p:cNvSpPr>
              <p:nvPr/>
            </p:nvSpPr>
            <p:spPr bwMode="auto">
              <a:xfrm>
                <a:off x="1722120" y="9753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7" name="Oval 16"/>
              <p:cNvSpPr>
                <a:spLocks noChangeArrowheads="1"/>
              </p:cNvSpPr>
              <p:nvPr/>
            </p:nvSpPr>
            <p:spPr bwMode="auto">
              <a:xfrm>
                <a:off x="748665" y="111061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8" name="Oval 17"/>
              <p:cNvSpPr>
                <a:spLocks noChangeArrowheads="1"/>
              </p:cNvSpPr>
              <p:nvPr/>
            </p:nvSpPr>
            <p:spPr bwMode="auto">
              <a:xfrm>
                <a:off x="1235710" y="1678940"/>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9" name="Oval 18"/>
              <p:cNvSpPr>
                <a:spLocks noChangeArrowheads="1"/>
              </p:cNvSpPr>
              <p:nvPr/>
            </p:nvSpPr>
            <p:spPr bwMode="auto">
              <a:xfrm>
                <a:off x="137096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0" name="Oval 19"/>
              <p:cNvSpPr>
                <a:spLocks noChangeArrowheads="1"/>
              </p:cNvSpPr>
              <p:nvPr/>
            </p:nvSpPr>
            <p:spPr bwMode="auto">
              <a:xfrm>
                <a:off x="193865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1" name="Oval 20"/>
              <p:cNvSpPr>
                <a:spLocks noChangeArrowheads="1"/>
              </p:cNvSpPr>
              <p:nvPr/>
            </p:nvSpPr>
            <p:spPr bwMode="auto">
              <a:xfrm>
                <a:off x="2371725" y="20586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2" name="Oval 21"/>
              <p:cNvSpPr>
                <a:spLocks noChangeArrowheads="1"/>
              </p:cNvSpPr>
              <p:nvPr/>
            </p:nvSpPr>
            <p:spPr bwMode="auto">
              <a:xfrm>
                <a:off x="2479675" y="157099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3" name="Oval 22"/>
              <p:cNvSpPr>
                <a:spLocks noChangeArrowheads="1"/>
              </p:cNvSpPr>
              <p:nvPr/>
            </p:nvSpPr>
            <p:spPr bwMode="auto">
              <a:xfrm>
                <a:off x="1506220" y="2383155"/>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4" name="Oval 23"/>
              <p:cNvSpPr>
                <a:spLocks noChangeArrowheads="1"/>
              </p:cNvSpPr>
              <p:nvPr/>
            </p:nvSpPr>
            <p:spPr bwMode="auto">
              <a:xfrm>
                <a:off x="1506220" y="287083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5" name="Oval 24"/>
              <p:cNvSpPr>
                <a:spLocks noChangeArrowheads="1"/>
              </p:cNvSpPr>
              <p:nvPr/>
            </p:nvSpPr>
            <p:spPr bwMode="auto">
              <a:xfrm>
                <a:off x="910590" y="20040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6" name="Oval 25"/>
              <p:cNvSpPr>
                <a:spLocks noChangeArrowheads="1"/>
              </p:cNvSpPr>
              <p:nvPr/>
            </p:nvSpPr>
            <p:spPr bwMode="auto">
              <a:xfrm>
                <a:off x="315595" y="178752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7" name="Oval 26"/>
              <p:cNvSpPr>
                <a:spLocks noChangeArrowheads="1"/>
              </p:cNvSpPr>
              <p:nvPr/>
            </p:nvSpPr>
            <p:spPr bwMode="auto">
              <a:xfrm>
                <a:off x="748665" y="281686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8" name="Rectangle 27"/>
              <p:cNvSpPr>
                <a:spLocks noChangeArrowheads="1"/>
              </p:cNvSpPr>
              <p:nvPr/>
            </p:nvSpPr>
            <p:spPr bwMode="auto">
              <a:xfrm>
                <a:off x="414655" y="232727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9" name="Rectangle 28"/>
              <p:cNvSpPr>
                <a:spLocks noChangeArrowheads="1"/>
              </p:cNvSpPr>
              <p:nvPr/>
            </p:nvSpPr>
            <p:spPr bwMode="auto">
              <a:xfrm>
                <a:off x="1073150" y="238315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0" name="Rectangle 29"/>
              <p:cNvSpPr>
                <a:spLocks noChangeArrowheads="1"/>
              </p:cNvSpPr>
              <p:nvPr/>
            </p:nvSpPr>
            <p:spPr bwMode="auto">
              <a:xfrm>
                <a:off x="2046605"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1" name="Rectangle 30"/>
              <p:cNvSpPr>
                <a:spLocks noChangeArrowheads="1"/>
              </p:cNvSpPr>
              <p:nvPr/>
            </p:nvSpPr>
            <p:spPr bwMode="auto">
              <a:xfrm>
                <a:off x="2046605" y="2545715"/>
                <a:ext cx="288925"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2" name="Rectangle 31"/>
              <p:cNvSpPr>
                <a:spLocks noChangeArrowheads="1"/>
              </p:cNvSpPr>
              <p:nvPr/>
            </p:nvSpPr>
            <p:spPr bwMode="auto">
              <a:xfrm>
                <a:off x="640080"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grpSp>
        <p:sp>
          <p:nvSpPr>
            <p:cNvPr id="13" name="Oval 12"/>
            <p:cNvSpPr>
              <a:spLocks noChangeArrowheads="1"/>
            </p:cNvSpPr>
            <p:nvPr/>
          </p:nvSpPr>
          <p:spPr bwMode="auto">
            <a:xfrm>
              <a:off x="2514600" y="240030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880932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68990" y="274638"/>
            <a:ext cx="7717810" cy="1143000"/>
          </a:xfrm>
        </p:spPr>
        <p:txBody>
          <a:bodyPr>
            <a:normAutofit/>
          </a:bodyPr>
          <a:lstStyle/>
          <a:p>
            <a:pPr eaLnBrk="1" hangingPunct="1"/>
            <a:r>
              <a:rPr lang="en-US" sz="3600" b="1" dirty="0" smtClean="0">
                <a:solidFill>
                  <a:srgbClr val="003366"/>
                </a:solidFill>
              </a:rPr>
              <a:t>Standards for Mathematical Practice</a:t>
            </a:r>
          </a:p>
        </p:txBody>
      </p:sp>
      <p:sp>
        <p:nvSpPr>
          <p:cNvPr id="31747" name="Rectangle 3"/>
          <p:cNvSpPr>
            <a:spLocks noGrp="1" noChangeArrowheads="1"/>
          </p:cNvSpPr>
          <p:nvPr>
            <p:ph idx="1"/>
          </p:nvPr>
        </p:nvSpPr>
        <p:spPr>
          <a:xfrm>
            <a:off x="968990" y="1313597"/>
            <a:ext cx="7908878" cy="4525963"/>
          </a:xfrm>
        </p:spPr>
        <p:txBody>
          <a:bodyPr>
            <a:noAutofit/>
          </a:bodyPr>
          <a:lstStyle/>
          <a:p>
            <a:pPr marL="990600" lvl="1" indent="-533400" eaLnBrk="1" hangingPunct="1">
              <a:lnSpc>
                <a:spcPct val="85000"/>
              </a:lnSpc>
              <a:spcAft>
                <a:spcPct val="10000"/>
              </a:spcAft>
              <a:buFontTx/>
              <a:buAutoNum type="arabicPeriod"/>
            </a:pPr>
            <a:r>
              <a:rPr lang="en-US" dirty="0" smtClean="0">
                <a:solidFill>
                  <a:srgbClr val="003366"/>
                </a:solidFill>
              </a:rPr>
              <a:t>Make sense of problems and persevere in solving them.</a:t>
            </a:r>
          </a:p>
          <a:p>
            <a:pPr marL="990600" lvl="1" indent="-533400" eaLnBrk="1" hangingPunct="1">
              <a:lnSpc>
                <a:spcPct val="85000"/>
              </a:lnSpc>
              <a:spcAft>
                <a:spcPct val="10000"/>
              </a:spcAft>
              <a:buFontTx/>
              <a:buAutoNum type="arabicPeriod"/>
            </a:pPr>
            <a:r>
              <a:rPr lang="en-US" dirty="0" smtClean="0">
                <a:solidFill>
                  <a:srgbClr val="003366"/>
                </a:solidFill>
              </a:rPr>
              <a:t>Reason abstractly and quantitatively.</a:t>
            </a:r>
          </a:p>
          <a:p>
            <a:pPr marL="990600" lvl="1" indent="-533400" eaLnBrk="1" hangingPunct="1">
              <a:lnSpc>
                <a:spcPct val="85000"/>
              </a:lnSpc>
              <a:spcAft>
                <a:spcPct val="10000"/>
              </a:spcAft>
              <a:buFontTx/>
              <a:buAutoNum type="arabicPeriod"/>
            </a:pPr>
            <a:r>
              <a:rPr lang="en-US" dirty="0" smtClean="0">
                <a:solidFill>
                  <a:srgbClr val="003366"/>
                </a:solidFill>
              </a:rPr>
              <a:t>Construct viable arguments and critique the reasoning of others.</a:t>
            </a:r>
          </a:p>
          <a:p>
            <a:pPr marL="990600" lvl="1" indent="-533400" eaLnBrk="1" hangingPunct="1">
              <a:lnSpc>
                <a:spcPct val="85000"/>
              </a:lnSpc>
              <a:spcAft>
                <a:spcPct val="10000"/>
              </a:spcAft>
              <a:buFontTx/>
              <a:buAutoNum type="arabicPeriod"/>
            </a:pPr>
            <a:r>
              <a:rPr lang="en-US" dirty="0" smtClean="0">
                <a:solidFill>
                  <a:srgbClr val="003366"/>
                </a:solidFill>
              </a:rPr>
              <a:t>Model with mathematics. </a:t>
            </a:r>
          </a:p>
          <a:p>
            <a:pPr marL="990600" lvl="1" indent="-533400" eaLnBrk="1" hangingPunct="1">
              <a:lnSpc>
                <a:spcPct val="85000"/>
              </a:lnSpc>
              <a:spcAft>
                <a:spcPct val="10000"/>
              </a:spcAft>
              <a:buFontTx/>
              <a:buAutoNum type="arabicPeriod"/>
            </a:pPr>
            <a:r>
              <a:rPr lang="en-US" dirty="0" smtClean="0">
                <a:solidFill>
                  <a:srgbClr val="003366"/>
                </a:solidFill>
              </a:rPr>
              <a:t>Use appropriate tools strategically.</a:t>
            </a:r>
          </a:p>
          <a:p>
            <a:pPr marL="990600" lvl="1" indent="-533400" eaLnBrk="1" hangingPunct="1">
              <a:lnSpc>
                <a:spcPct val="85000"/>
              </a:lnSpc>
              <a:spcAft>
                <a:spcPct val="10000"/>
              </a:spcAft>
              <a:buFontTx/>
              <a:buAutoNum type="arabicPeriod"/>
            </a:pPr>
            <a:r>
              <a:rPr lang="en-US" dirty="0" smtClean="0">
                <a:solidFill>
                  <a:srgbClr val="003366"/>
                </a:solidFill>
              </a:rPr>
              <a:t>Attend to precision.</a:t>
            </a:r>
          </a:p>
          <a:p>
            <a:pPr marL="990600" lvl="1" indent="-533400" eaLnBrk="1" hangingPunct="1">
              <a:lnSpc>
                <a:spcPct val="85000"/>
              </a:lnSpc>
              <a:spcAft>
                <a:spcPct val="10000"/>
              </a:spcAft>
              <a:buFontTx/>
              <a:buAutoNum type="arabicPeriod"/>
            </a:pPr>
            <a:r>
              <a:rPr lang="en-US" dirty="0" smtClean="0">
                <a:solidFill>
                  <a:srgbClr val="003366"/>
                </a:solidFill>
              </a:rPr>
              <a:t>Look for and make use of structure.</a:t>
            </a:r>
          </a:p>
          <a:p>
            <a:pPr marL="990600" lvl="1" indent="-533400" eaLnBrk="1" hangingPunct="1">
              <a:lnSpc>
                <a:spcPct val="85000"/>
              </a:lnSpc>
              <a:spcAft>
                <a:spcPct val="10000"/>
              </a:spcAft>
              <a:buFontTx/>
              <a:buAutoNum type="arabicPeriod"/>
            </a:pPr>
            <a:r>
              <a:rPr lang="en-US" dirty="0" smtClean="0">
                <a:solidFill>
                  <a:srgbClr val="003366"/>
                </a:solidFill>
              </a:rPr>
              <a:t>Look for and express regularity in repeated reasoning.</a:t>
            </a:r>
          </a:p>
        </p:txBody>
      </p:sp>
    </p:spTree>
    <p:extLst>
      <p:ext uri="{BB962C8B-B14F-4D97-AF65-F5344CB8AC3E}">
        <p14:creationId xmlns:p14="http://schemas.microsoft.com/office/powerpoint/2010/main" val="42071798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9122" y="273497"/>
            <a:ext cx="7705839"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The Case of Mr. Donnelly</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38952" y="1598654"/>
            <a:ext cx="7450049" cy="4191000"/>
          </a:xfrm>
          <a:prstGeom prst="rect">
            <a:avLst/>
          </a:prstGeom>
        </p:spPr>
        <p:txBody>
          <a:bodyPr vert="horz" lIns="91440" tIns="45720" rIns="91440" bIns="45720" rtlCol="0">
            <a:noAutofit/>
          </a:bodyPr>
          <a:lstStyle/>
          <a:p>
            <a:pPr marL="342900" indent="-342900">
              <a:buFont typeface="Arial"/>
              <a:buChar char="•"/>
            </a:pPr>
            <a:r>
              <a:rPr lang="en-US" sz="2400" dirty="0" smtClean="0">
                <a:solidFill>
                  <a:srgbClr val="002060"/>
                </a:solidFill>
                <a:latin typeface="Verdana"/>
                <a:cs typeface="Verdana"/>
              </a:rPr>
              <a:t>Read the Case of Mr. Donnelly and study the strategies used by his students.</a:t>
            </a:r>
          </a:p>
          <a:p>
            <a:pPr marL="342900" indent="-342900">
              <a:buFont typeface="Arial"/>
              <a:buChar char="•"/>
            </a:pPr>
            <a:endParaRPr lang="en-US" sz="2400" dirty="0" smtClean="0">
              <a:solidFill>
                <a:srgbClr val="002060"/>
              </a:solidFill>
              <a:latin typeface="Verdana"/>
              <a:cs typeface="Verdana"/>
            </a:endParaRPr>
          </a:p>
          <a:p>
            <a:pPr marL="342900" indent="-342900">
              <a:buFont typeface="Arial"/>
              <a:buChar char="•"/>
            </a:pPr>
            <a:r>
              <a:rPr lang="en-US" sz="2400" dirty="0" smtClean="0">
                <a:solidFill>
                  <a:srgbClr val="002060"/>
                </a:solidFill>
                <a:latin typeface="Verdana"/>
                <a:cs typeface="Verdana"/>
              </a:rPr>
              <a:t>Make note of what Mr. Donnelly did before or during instruction to support his students’ learning and understanding of proportional relationships.</a:t>
            </a:r>
          </a:p>
          <a:p>
            <a:pPr marL="342900" indent="-342900">
              <a:buFont typeface="Arial"/>
              <a:buChar char="•"/>
            </a:pPr>
            <a:endParaRPr lang="en-US" sz="2400" dirty="0" smtClean="0">
              <a:solidFill>
                <a:srgbClr val="002060"/>
              </a:solidFill>
              <a:latin typeface="Verdana"/>
              <a:cs typeface="Verdana"/>
            </a:endParaRPr>
          </a:p>
          <a:p>
            <a:pPr marL="342900" indent="-342900">
              <a:buFont typeface="Arial"/>
              <a:buChar char="•"/>
            </a:pPr>
            <a:r>
              <a:rPr lang="en-US" sz="2400" dirty="0" smtClean="0">
                <a:solidFill>
                  <a:srgbClr val="002060"/>
                </a:solidFill>
                <a:latin typeface="Verdana"/>
                <a:cs typeface="Verdana"/>
              </a:rPr>
              <a:t>Talk with a neighbor about the actions and interactions that you identified as supporting student learning.</a:t>
            </a:r>
          </a:p>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nvGrpSpPr>
          <p:cNvPr id="8" name="Group 7"/>
          <p:cNvGrpSpPr/>
          <p:nvPr/>
        </p:nvGrpSpPr>
        <p:grpSpPr>
          <a:xfrm>
            <a:off x="7688349" y="233218"/>
            <a:ext cx="1246214" cy="1223828"/>
            <a:chOff x="0" y="0"/>
            <a:chExt cx="3011805" cy="3277235"/>
          </a:xfrm>
        </p:grpSpPr>
        <p:grpSp>
          <p:nvGrpSpPr>
            <p:cNvPr id="10" name="Group 7"/>
            <p:cNvGrpSpPr/>
            <p:nvPr/>
          </p:nvGrpSpPr>
          <p:grpSpPr>
            <a:xfrm>
              <a:off x="0" y="0"/>
              <a:ext cx="3011805" cy="3277235"/>
              <a:chOff x="0" y="0"/>
              <a:chExt cx="3011805" cy="3277235"/>
            </a:xfrm>
          </p:grpSpPr>
          <p:grpSp>
            <p:nvGrpSpPr>
              <p:cNvPr id="13" name="Group 10"/>
              <p:cNvGrpSpPr>
                <a:grpSpLocks/>
              </p:cNvGrpSpPr>
              <p:nvPr/>
            </p:nvGrpSpPr>
            <p:grpSpPr bwMode="auto">
              <a:xfrm>
                <a:off x="0" y="0"/>
                <a:ext cx="3011805" cy="3277235"/>
                <a:chOff x="7708" y="7499"/>
                <a:chExt cx="4743" cy="5161"/>
              </a:xfrm>
            </p:grpSpPr>
            <p:sp>
              <p:nvSpPr>
                <p:cNvPr id="32" name="Freeform 31"/>
                <p:cNvSpPr>
                  <a:spLocks/>
                </p:cNvSpPr>
                <p:nvPr/>
              </p:nvSpPr>
              <p:spPr bwMode="auto">
                <a:xfrm>
                  <a:off x="7708" y="8907"/>
                  <a:ext cx="1619" cy="1890"/>
                </a:xfrm>
                <a:custGeom>
                  <a:avLst/>
                  <a:gdLst>
                    <a:gd name="T0" fmla="*/ 1619 w 1619"/>
                    <a:gd name="T1" fmla="*/ 0 h 1890"/>
                    <a:gd name="T2" fmla="*/ 1463 w 1619"/>
                    <a:gd name="T3" fmla="*/ 14 h 1890"/>
                    <a:gd name="T4" fmla="*/ 1378 w 1619"/>
                    <a:gd name="T5" fmla="*/ 28 h 1890"/>
                    <a:gd name="T6" fmla="*/ 1221 w 1619"/>
                    <a:gd name="T7" fmla="*/ 56 h 1890"/>
                    <a:gd name="T8" fmla="*/ 1065 w 1619"/>
                    <a:gd name="T9" fmla="*/ 113 h 1890"/>
                    <a:gd name="T10" fmla="*/ 923 w 1619"/>
                    <a:gd name="T11" fmla="*/ 184 h 1890"/>
                    <a:gd name="T12" fmla="*/ 781 w 1619"/>
                    <a:gd name="T13" fmla="*/ 270 h 1890"/>
                    <a:gd name="T14" fmla="*/ 710 w 1619"/>
                    <a:gd name="T15" fmla="*/ 327 h 1890"/>
                    <a:gd name="T16" fmla="*/ 583 w 1619"/>
                    <a:gd name="T17" fmla="*/ 426 h 1890"/>
                    <a:gd name="T18" fmla="*/ 469 w 1619"/>
                    <a:gd name="T19" fmla="*/ 554 h 1890"/>
                    <a:gd name="T20" fmla="*/ 370 w 1619"/>
                    <a:gd name="T21" fmla="*/ 682 h 1890"/>
                    <a:gd name="T22" fmla="*/ 313 w 1619"/>
                    <a:gd name="T23" fmla="*/ 767 h 1890"/>
                    <a:gd name="T24" fmla="*/ 228 w 1619"/>
                    <a:gd name="T25" fmla="*/ 909 h 1890"/>
                    <a:gd name="T26" fmla="*/ 157 w 1619"/>
                    <a:gd name="T27" fmla="*/ 1066 h 1890"/>
                    <a:gd name="T28" fmla="*/ 100 w 1619"/>
                    <a:gd name="T29" fmla="*/ 1236 h 1890"/>
                    <a:gd name="T30" fmla="*/ 43 w 1619"/>
                    <a:gd name="T31" fmla="*/ 1407 h 1890"/>
                    <a:gd name="T32" fmla="*/ 29 w 1619"/>
                    <a:gd name="T33" fmla="*/ 1507 h 1890"/>
                    <a:gd name="T34" fmla="*/ 0 w 1619"/>
                    <a:gd name="T35" fmla="*/ 1691 h 1890"/>
                    <a:gd name="T36" fmla="*/ 0 w 1619"/>
                    <a:gd name="T37" fmla="*/ 1890 h 1890"/>
                    <a:gd name="T38" fmla="*/ 29 w 1619"/>
                    <a:gd name="T39" fmla="*/ 1791 h 1890"/>
                    <a:gd name="T40" fmla="*/ 43 w 1619"/>
                    <a:gd name="T41" fmla="*/ 1606 h 1890"/>
                    <a:gd name="T42" fmla="*/ 57 w 1619"/>
                    <a:gd name="T43" fmla="*/ 1521 h 1890"/>
                    <a:gd name="T44" fmla="*/ 100 w 1619"/>
                    <a:gd name="T45" fmla="*/ 1336 h 1890"/>
                    <a:gd name="T46" fmla="*/ 157 w 1619"/>
                    <a:gd name="T47" fmla="*/ 1165 h 1890"/>
                    <a:gd name="T48" fmla="*/ 228 w 1619"/>
                    <a:gd name="T49" fmla="*/ 995 h 1890"/>
                    <a:gd name="T50" fmla="*/ 299 w 1619"/>
                    <a:gd name="T51" fmla="*/ 853 h 1890"/>
                    <a:gd name="T52" fmla="*/ 398 w 1619"/>
                    <a:gd name="T53" fmla="*/ 710 h 1890"/>
                    <a:gd name="T54" fmla="*/ 497 w 1619"/>
                    <a:gd name="T55" fmla="*/ 582 h 1890"/>
                    <a:gd name="T56" fmla="*/ 611 w 1619"/>
                    <a:gd name="T57" fmla="*/ 455 h 1890"/>
                    <a:gd name="T58" fmla="*/ 739 w 1619"/>
                    <a:gd name="T59" fmla="*/ 341 h 1890"/>
                    <a:gd name="T60" fmla="*/ 866 w 1619"/>
                    <a:gd name="T61" fmla="*/ 255 h 1890"/>
                    <a:gd name="T62" fmla="*/ 1008 w 1619"/>
                    <a:gd name="T63" fmla="*/ 184 h 1890"/>
                    <a:gd name="T64" fmla="*/ 1150 w 1619"/>
                    <a:gd name="T65" fmla="*/ 113 h 1890"/>
                    <a:gd name="T66" fmla="*/ 1307 w 1619"/>
                    <a:gd name="T67" fmla="*/ 71 h 1890"/>
                    <a:gd name="T68" fmla="*/ 1392 w 1619"/>
                    <a:gd name="T69" fmla="*/ 56 h 1890"/>
                    <a:gd name="T70" fmla="*/ 1548 w 1619"/>
                    <a:gd name="T71" fmla="*/ 4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1619" y="28"/>
                      </a:moveTo>
                      <a:lnTo>
                        <a:pt x="1619" y="0"/>
                      </a:lnTo>
                      <a:lnTo>
                        <a:pt x="1548" y="0"/>
                      </a:lnTo>
                      <a:lnTo>
                        <a:pt x="1463" y="14"/>
                      </a:lnTo>
                      <a:lnTo>
                        <a:pt x="1378" y="28"/>
                      </a:lnTo>
                      <a:lnTo>
                        <a:pt x="1378" y="28"/>
                      </a:lnTo>
                      <a:lnTo>
                        <a:pt x="1292" y="42"/>
                      </a:lnTo>
                      <a:lnTo>
                        <a:pt x="1221" y="56"/>
                      </a:lnTo>
                      <a:lnTo>
                        <a:pt x="1136" y="85"/>
                      </a:lnTo>
                      <a:lnTo>
                        <a:pt x="1065" y="113"/>
                      </a:lnTo>
                      <a:lnTo>
                        <a:pt x="994" y="142"/>
                      </a:lnTo>
                      <a:lnTo>
                        <a:pt x="923" y="184"/>
                      </a:lnTo>
                      <a:lnTo>
                        <a:pt x="852" y="227"/>
                      </a:lnTo>
                      <a:lnTo>
                        <a:pt x="781" y="270"/>
                      </a:lnTo>
                      <a:lnTo>
                        <a:pt x="781" y="270"/>
                      </a:lnTo>
                      <a:lnTo>
                        <a:pt x="710" y="327"/>
                      </a:lnTo>
                      <a:lnTo>
                        <a:pt x="654" y="383"/>
                      </a:lnTo>
                      <a:lnTo>
                        <a:pt x="583" y="426"/>
                      </a:lnTo>
                      <a:lnTo>
                        <a:pt x="526" y="497"/>
                      </a:lnTo>
                      <a:lnTo>
                        <a:pt x="469" y="554"/>
                      </a:lnTo>
                      <a:lnTo>
                        <a:pt x="426" y="611"/>
                      </a:lnTo>
                      <a:lnTo>
                        <a:pt x="370" y="682"/>
                      </a:lnTo>
                      <a:lnTo>
                        <a:pt x="327" y="753"/>
                      </a:lnTo>
                      <a:lnTo>
                        <a:pt x="313" y="767"/>
                      </a:lnTo>
                      <a:lnTo>
                        <a:pt x="270" y="838"/>
                      </a:lnTo>
                      <a:lnTo>
                        <a:pt x="228" y="909"/>
                      </a:lnTo>
                      <a:lnTo>
                        <a:pt x="185" y="995"/>
                      </a:lnTo>
                      <a:lnTo>
                        <a:pt x="157" y="1066"/>
                      </a:lnTo>
                      <a:lnTo>
                        <a:pt x="128" y="1151"/>
                      </a:lnTo>
                      <a:lnTo>
                        <a:pt x="100" y="1236"/>
                      </a:lnTo>
                      <a:lnTo>
                        <a:pt x="71" y="1322"/>
                      </a:lnTo>
                      <a:lnTo>
                        <a:pt x="43" y="1407"/>
                      </a:lnTo>
                      <a:lnTo>
                        <a:pt x="29" y="1507"/>
                      </a:lnTo>
                      <a:lnTo>
                        <a:pt x="29" y="1507"/>
                      </a:lnTo>
                      <a:lnTo>
                        <a:pt x="15" y="1606"/>
                      </a:lnTo>
                      <a:lnTo>
                        <a:pt x="0" y="1691"/>
                      </a:lnTo>
                      <a:lnTo>
                        <a:pt x="0" y="1791"/>
                      </a:lnTo>
                      <a:lnTo>
                        <a:pt x="0" y="1890"/>
                      </a:lnTo>
                      <a:lnTo>
                        <a:pt x="29" y="1890"/>
                      </a:lnTo>
                      <a:lnTo>
                        <a:pt x="29" y="1791"/>
                      </a:lnTo>
                      <a:lnTo>
                        <a:pt x="43" y="1691"/>
                      </a:lnTo>
                      <a:lnTo>
                        <a:pt x="43" y="1606"/>
                      </a:lnTo>
                      <a:lnTo>
                        <a:pt x="57" y="1521"/>
                      </a:lnTo>
                      <a:lnTo>
                        <a:pt x="57" y="1521"/>
                      </a:lnTo>
                      <a:lnTo>
                        <a:pt x="71" y="1421"/>
                      </a:lnTo>
                      <a:lnTo>
                        <a:pt x="100" y="1336"/>
                      </a:lnTo>
                      <a:lnTo>
                        <a:pt x="128" y="1251"/>
                      </a:lnTo>
                      <a:lnTo>
                        <a:pt x="157" y="1165"/>
                      </a:lnTo>
                      <a:lnTo>
                        <a:pt x="185" y="1080"/>
                      </a:lnTo>
                      <a:lnTo>
                        <a:pt x="228" y="995"/>
                      </a:lnTo>
                      <a:lnTo>
                        <a:pt x="256" y="924"/>
                      </a:lnTo>
                      <a:lnTo>
                        <a:pt x="299" y="853"/>
                      </a:lnTo>
                      <a:lnTo>
                        <a:pt x="341" y="782"/>
                      </a:lnTo>
                      <a:lnTo>
                        <a:pt x="398" y="710"/>
                      </a:lnTo>
                      <a:lnTo>
                        <a:pt x="441" y="639"/>
                      </a:lnTo>
                      <a:lnTo>
                        <a:pt x="497" y="582"/>
                      </a:lnTo>
                      <a:lnTo>
                        <a:pt x="554" y="511"/>
                      </a:lnTo>
                      <a:lnTo>
                        <a:pt x="611" y="455"/>
                      </a:lnTo>
                      <a:lnTo>
                        <a:pt x="668" y="398"/>
                      </a:lnTo>
                      <a:lnTo>
                        <a:pt x="739" y="341"/>
                      </a:lnTo>
                      <a:lnTo>
                        <a:pt x="795" y="298"/>
                      </a:lnTo>
                      <a:lnTo>
                        <a:pt x="866" y="255"/>
                      </a:lnTo>
                      <a:lnTo>
                        <a:pt x="937" y="213"/>
                      </a:lnTo>
                      <a:lnTo>
                        <a:pt x="1008" y="184"/>
                      </a:lnTo>
                      <a:lnTo>
                        <a:pt x="1079" y="142"/>
                      </a:lnTo>
                      <a:lnTo>
                        <a:pt x="1150" y="113"/>
                      </a:lnTo>
                      <a:lnTo>
                        <a:pt x="1221" y="85"/>
                      </a:lnTo>
                      <a:lnTo>
                        <a:pt x="1307" y="71"/>
                      </a:lnTo>
                      <a:lnTo>
                        <a:pt x="1392" y="56"/>
                      </a:lnTo>
                      <a:lnTo>
                        <a:pt x="1392" y="56"/>
                      </a:lnTo>
                      <a:lnTo>
                        <a:pt x="1463" y="42"/>
                      </a:lnTo>
                      <a:lnTo>
                        <a:pt x="1548" y="42"/>
                      </a:lnTo>
                      <a:lnTo>
                        <a:pt x="161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p:cNvSpPr>
                  <a:spLocks/>
                </p:cNvSpPr>
                <p:nvPr/>
              </p:nvSpPr>
              <p:spPr bwMode="auto">
                <a:xfrm>
                  <a:off x="7723" y="10783"/>
                  <a:ext cx="1561" cy="1820"/>
                </a:xfrm>
                <a:custGeom>
                  <a:avLst/>
                  <a:gdLst>
                    <a:gd name="T0" fmla="*/ 0 w 1561"/>
                    <a:gd name="T1" fmla="*/ 0 h 1820"/>
                    <a:gd name="T2" fmla="*/ 0 w 1561"/>
                    <a:gd name="T3" fmla="*/ 157 h 1820"/>
                    <a:gd name="T4" fmla="*/ 14 w 1561"/>
                    <a:gd name="T5" fmla="*/ 313 h 1820"/>
                    <a:gd name="T6" fmla="*/ 28 w 1561"/>
                    <a:gd name="T7" fmla="*/ 398 h 1820"/>
                    <a:gd name="T8" fmla="*/ 56 w 1561"/>
                    <a:gd name="T9" fmla="*/ 555 h 1820"/>
                    <a:gd name="T10" fmla="*/ 113 w 1561"/>
                    <a:gd name="T11" fmla="*/ 697 h 1820"/>
                    <a:gd name="T12" fmla="*/ 170 w 1561"/>
                    <a:gd name="T13" fmla="*/ 839 h 1820"/>
                    <a:gd name="T14" fmla="*/ 255 w 1561"/>
                    <a:gd name="T15" fmla="*/ 981 h 1820"/>
                    <a:gd name="T16" fmla="*/ 298 w 1561"/>
                    <a:gd name="T17" fmla="*/ 1052 h 1820"/>
                    <a:gd name="T18" fmla="*/ 397 w 1561"/>
                    <a:gd name="T19" fmla="*/ 1180 h 1820"/>
                    <a:gd name="T20" fmla="*/ 511 w 1561"/>
                    <a:gd name="T21" fmla="*/ 1294 h 1820"/>
                    <a:gd name="T22" fmla="*/ 624 w 1561"/>
                    <a:gd name="T23" fmla="*/ 1394 h 1820"/>
                    <a:gd name="T24" fmla="*/ 766 w 1561"/>
                    <a:gd name="T25" fmla="*/ 1493 h 1820"/>
                    <a:gd name="T26" fmla="*/ 837 w 1561"/>
                    <a:gd name="T27" fmla="*/ 1550 h 1820"/>
                    <a:gd name="T28" fmla="*/ 979 w 1561"/>
                    <a:gd name="T29" fmla="*/ 1621 h 1820"/>
                    <a:gd name="T30" fmla="*/ 1135 w 1561"/>
                    <a:gd name="T31" fmla="*/ 1692 h 1820"/>
                    <a:gd name="T32" fmla="*/ 1292 w 1561"/>
                    <a:gd name="T33" fmla="*/ 1749 h 1820"/>
                    <a:gd name="T34" fmla="*/ 1462 w 1561"/>
                    <a:gd name="T35" fmla="*/ 1806 h 1820"/>
                    <a:gd name="T36" fmla="*/ 1547 w 1561"/>
                    <a:gd name="T37" fmla="*/ 1820 h 1820"/>
                    <a:gd name="T38" fmla="*/ 1476 w 1561"/>
                    <a:gd name="T39" fmla="*/ 1763 h 1820"/>
                    <a:gd name="T40" fmla="*/ 1391 w 1561"/>
                    <a:gd name="T41" fmla="*/ 1749 h 1820"/>
                    <a:gd name="T42" fmla="*/ 1221 w 1561"/>
                    <a:gd name="T43" fmla="*/ 1692 h 1820"/>
                    <a:gd name="T44" fmla="*/ 1064 w 1561"/>
                    <a:gd name="T45" fmla="*/ 1635 h 1820"/>
                    <a:gd name="T46" fmla="*/ 922 w 1561"/>
                    <a:gd name="T47" fmla="*/ 1564 h 1820"/>
                    <a:gd name="T48" fmla="*/ 780 w 1561"/>
                    <a:gd name="T49" fmla="*/ 1479 h 1820"/>
                    <a:gd name="T50" fmla="*/ 653 w 1561"/>
                    <a:gd name="T51" fmla="*/ 1379 h 1820"/>
                    <a:gd name="T52" fmla="*/ 539 w 1561"/>
                    <a:gd name="T53" fmla="*/ 1266 h 1820"/>
                    <a:gd name="T54" fmla="*/ 426 w 1561"/>
                    <a:gd name="T55" fmla="*/ 1152 h 1820"/>
                    <a:gd name="T56" fmla="*/ 326 w 1561"/>
                    <a:gd name="T57" fmla="*/ 1024 h 1820"/>
                    <a:gd name="T58" fmla="*/ 241 w 1561"/>
                    <a:gd name="T59" fmla="*/ 896 h 1820"/>
                    <a:gd name="T60" fmla="*/ 170 w 1561"/>
                    <a:gd name="T61" fmla="*/ 754 h 1820"/>
                    <a:gd name="T62" fmla="*/ 113 w 1561"/>
                    <a:gd name="T63" fmla="*/ 612 h 1820"/>
                    <a:gd name="T64" fmla="*/ 71 w 1561"/>
                    <a:gd name="T65" fmla="*/ 469 h 1820"/>
                    <a:gd name="T66" fmla="*/ 56 w 1561"/>
                    <a:gd name="T67" fmla="*/ 384 h 1820"/>
                    <a:gd name="T68" fmla="*/ 28 w 1561"/>
                    <a:gd name="T69" fmla="*/ 242 h 1820"/>
                    <a:gd name="T70" fmla="*/ 28 w 1561"/>
                    <a:gd name="T71" fmla="*/ 86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1" h="1820">
                      <a:moveTo>
                        <a:pt x="28" y="0"/>
                      </a:moveTo>
                      <a:lnTo>
                        <a:pt x="0" y="0"/>
                      </a:lnTo>
                      <a:lnTo>
                        <a:pt x="0" y="86"/>
                      </a:lnTo>
                      <a:lnTo>
                        <a:pt x="0" y="157"/>
                      </a:lnTo>
                      <a:lnTo>
                        <a:pt x="0" y="242"/>
                      </a:lnTo>
                      <a:lnTo>
                        <a:pt x="14" y="313"/>
                      </a:lnTo>
                      <a:lnTo>
                        <a:pt x="28" y="398"/>
                      </a:lnTo>
                      <a:lnTo>
                        <a:pt x="28" y="398"/>
                      </a:lnTo>
                      <a:lnTo>
                        <a:pt x="42" y="484"/>
                      </a:lnTo>
                      <a:lnTo>
                        <a:pt x="56" y="555"/>
                      </a:lnTo>
                      <a:lnTo>
                        <a:pt x="85" y="626"/>
                      </a:lnTo>
                      <a:lnTo>
                        <a:pt x="113" y="697"/>
                      </a:lnTo>
                      <a:lnTo>
                        <a:pt x="142" y="768"/>
                      </a:lnTo>
                      <a:lnTo>
                        <a:pt x="170" y="839"/>
                      </a:lnTo>
                      <a:lnTo>
                        <a:pt x="213" y="910"/>
                      </a:lnTo>
                      <a:lnTo>
                        <a:pt x="255" y="981"/>
                      </a:lnTo>
                      <a:lnTo>
                        <a:pt x="255" y="981"/>
                      </a:lnTo>
                      <a:lnTo>
                        <a:pt x="298" y="1052"/>
                      </a:lnTo>
                      <a:lnTo>
                        <a:pt x="355" y="1109"/>
                      </a:lnTo>
                      <a:lnTo>
                        <a:pt x="397" y="1180"/>
                      </a:lnTo>
                      <a:lnTo>
                        <a:pt x="454" y="1237"/>
                      </a:lnTo>
                      <a:lnTo>
                        <a:pt x="511" y="1294"/>
                      </a:lnTo>
                      <a:lnTo>
                        <a:pt x="568" y="1351"/>
                      </a:lnTo>
                      <a:lnTo>
                        <a:pt x="624" y="1394"/>
                      </a:lnTo>
                      <a:lnTo>
                        <a:pt x="695" y="1450"/>
                      </a:lnTo>
                      <a:lnTo>
                        <a:pt x="766" y="1493"/>
                      </a:lnTo>
                      <a:lnTo>
                        <a:pt x="766" y="1507"/>
                      </a:lnTo>
                      <a:lnTo>
                        <a:pt x="837" y="1550"/>
                      </a:lnTo>
                      <a:lnTo>
                        <a:pt x="908" y="1593"/>
                      </a:lnTo>
                      <a:lnTo>
                        <a:pt x="979" y="1621"/>
                      </a:lnTo>
                      <a:lnTo>
                        <a:pt x="1050" y="1664"/>
                      </a:lnTo>
                      <a:lnTo>
                        <a:pt x="1135" y="1692"/>
                      </a:lnTo>
                      <a:lnTo>
                        <a:pt x="1206" y="1735"/>
                      </a:lnTo>
                      <a:lnTo>
                        <a:pt x="1292" y="1749"/>
                      </a:lnTo>
                      <a:lnTo>
                        <a:pt x="1377" y="1777"/>
                      </a:lnTo>
                      <a:lnTo>
                        <a:pt x="1462" y="1806"/>
                      </a:lnTo>
                      <a:lnTo>
                        <a:pt x="1476" y="1806"/>
                      </a:lnTo>
                      <a:lnTo>
                        <a:pt x="1547" y="1820"/>
                      </a:lnTo>
                      <a:lnTo>
                        <a:pt x="1561" y="1792"/>
                      </a:lnTo>
                      <a:lnTo>
                        <a:pt x="1476" y="1763"/>
                      </a:lnTo>
                      <a:lnTo>
                        <a:pt x="1476" y="1763"/>
                      </a:lnTo>
                      <a:lnTo>
                        <a:pt x="1391" y="1749"/>
                      </a:lnTo>
                      <a:lnTo>
                        <a:pt x="1306" y="1721"/>
                      </a:lnTo>
                      <a:lnTo>
                        <a:pt x="1221" y="1692"/>
                      </a:lnTo>
                      <a:lnTo>
                        <a:pt x="1150" y="1664"/>
                      </a:lnTo>
                      <a:lnTo>
                        <a:pt x="1064" y="1635"/>
                      </a:lnTo>
                      <a:lnTo>
                        <a:pt x="993" y="1593"/>
                      </a:lnTo>
                      <a:lnTo>
                        <a:pt x="922" y="1564"/>
                      </a:lnTo>
                      <a:lnTo>
                        <a:pt x="851" y="1522"/>
                      </a:lnTo>
                      <a:lnTo>
                        <a:pt x="780" y="1479"/>
                      </a:lnTo>
                      <a:lnTo>
                        <a:pt x="724" y="1422"/>
                      </a:lnTo>
                      <a:lnTo>
                        <a:pt x="653" y="1379"/>
                      </a:lnTo>
                      <a:lnTo>
                        <a:pt x="596" y="1323"/>
                      </a:lnTo>
                      <a:lnTo>
                        <a:pt x="539" y="1266"/>
                      </a:lnTo>
                      <a:lnTo>
                        <a:pt x="482" y="1209"/>
                      </a:lnTo>
                      <a:lnTo>
                        <a:pt x="426" y="1152"/>
                      </a:lnTo>
                      <a:lnTo>
                        <a:pt x="369" y="1095"/>
                      </a:lnTo>
                      <a:lnTo>
                        <a:pt x="326" y="1024"/>
                      </a:lnTo>
                      <a:lnTo>
                        <a:pt x="284" y="967"/>
                      </a:lnTo>
                      <a:lnTo>
                        <a:pt x="241" y="896"/>
                      </a:lnTo>
                      <a:lnTo>
                        <a:pt x="213" y="825"/>
                      </a:lnTo>
                      <a:lnTo>
                        <a:pt x="170" y="754"/>
                      </a:lnTo>
                      <a:lnTo>
                        <a:pt x="142" y="683"/>
                      </a:lnTo>
                      <a:lnTo>
                        <a:pt x="113" y="612"/>
                      </a:lnTo>
                      <a:lnTo>
                        <a:pt x="85" y="541"/>
                      </a:lnTo>
                      <a:lnTo>
                        <a:pt x="71" y="469"/>
                      </a:lnTo>
                      <a:lnTo>
                        <a:pt x="56" y="384"/>
                      </a:lnTo>
                      <a:lnTo>
                        <a:pt x="56" y="384"/>
                      </a:lnTo>
                      <a:lnTo>
                        <a:pt x="42" y="313"/>
                      </a:lnTo>
                      <a:lnTo>
                        <a:pt x="28" y="242"/>
                      </a:lnTo>
                      <a:lnTo>
                        <a:pt x="28" y="157"/>
                      </a:lnTo>
                      <a:lnTo>
                        <a:pt x="28" y="86"/>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nvGrpSpPr>
                <p:cNvPr id="34" name="Group 33"/>
                <p:cNvGrpSpPr>
                  <a:grpSpLocks/>
                </p:cNvGrpSpPr>
                <p:nvPr/>
              </p:nvGrpSpPr>
              <p:grpSpPr bwMode="auto">
                <a:xfrm>
                  <a:off x="10832" y="8907"/>
                  <a:ext cx="1619" cy="3696"/>
                  <a:chOff x="10832" y="8907"/>
                  <a:chExt cx="1619" cy="3696"/>
                </a:xfrm>
              </p:grpSpPr>
              <p:sp>
                <p:nvSpPr>
                  <p:cNvPr id="40" name="Freeform 39"/>
                  <p:cNvSpPr>
                    <a:spLocks/>
                  </p:cNvSpPr>
                  <p:nvPr/>
                </p:nvSpPr>
                <p:spPr bwMode="auto">
                  <a:xfrm>
                    <a:off x="10832" y="8907"/>
                    <a:ext cx="1619" cy="1890"/>
                  </a:xfrm>
                  <a:custGeom>
                    <a:avLst/>
                    <a:gdLst>
                      <a:gd name="T0" fmla="*/ 0 w 1619"/>
                      <a:gd name="T1" fmla="*/ 28 h 1890"/>
                      <a:gd name="T2" fmla="*/ 156 w 1619"/>
                      <a:gd name="T3" fmla="*/ 42 h 1890"/>
                      <a:gd name="T4" fmla="*/ 241 w 1619"/>
                      <a:gd name="T5" fmla="*/ 56 h 1890"/>
                      <a:gd name="T6" fmla="*/ 398 w 1619"/>
                      <a:gd name="T7" fmla="*/ 85 h 1890"/>
                      <a:gd name="T8" fmla="*/ 540 w 1619"/>
                      <a:gd name="T9" fmla="*/ 142 h 1890"/>
                      <a:gd name="T10" fmla="*/ 682 w 1619"/>
                      <a:gd name="T11" fmla="*/ 213 h 1890"/>
                      <a:gd name="T12" fmla="*/ 824 w 1619"/>
                      <a:gd name="T13" fmla="*/ 298 h 1890"/>
                      <a:gd name="T14" fmla="*/ 951 w 1619"/>
                      <a:gd name="T15" fmla="*/ 398 h 1890"/>
                      <a:gd name="T16" fmla="*/ 1065 w 1619"/>
                      <a:gd name="T17" fmla="*/ 511 h 1890"/>
                      <a:gd name="T18" fmla="*/ 1178 w 1619"/>
                      <a:gd name="T19" fmla="*/ 639 h 1890"/>
                      <a:gd name="T20" fmla="*/ 1278 w 1619"/>
                      <a:gd name="T21" fmla="*/ 782 h 1890"/>
                      <a:gd name="T22" fmla="*/ 1363 w 1619"/>
                      <a:gd name="T23" fmla="*/ 924 h 1890"/>
                      <a:gd name="T24" fmla="*/ 1434 w 1619"/>
                      <a:gd name="T25" fmla="*/ 1080 h 1890"/>
                      <a:gd name="T26" fmla="*/ 1491 w 1619"/>
                      <a:gd name="T27" fmla="*/ 1251 h 1890"/>
                      <a:gd name="T28" fmla="*/ 1548 w 1619"/>
                      <a:gd name="T29" fmla="*/ 1421 h 1890"/>
                      <a:gd name="T30" fmla="*/ 1562 w 1619"/>
                      <a:gd name="T31" fmla="*/ 1521 h 1890"/>
                      <a:gd name="T32" fmla="*/ 1590 w 1619"/>
                      <a:gd name="T33" fmla="*/ 1691 h 1890"/>
                      <a:gd name="T34" fmla="*/ 1590 w 1619"/>
                      <a:gd name="T35" fmla="*/ 1890 h 1890"/>
                      <a:gd name="T36" fmla="*/ 1619 w 1619"/>
                      <a:gd name="T37" fmla="*/ 1791 h 1890"/>
                      <a:gd name="T38" fmla="*/ 1604 w 1619"/>
                      <a:gd name="T39" fmla="*/ 1606 h 1890"/>
                      <a:gd name="T40" fmla="*/ 1590 w 1619"/>
                      <a:gd name="T41" fmla="*/ 1507 h 1890"/>
                      <a:gd name="T42" fmla="*/ 1548 w 1619"/>
                      <a:gd name="T43" fmla="*/ 1322 h 1890"/>
                      <a:gd name="T44" fmla="*/ 1491 w 1619"/>
                      <a:gd name="T45" fmla="*/ 1151 h 1890"/>
                      <a:gd name="T46" fmla="*/ 1434 w 1619"/>
                      <a:gd name="T47" fmla="*/ 995 h 1890"/>
                      <a:gd name="T48" fmla="*/ 1349 w 1619"/>
                      <a:gd name="T49" fmla="*/ 838 h 1890"/>
                      <a:gd name="T50" fmla="*/ 1292 w 1619"/>
                      <a:gd name="T51" fmla="*/ 753 h 1890"/>
                      <a:gd name="T52" fmla="*/ 1207 w 1619"/>
                      <a:gd name="T53" fmla="*/ 611 h 1890"/>
                      <a:gd name="T54" fmla="*/ 1093 w 1619"/>
                      <a:gd name="T55" fmla="*/ 497 h 1890"/>
                      <a:gd name="T56" fmla="*/ 965 w 1619"/>
                      <a:gd name="T57" fmla="*/ 383 h 1890"/>
                      <a:gd name="T58" fmla="*/ 838 w 1619"/>
                      <a:gd name="T59" fmla="*/ 270 h 1890"/>
                      <a:gd name="T60" fmla="*/ 767 w 1619"/>
                      <a:gd name="T61" fmla="*/ 227 h 1890"/>
                      <a:gd name="T62" fmla="*/ 625 w 1619"/>
                      <a:gd name="T63" fmla="*/ 142 h 1890"/>
                      <a:gd name="T64" fmla="*/ 483 w 1619"/>
                      <a:gd name="T65" fmla="*/ 85 h 1890"/>
                      <a:gd name="T66" fmla="*/ 327 w 1619"/>
                      <a:gd name="T67" fmla="*/ 42 h 1890"/>
                      <a:gd name="T68" fmla="*/ 241 w 1619"/>
                      <a:gd name="T69" fmla="*/ 28 h 1890"/>
                      <a:gd name="T70" fmla="*/ 85 w 1619"/>
                      <a:gd name="T71" fmla="*/ 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0" y="0"/>
                        </a:moveTo>
                        <a:lnTo>
                          <a:pt x="0" y="28"/>
                        </a:lnTo>
                        <a:lnTo>
                          <a:pt x="85" y="42"/>
                        </a:lnTo>
                        <a:lnTo>
                          <a:pt x="156" y="42"/>
                        </a:lnTo>
                        <a:lnTo>
                          <a:pt x="241" y="56"/>
                        </a:lnTo>
                        <a:lnTo>
                          <a:pt x="241" y="56"/>
                        </a:lnTo>
                        <a:lnTo>
                          <a:pt x="312" y="71"/>
                        </a:lnTo>
                        <a:lnTo>
                          <a:pt x="398" y="85"/>
                        </a:lnTo>
                        <a:lnTo>
                          <a:pt x="469" y="113"/>
                        </a:lnTo>
                        <a:lnTo>
                          <a:pt x="540" y="142"/>
                        </a:lnTo>
                        <a:lnTo>
                          <a:pt x="611" y="184"/>
                        </a:lnTo>
                        <a:lnTo>
                          <a:pt x="682" y="213"/>
                        </a:lnTo>
                        <a:lnTo>
                          <a:pt x="753" y="255"/>
                        </a:lnTo>
                        <a:lnTo>
                          <a:pt x="824" y="298"/>
                        </a:lnTo>
                        <a:lnTo>
                          <a:pt x="880" y="341"/>
                        </a:lnTo>
                        <a:lnTo>
                          <a:pt x="951" y="398"/>
                        </a:lnTo>
                        <a:lnTo>
                          <a:pt x="1008" y="455"/>
                        </a:lnTo>
                        <a:lnTo>
                          <a:pt x="1065" y="511"/>
                        </a:lnTo>
                        <a:lnTo>
                          <a:pt x="1122" y="582"/>
                        </a:lnTo>
                        <a:lnTo>
                          <a:pt x="1178" y="639"/>
                        </a:lnTo>
                        <a:lnTo>
                          <a:pt x="1221" y="710"/>
                        </a:lnTo>
                        <a:lnTo>
                          <a:pt x="1278" y="782"/>
                        </a:lnTo>
                        <a:lnTo>
                          <a:pt x="1320" y="853"/>
                        </a:lnTo>
                        <a:lnTo>
                          <a:pt x="1363" y="924"/>
                        </a:lnTo>
                        <a:lnTo>
                          <a:pt x="1391" y="995"/>
                        </a:lnTo>
                        <a:lnTo>
                          <a:pt x="1434" y="1080"/>
                        </a:lnTo>
                        <a:lnTo>
                          <a:pt x="1462" y="1165"/>
                        </a:lnTo>
                        <a:lnTo>
                          <a:pt x="1491" y="1251"/>
                        </a:lnTo>
                        <a:lnTo>
                          <a:pt x="1519" y="1336"/>
                        </a:lnTo>
                        <a:lnTo>
                          <a:pt x="1548" y="1421"/>
                        </a:lnTo>
                        <a:lnTo>
                          <a:pt x="1562" y="1521"/>
                        </a:lnTo>
                        <a:lnTo>
                          <a:pt x="1562" y="1521"/>
                        </a:lnTo>
                        <a:lnTo>
                          <a:pt x="1576" y="1606"/>
                        </a:lnTo>
                        <a:lnTo>
                          <a:pt x="1590" y="1691"/>
                        </a:lnTo>
                        <a:lnTo>
                          <a:pt x="1590" y="1791"/>
                        </a:lnTo>
                        <a:lnTo>
                          <a:pt x="1590" y="1890"/>
                        </a:lnTo>
                        <a:lnTo>
                          <a:pt x="1619" y="1890"/>
                        </a:lnTo>
                        <a:lnTo>
                          <a:pt x="1619" y="1791"/>
                        </a:lnTo>
                        <a:lnTo>
                          <a:pt x="1619" y="1691"/>
                        </a:lnTo>
                        <a:lnTo>
                          <a:pt x="1604" y="1606"/>
                        </a:lnTo>
                        <a:lnTo>
                          <a:pt x="1590" y="1507"/>
                        </a:lnTo>
                        <a:lnTo>
                          <a:pt x="1590" y="1507"/>
                        </a:lnTo>
                        <a:lnTo>
                          <a:pt x="1576" y="1407"/>
                        </a:lnTo>
                        <a:lnTo>
                          <a:pt x="1548" y="1322"/>
                        </a:lnTo>
                        <a:lnTo>
                          <a:pt x="1519" y="1236"/>
                        </a:lnTo>
                        <a:lnTo>
                          <a:pt x="1491" y="1151"/>
                        </a:lnTo>
                        <a:lnTo>
                          <a:pt x="1462" y="1066"/>
                        </a:lnTo>
                        <a:lnTo>
                          <a:pt x="1434" y="995"/>
                        </a:lnTo>
                        <a:lnTo>
                          <a:pt x="1391" y="909"/>
                        </a:lnTo>
                        <a:lnTo>
                          <a:pt x="1349" y="838"/>
                        </a:lnTo>
                        <a:lnTo>
                          <a:pt x="1306" y="767"/>
                        </a:lnTo>
                        <a:lnTo>
                          <a:pt x="1292" y="753"/>
                        </a:lnTo>
                        <a:lnTo>
                          <a:pt x="1249" y="682"/>
                        </a:lnTo>
                        <a:lnTo>
                          <a:pt x="1207" y="611"/>
                        </a:lnTo>
                        <a:lnTo>
                          <a:pt x="1150" y="554"/>
                        </a:lnTo>
                        <a:lnTo>
                          <a:pt x="1093" y="497"/>
                        </a:lnTo>
                        <a:lnTo>
                          <a:pt x="1036" y="426"/>
                        </a:lnTo>
                        <a:lnTo>
                          <a:pt x="965" y="383"/>
                        </a:lnTo>
                        <a:lnTo>
                          <a:pt x="909" y="327"/>
                        </a:lnTo>
                        <a:lnTo>
                          <a:pt x="838" y="270"/>
                        </a:lnTo>
                        <a:lnTo>
                          <a:pt x="838" y="270"/>
                        </a:lnTo>
                        <a:lnTo>
                          <a:pt x="767" y="227"/>
                        </a:lnTo>
                        <a:lnTo>
                          <a:pt x="696" y="184"/>
                        </a:lnTo>
                        <a:lnTo>
                          <a:pt x="625" y="142"/>
                        </a:lnTo>
                        <a:lnTo>
                          <a:pt x="554" y="113"/>
                        </a:lnTo>
                        <a:lnTo>
                          <a:pt x="483" y="85"/>
                        </a:lnTo>
                        <a:lnTo>
                          <a:pt x="412" y="56"/>
                        </a:lnTo>
                        <a:lnTo>
                          <a:pt x="327" y="42"/>
                        </a:lnTo>
                        <a:lnTo>
                          <a:pt x="241" y="28"/>
                        </a:lnTo>
                        <a:lnTo>
                          <a:pt x="241" y="28"/>
                        </a:lnTo>
                        <a:lnTo>
                          <a:pt x="156" y="14"/>
                        </a:lnTo>
                        <a:lnTo>
                          <a:pt x="8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1" name="Freeform 40"/>
                  <p:cNvSpPr>
                    <a:spLocks/>
                  </p:cNvSpPr>
                  <p:nvPr/>
                </p:nvSpPr>
                <p:spPr bwMode="auto">
                  <a:xfrm>
                    <a:off x="10875" y="10783"/>
                    <a:ext cx="1561" cy="1820"/>
                  </a:xfrm>
                  <a:custGeom>
                    <a:avLst/>
                    <a:gdLst>
                      <a:gd name="T0" fmla="*/ 1533 w 1561"/>
                      <a:gd name="T1" fmla="*/ 0 h 1820"/>
                      <a:gd name="T2" fmla="*/ 1533 w 1561"/>
                      <a:gd name="T3" fmla="*/ 157 h 1820"/>
                      <a:gd name="T4" fmla="*/ 1519 w 1561"/>
                      <a:gd name="T5" fmla="*/ 313 h 1820"/>
                      <a:gd name="T6" fmla="*/ 1505 w 1561"/>
                      <a:gd name="T7" fmla="*/ 384 h 1820"/>
                      <a:gd name="T8" fmla="*/ 1476 w 1561"/>
                      <a:gd name="T9" fmla="*/ 541 h 1820"/>
                      <a:gd name="T10" fmla="*/ 1419 w 1561"/>
                      <a:gd name="T11" fmla="*/ 683 h 1820"/>
                      <a:gd name="T12" fmla="*/ 1363 w 1561"/>
                      <a:gd name="T13" fmla="*/ 825 h 1820"/>
                      <a:gd name="T14" fmla="*/ 1277 w 1561"/>
                      <a:gd name="T15" fmla="*/ 967 h 1820"/>
                      <a:gd name="T16" fmla="*/ 1192 w 1561"/>
                      <a:gd name="T17" fmla="*/ 1095 h 1820"/>
                      <a:gd name="T18" fmla="*/ 1093 w 1561"/>
                      <a:gd name="T19" fmla="*/ 1209 h 1820"/>
                      <a:gd name="T20" fmla="*/ 965 w 1561"/>
                      <a:gd name="T21" fmla="*/ 1323 h 1820"/>
                      <a:gd name="T22" fmla="*/ 852 w 1561"/>
                      <a:gd name="T23" fmla="*/ 1422 h 1820"/>
                      <a:gd name="T24" fmla="*/ 710 w 1561"/>
                      <a:gd name="T25" fmla="*/ 1522 h 1820"/>
                      <a:gd name="T26" fmla="*/ 568 w 1561"/>
                      <a:gd name="T27" fmla="*/ 1593 h 1820"/>
                      <a:gd name="T28" fmla="*/ 411 w 1561"/>
                      <a:gd name="T29" fmla="*/ 1664 h 1820"/>
                      <a:gd name="T30" fmla="*/ 255 w 1561"/>
                      <a:gd name="T31" fmla="*/ 1721 h 1820"/>
                      <a:gd name="T32" fmla="*/ 85 w 1561"/>
                      <a:gd name="T33" fmla="*/ 1763 h 1820"/>
                      <a:gd name="T34" fmla="*/ 0 w 1561"/>
                      <a:gd name="T35" fmla="*/ 1792 h 1820"/>
                      <a:gd name="T36" fmla="*/ 85 w 1561"/>
                      <a:gd name="T37" fmla="*/ 1806 h 1820"/>
                      <a:gd name="T38" fmla="*/ 184 w 1561"/>
                      <a:gd name="T39" fmla="*/ 1777 h 1820"/>
                      <a:gd name="T40" fmla="*/ 355 w 1561"/>
                      <a:gd name="T41" fmla="*/ 1735 h 1820"/>
                      <a:gd name="T42" fmla="*/ 511 w 1561"/>
                      <a:gd name="T43" fmla="*/ 1664 h 1820"/>
                      <a:gd name="T44" fmla="*/ 653 w 1561"/>
                      <a:gd name="T45" fmla="*/ 1593 h 1820"/>
                      <a:gd name="T46" fmla="*/ 795 w 1561"/>
                      <a:gd name="T47" fmla="*/ 1507 h 1820"/>
                      <a:gd name="T48" fmla="*/ 866 w 1561"/>
                      <a:gd name="T49" fmla="*/ 1450 h 1820"/>
                      <a:gd name="T50" fmla="*/ 993 w 1561"/>
                      <a:gd name="T51" fmla="*/ 1351 h 1820"/>
                      <a:gd name="T52" fmla="*/ 1107 w 1561"/>
                      <a:gd name="T53" fmla="*/ 1237 h 1820"/>
                      <a:gd name="T54" fmla="*/ 1206 w 1561"/>
                      <a:gd name="T55" fmla="*/ 1109 h 1820"/>
                      <a:gd name="T56" fmla="*/ 1306 w 1561"/>
                      <a:gd name="T57" fmla="*/ 981 h 1820"/>
                      <a:gd name="T58" fmla="*/ 1348 w 1561"/>
                      <a:gd name="T59" fmla="*/ 910 h 1820"/>
                      <a:gd name="T60" fmla="*/ 1419 w 1561"/>
                      <a:gd name="T61" fmla="*/ 768 h 1820"/>
                      <a:gd name="T62" fmla="*/ 1476 w 1561"/>
                      <a:gd name="T63" fmla="*/ 626 h 1820"/>
                      <a:gd name="T64" fmla="*/ 1519 w 1561"/>
                      <a:gd name="T65" fmla="*/ 484 h 1820"/>
                      <a:gd name="T66" fmla="*/ 1533 w 1561"/>
                      <a:gd name="T67" fmla="*/ 398 h 1820"/>
                      <a:gd name="T68" fmla="*/ 1547 w 1561"/>
                      <a:gd name="T69" fmla="*/ 313 h 1820"/>
                      <a:gd name="T70" fmla="*/ 1561 w 1561"/>
                      <a:gd name="T71" fmla="*/ 157 h 1820"/>
                      <a:gd name="T72" fmla="*/ 1561 w 1561"/>
                      <a:gd name="T73" fmla="*/ 0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1" h="1820">
                        <a:moveTo>
                          <a:pt x="1561" y="0"/>
                        </a:moveTo>
                        <a:lnTo>
                          <a:pt x="1533" y="0"/>
                        </a:lnTo>
                        <a:lnTo>
                          <a:pt x="1533" y="86"/>
                        </a:lnTo>
                        <a:lnTo>
                          <a:pt x="1533" y="157"/>
                        </a:lnTo>
                        <a:lnTo>
                          <a:pt x="1533" y="242"/>
                        </a:lnTo>
                        <a:lnTo>
                          <a:pt x="1519" y="313"/>
                        </a:lnTo>
                        <a:lnTo>
                          <a:pt x="1505" y="384"/>
                        </a:lnTo>
                        <a:lnTo>
                          <a:pt x="1505" y="384"/>
                        </a:lnTo>
                        <a:lnTo>
                          <a:pt x="1490" y="469"/>
                        </a:lnTo>
                        <a:lnTo>
                          <a:pt x="1476" y="541"/>
                        </a:lnTo>
                        <a:lnTo>
                          <a:pt x="1448" y="612"/>
                        </a:lnTo>
                        <a:lnTo>
                          <a:pt x="1419" y="683"/>
                        </a:lnTo>
                        <a:lnTo>
                          <a:pt x="1391" y="754"/>
                        </a:lnTo>
                        <a:lnTo>
                          <a:pt x="1363" y="825"/>
                        </a:lnTo>
                        <a:lnTo>
                          <a:pt x="1320" y="896"/>
                        </a:lnTo>
                        <a:lnTo>
                          <a:pt x="1277" y="967"/>
                        </a:lnTo>
                        <a:lnTo>
                          <a:pt x="1235" y="1024"/>
                        </a:lnTo>
                        <a:lnTo>
                          <a:pt x="1192" y="1095"/>
                        </a:lnTo>
                        <a:lnTo>
                          <a:pt x="1135" y="1152"/>
                        </a:lnTo>
                        <a:lnTo>
                          <a:pt x="1093" y="1209"/>
                        </a:lnTo>
                        <a:lnTo>
                          <a:pt x="1036" y="1266"/>
                        </a:lnTo>
                        <a:lnTo>
                          <a:pt x="965" y="1323"/>
                        </a:lnTo>
                        <a:lnTo>
                          <a:pt x="908" y="1379"/>
                        </a:lnTo>
                        <a:lnTo>
                          <a:pt x="852" y="1422"/>
                        </a:lnTo>
                        <a:lnTo>
                          <a:pt x="781" y="1479"/>
                        </a:lnTo>
                        <a:lnTo>
                          <a:pt x="710" y="1522"/>
                        </a:lnTo>
                        <a:lnTo>
                          <a:pt x="639" y="1564"/>
                        </a:lnTo>
                        <a:lnTo>
                          <a:pt x="568" y="1593"/>
                        </a:lnTo>
                        <a:lnTo>
                          <a:pt x="497" y="1635"/>
                        </a:lnTo>
                        <a:lnTo>
                          <a:pt x="411" y="1664"/>
                        </a:lnTo>
                        <a:lnTo>
                          <a:pt x="340" y="1692"/>
                        </a:lnTo>
                        <a:lnTo>
                          <a:pt x="255" y="1721"/>
                        </a:lnTo>
                        <a:lnTo>
                          <a:pt x="170" y="1749"/>
                        </a:lnTo>
                        <a:lnTo>
                          <a:pt x="85" y="1763"/>
                        </a:lnTo>
                        <a:lnTo>
                          <a:pt x="85" y="1763"/>
                        </a:lnTo>
                        <a:lnTo>
                          <a:pt x="0" y="1792"/>
                        </a:lnTo>
                        <a:lnTo>
                          <a:pt x="14" y="1820"/>
                        </a:lnTo>
                        <a:lnTo>
                          <a:pt x="85" y="1806"/>
                        </a:lnTo>
                        <a:lnTo>
                          <a:pt x="99" y="1806"/>
                        </a:lnTo>
                        <a:lnTo>
                          <a:pt x="184" y="1777"/>
                        </a:lnTo>
                        <a:lnTo>
                          <a:pt x="269" y="1749"/>
                        </a:lnTo>
                        <a:lnTo>
                          <a:pt x="355" y="1735"/>
                        </a:lnTo>
                        <a:lnTo>
                          <a:pt x="426" y="1692"/>
                        </a:lnTo>
                        <a:lnTo>
                          <a:pt x="511" y="1664"/>
                        </a:lnTo>
                        <a:lnTo>
                          <a:pt x="582" y="1621"/>
                        </a:lnTo>
                        <a:lnTo>
                          <a:pt x="653" y="1593"/>
                        </a:lnTo>
                        <a:lnTo>
                          <a:pt x="724" y="1550"/>
                        </a:lnTo>
                        <a:lnTo>
                          <a:pt x="795" y="1507"/>
                        </a:lnTo>
                        <a:lnTo>
                          <a:pt x="795" y="1493"/>
                        </a:lnTo>
                        <a:lnTo>
                          <a:pt x="866" y="1450"/>
                        </a:lnTo>
                        <a:lnTo>
                          <a:pt x="937" y="1394"/>
                        </a:lnTo>
                        <a:lnTo>
                          <a:pt x="993" y="1351"/>
                        </a:lnTo>
                        <a:lnTo>
                          <a:pt x="1050" y="1294"/>
                        </a:lnTo>
                        <a:lnTo>
                          <a:pt x="1107" y="1237"/>
                        </a:lnTo>
                        <a:lnTo>
                          <a:pt x="1164" y="1180"/>
                        </a:lnTo>
                        <a:lnTo>
                          <a:pt x="1206" y="1109"/>
                        </a:lnTo>
                        <a:lnTo>
                          <a:pt x="1263" y="1052"/>
                        </a:lnTo>
                        <a:lnTo>
                          <a:pt x="1306" y="981"/>
                        </a:lnTo>
                        <a:lnTo>
                          <a:pt x="1306" y="981"/>
                        </a:lnTo>
                        <a:lnTo>
                          <a:pt x="1348" y="910"/>
                        </a:lnTo>
                        <a:lnTo>
                          <a:pt x="1391" y="839"/>
                        </a:lnTo>
                        <a:lnTo>
                          <a:pt x="1419" y="768"/>
                        </a:lnTo>
                        <a:lnTo>
                          <a:pt x="1448" y="697"/>
                        </a:lnTo>
                        <a:lnTo>
                          <a:pt x="1476" y="626"/>
                        </a:lnTo>
                        <a:lnTo>
                          <a:pt x="1505" y="555"/>
                        </a:lnTo>
                        <a:lnTo>
                          <a:pt x="1519" y="484"/>
                        </a:lnTo>
                        <a:lnTo>
                          <a:pt x="1533" y="398"/>
                        </a:lnTo>
                        <a:lnTo>
                          <a:pt x="1533" y="398"/>
                        </a:lnTo>
                        <a:lnTo>
                          <a:pt x="1533" y="398"/>
                        </a:lnTo>
                        <a:lnTo>
                          <a:pt x="1547" y="313"/>
                        </a:lnTo>
                        <a:lnTo>
                          <a:pt x="1561" y="242"/>
                        </a:lnTo>
                        <a:lnTo>
                          <a:pt x="1561" y="157"/>
                        </a:lnTo>
                        <a:lnTo>
                          <a:pt x="1561" y="86"/>
                        </a:lnTo>
                        <a:lnTo>
                          <a:pt x="1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5" name="Rectangle 34"/>
                <p:cNvSpPr>
                  <a:spLocks noChangeArrowheads="1"/>
                </p:cNvSpPr>
                <p:nvPr/>
              </p:nvSpPr>
              <p:spPr bwMode="auto">
                <a:xfrm>
                  <a:off x="9199" y="12617"/>
                  <a:ext cx="1718"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36" name="Freeform 35"/>
                <p:cNvSpPr>
                  <a:spLocks/>
                </p:cNvSpPr>
                <p:nvPr/>
              </p:nvSpPr>
              <p:spPr bwMode="auto">
                <a:xfrm>
                  <a:off x="9100" y="7599"/>
                  <a:ext cx="241" cy="1322"/>
                </a:xfrm>
                <a:custGeom>
                  <a:avLst/>
                  <a:gdLst>
                    <a:gd name="T0" fmla="*/ 213 w 241"/>
                    <a:gd name="T1" fmla="*/ 1322 h 1322"/>
                    <a:gd name="T2" fmla="*/ 241 w 241"/>
                    <a:gd name="T3" fmla="*/ 1322 h 1322"/>
                    <a:gd name="T4" fmla="*/ 28 w 241"/>
                    <a:gd name="T5" fmla="*/ 0 h 1322"/>
                    <a:gd name="T6" fmla="*/ 0 w 241"/>
                    <a:gd name="T7" fmla="*/ 14 h 1322"/>
                    <a:gd name="T8" fmla="*/ 213 w 241"/>
                    <a:gd name="T9" fmla="*/ 1322 h 1322"/>
                  </a:gdLst>
                  <a:ahLst/>
                  <a:cxnLst>
                    <a:cxn ang="0">
                      <a:pos x="T0" y="T1"/>
                    </a:cxn>
                    <a:cxn ang="0">
                      <a:pos x="T2" y="T3"/>
                    </a:cxn>
                    <a:cxn ang="0">
                      <a:pos x="T4" y="T5"/>
                    </a:cxn>
                    <a:cxn ang="0">
                      <a:pos x="T6" y="T7"/>
                    </a:cxn>
                    <a:cxn ang="0">
                      <a:pos x="T8" y="T9"/>
                    </a:cxn>
                  </a:cxnLst>
                  <a:rect l="0" t="0" r="r" b="b"/>
                  <a:pathLst>
                    <a:path w="241" h="1322">
                      <a:moveTo>
                        <a:pt x="213" y="1322"/>
                      </a:moveTo>
                      <a:lnTo>
                        <a:pt x="241" y="1322"/>
                      </a:lnTo>
                      <a:lnTo>
                        <a:pt x="28" y="0"/>
                      </a:lnTo>
                      <a:lnTo>
                        <a:pt x="0" y="14"/>
                      </a:lnTo>
                      <a:lnTo>
                        <a:pt x="213"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7" name="Freeform 36"/>
                <p:cNvSpPr>
                  <a:spLocks/>
                </p:cNvSpPr>
                <p:nvPr/>
              </p:nvSpPr>
              <p:spPr bwMode="auto">
                <a:xfrm>
                  <a:off x="10818" y="7599"/>
                  <a:ext cx="241" cy="1322"/>
                </a:xfrm>
                <a:custGeom>
                  <a:avLst/>
                  <a:gdLst>
                    <a:gd name="T0" fmla="*/ 0 w 241"/>
                    <a:gd name="T1" fmla="*/ 1322 h 1322"/>
                    <a:gd name="T2" fmla="*/ 28 w 241"/>
                    <a:gd name="T3" fmla="*/ 1322 h 1322"/>
                    <a:gd name="T4" fmla="*/ 241 w 241"/>
                    <a:gd name="T5" fmla="*/ 14 h 1322"/>
                    <a:gd name="T6" fmla="*/ 213 w 241"/>
                    <a:gd name="T7" fmla="*/ 0 h 1322"/>
                    <a:gd name="T8" fmla="*/ 0 w 241"/>
                    <a:gd name="T9" fmla="*/ 1322 h 1322"/>
                  </a:gdLst>
                  <a:ahLst/>
                  <a:cxnLst>
                    <a:cxn ang="0">
                      <a:pos x="T0" y="T1"/>
                    </a:cxn>
                    <a:cxn ang="0">
                      <a:pos x="T2" y="T3"/>
                    </a:cxn>
                    <a:cxn ang="0">
                      <a:pos x="T4" y="T5"/>
                    </a:cxn>
                    <a:cxn ang="0">
                      <a:pos x="T6" y="T7"/>
                    </a:cxn>
                    <a:cxn ang="0">
                      <a:pos x="T8" y="T9"/>
                    </a:cxn>
                  </a:cxnLst>
                  <a:rect l="0" t="0" r="r" b="b"/>
                  <a:pathLst>
                    <a:path w="241" h="1322">
                      <a:moveTo>
                        <a:pt x="0" y="1322"/>
                      </a:moveTo>
                      <a:lnTo>
                        <a:pt x="28" y="1322"/>
                      </a:lnTo>
                      <a:lnTo>
                        <a:pt x="241" y="14"/>
                      </a:lnTo>
                      <a:lnTo>
                        <a:pt x="213" y="0"/>
                      </a:lnTo>
                      <a:lnTo>
                        <a:pt x="0"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8" name="Oval 37"/>
                <p:cNvSpPr>
                  <a:spLocks noChangeArrowheads="1"/>
                </p:cNvSpPr>
                <p:nvPr/>
              </p:nvSpPr>
              <p:spPr bwMode="auto">
                <a:xfrm>
                  <a:off x="9128" y="7542"/>
                  <a:ext cx="190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Oval 38"/>
                <p:cNvSpPr>
                  <a:spLocks noChangeArrowheads="1"/>
                </p:cNvSpPr>
                <p:nvPr/>
              </p:nvSpPr>
              <p:spPr bwMode="auto">
                <a:xfrm>
                  <a:off x="9100" y="7499"/>
                  <a:ext cx="1959" cy="142"/>
                </a:xfrm>
                <a:prstGeom prst="ellipse">
                  <a:avLst/>
                </a:prstGeom>
                <a:noFill/>
                <a:ln w="1778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sp>
            <p:nvSpPr>
              <p:cNvPr id="14" name="Oval 13"/>
              <p:cNvSpPr>
                <a:spLocks noChangeArrowheads="1"/>
              </p:cNvSpPr>
              <p:nvPr/>
            </p:nvSpPr>
            <p:spPr bwMode="auto">
              <a:xfrm>
                <a:off x="1776095" y="195008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5" name="Oval 14"/>
              <p:cNvSpPr>
                <a:spLocks noChangeArrowheads="1"/>
              </p:cNvSpPr>
              <p:nvPr/>
            </p:nvSpPr>
            <p:spPr bwMode="auto">
              <a:xfrm>
                <a:off x="1722120" y="9753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6" name="Oval 15"/>
              <p:cNvSpPr>
                <a:spLocks noChangeArrowheads="1"/>
              </p:cNvSpPr>
              <p:nvPr/>
            </p:nvSpPr>
            <p:spPr bwMode="auto">
              <a:xfrm>
                <a:off x="748665" y="111061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7" name="Oval 16"/>
              <p:cNvSpPr>
                <a:spLocks noChangeArrowheads="1"/>
              </p:cNvSpPr>
              <p:nvPr/>
            </p:nvSpPr>
            <p:spPr bwMode="auto">
              <a:xfrm>
                <a:off x="1235710" y="1678940"/>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8" name="Oval 17"/>
              <p:cNvSpPr>
                <a:spLocks noChangeArrowheads="1"/>
              </p:cNvSpPr>
              <p:nvPr/>
            </p:nvSpPr>
            <p:spPr bwMode="auto">
              <a:xfrm>
                <a:off x="137096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9" name="Oval 18"/>
              <p:cNvSpPr>
                <a:spLocks noChangeArrowheads="1"/>
              </p:cNvSpPr>
              <p:nvPr/>
            </p:nvSpPr>
            <p:spPr bwMode="auto">
              <a:xfrm>
                <a:off x="193865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0" name="Oval 19"/>
              <p:cNvSpPr>
                <a:spLocks noChangeArrowheads="1"/>
              </p:cNvSpPr>
              <p:nvPr/>
            </p:nvSpPr>
            <p:spPr bwMode="auto">
              <a:xfrm>
                <a:off x="2371725" y="20586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1" name="Oval 20"/>
              <p:cNvSpPr>
                <a:spLocks noChangeArrowheads="1"/>
              </p:cNvSpPr>
              <p:nvPr/>
            </p:nvSpPr>
            <p:spPr bwMode="auto">
              <a:xfrm>
                <a:off x="2479675" y="157099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2" name="Oval 21"/>
              <p:cNvSpPr>
                <a:spLocks noChangeArrowheads="1"/>
              </p:cNvSpPr>
              <p:nvPr/>
            </p:nvSpPr>
            <p:spPr bwMode="auto">
              <a:xfrm>
                <a:off x="1506220" y="2383155"/>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3" name="Oval 22"/>
              <p:cNvSpPr>
                <a:spLocks noChangeArrowheads="1"/>
              </p:cNvSpPr>
              <p:nvPr/>
            </p:nvSpPr>
            <p:spPr bwMode="auto">
              <a:xfrm>
                <a:off x="1506220" y="287083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4" name="Oval 23"/>
              <p:cNvSpPr>
                <a:spLocks noChangeArrowheads="1"/>
              </p:cNvSpPr>
              <p:nvPr/>
            </p:nvSpPr>
            <p:spPr bwMode="auto">
              <a:xfrm>
                <a:off x="910590" y="20040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5" name="Oval 24"/>
              <p:cNvSpPr>
                <a:spLocks noChangeArrowheads="1"/>
              </p:cNvSpPr>
              <p:nvPr/>
            </p:nvSpPr>
            <p:spPr bwMode="auto">
              <a:xfrm>
                <a:off x="315595" y="178752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6" name="Oval 25"/>
              <p:cNvSpPr>
                <a:spLocks noChangeArrowheads="1"/>
              </p:cNvSpPr>
              <p:nvPr/>
            </p:nvSpPr>
            <p:spPr bwMode="auto">
              <a:xfrm>
                <a:off x="748665" y="281686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7" name="Rectangle 26"/>
              <p:cNvSpPr>
                <a:spLocks noChangeArrowheads="1"/>
              </p:cNvSpPr>
              <p:nvPr/>
            </p:nvSpPr>
            <p:spPr bwMode="auto">
              <a:xfrm>
                <a:off x="414655" y="232727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8" name="Rectangle 27"/>
              <p:cNvSpPr>
                <a:spLocks noChangeArrowheads="1"/>
              </p:cNvSpPr>
              <p:nvPr/>
            </p:nvSpPr>
            <p:spPr bwMode="auto">
              <a:xfrm>
                <a:off x="1073150" y="238315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9" name="Rectangle 28"/>
              <p:cNvSpPr>
                <a:spLocks noChangeArrowheads="1"/>
              </p:cNvSpPr>
              <p:nvPr/>
            </p:nvSpPr>
            <p:spPr bwMode="auto">
              <a:xfrm>
                <a:off x="2046605"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0" name="Rectangle 29"/>
              <p:cNvSpPr>
                <a:spLocks noChangeArrowheads="1"/>
              </p:cNvSpPr>
              <p:nvPr/>
            </p:nvSpPr>
            <p:spPr bwMode="auto">
              <a:xfrm>
                <a:off x="2046605" y="2545715"/>
                <a:ext cx="288925"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1" name="Rectangle 30"/>
              <p:cNvSpPr>
                <a:spLocks noChangeArrowheads="1"/>
              </p:cNvSpPr>
              <p:nvPr/>
            </p:nvSpPr>
            <p:spPr bwMode="auto">
              <a:xfrm>
                <a:off x="640080"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grpSp>
        <p:sp>
          <p:nvSpPr>
            <p:cNvPr id="12" name="Oval 11"/>
            <p:cNvSpPr>
              <a:spLocks noChangeArrowheads="1"/>
            </p:cNvSpPr>
            <p:nvPr/>
          </p:nvSpPr>
          <p:spPr bwMode="auto">
            <a:xfrm>
              <a:off x="2514600" y="240030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319177"/>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Principle on Teaching and Learning</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720728"/>
            <a:ext cx="7286625" cy="4191000"/>
          </a:xfrm>
          <a:prstGeom prst="rect">
            <a:avLst/>
          </a:prstGeom>
        </p:spPr>
        <p:txBody>
          <a:bodyPr vert="horz" lIns="91440" tIns="45720" rIns="91440" bIns="45720" rtlCol="0">
            <a:noAutofit/>
          </a:bodyPr>
          <a:lstStyle/>
          <a:p>
            <a:pPr algn="ctr">
              <a:lnSpc>
                <a:spcPct val="150000"/>
              </a:lnSpc>
            </a:pPr>
            <a:r>
              <a:rPr lang="en-US" sz="2400" dirty="0" smtClean="0">
                <a:solidFill>
                  <a:srgbClr val="002060"/>
                </a:solidFill>
                <a:latin typeface="Verdana"/>
                <a:cs typeface="Verdana"/>
              </a:rPr>
              <a:t>An excellent mathematics program requires effective teaching that engages students in meaningful learning through individual and collaborative experiences that promote their ability to make sense of mathematical ideas and reason mathematically. </a:t>
            </a: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52400" y="228600"/>
            <a:ext cx="8686800" cy="1023938"/>
          </a:xfrm>
        </p:spPr>
        <p:txBody>
          <a:bodyPr/>
          <a:lstStyle/>
          <a:p>
            <a:pPr algn="ctr" eaLnBrk="1" hangingPunct="1"/>
            <a:r>
              <a:rPr lang="en-US" sz="2800" dirty="0" smtClean="0">
                <a:ea typeface="ＭＳ Ｐゴシック" pitchFamily="34" charset="-128"/>
              </a:rPr>
              <a:t>National Council of Teachers of Mathematics</a:t>
            </a:r>
            <a:r>
              <a:rPr lang="en-US" sz="3200" dirty="0" smtClean="0">
                <a:ea typeface="ＭＳ Ｐゴシック" pitchFamily="34" charset="-128"/>
              </a:rPr>
              <a:t/>
            </a:r>
            <a:br>
              <a:rPr lang="en-US" sz="3200" dirty="0" smtClean="0">
                <a:ea typeface="ＭＳ Ｐゴシック" pitchFamily="34" charset="-128"/>
              </a:rPr>
            </a:br>
            <a:r>
              <a:rPr lang="en-US" sz="3200" dirty="0" smtClean="0">
                <a:ea typeface="ＭＳ Ｐゴシック" pitchFamily="34" charset="-128"/>
              </a:rPr>
              <a:t>www.nctm.org</a:t>
            </a:r>
          </a:p>
        </p:txBody>
      </p:sp>
      <p:sp>
        <p:nvSpPr>
          <p:cNvPr id="24580" name="Rectangle 3"/>
          <p:cNvSpPr>
            <a:spLocks noGrp="1" noChangeArrowheads="1"/>
          </p:cNvSpPr>
          <p:nvPr>
            <p:ph idx="1"/>
          </p:nvPr>
        </p:nvSpPr>
        <p:spPr>
          <a:xfrm>
            <a:off x="609600" y="1589088"/>
            <a:ext cx="8305800" cy="4522787"/>
          </a:xfrm>
        </p:spPr>
        <p:txBody>
          <a:bodyPr/>
          <a:lstStyle/>
          <a:p>
            <a:pPr marL="457200" lvl="1" indent="0" eaLnBrk="1" hangingPunct="1">
              <a:spcBef>
                <a:spcPts val="0"/>
              </a:spcBef>
              <a:buNone/>
            </a:pPr>
            <a:endParaRPr lang="en-US" sz="1000" dirty="0">
              <a:ea typeface="ＭＳ Ｐゴシック" pitchFamily="34" charset="-128"/>
            </a:endParaRPr>
          </a:p>
          <a:p>
            <a:pPr marL="0" lvl="2" indent="0" eaLnBrk="1" hangingPunct="1">
              <a:spcBef>
                <a:spcPts val="600"/>
              </a:spcBef>
              <a:buFontTx/>
              <a:buNone/>
            </a:pPr>
            <a:endParaRPr lang="en-US" sz="2800" b="1" dirty="0" smtClean="0">
              <a:ea typeface="ＭＳ Ｐゴシック" pitchFamily="34" charset="-128"/>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141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850" y="2909566"/>
            <a:ext cx="4334300" cy="504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63054" y="3404116"/>
            <a:ext cx="7772400" cy="646331"/>
          </a:xfrm>
          <a:prstGeom prst="rect">
            <a:avLst/>
          </a:prstGeom>
        </p:spPr>
        <p:txBody>
          <a:bodyPr wrap="square">
            <a:spAutoFit/>
          </a:bodyPr>
          <a:lstStyle/>
          <a:p>
            <a:r>
              <a:rPr lang="en-US" b="1" dirty="0"/>
              <a:t>For $144 per year, your school will get a FREE print-only subscription to one of the following award-winning journals:</a:t>
            </a:r>
            <a:r>
              <a:rPr lang="en-US" dirty="0"/>
              <a:t> </a:t>
            </a:r>
            <a:endParaRPr lang="en-US" dirty="0">
              <a:effectLst/>
            </a:endParaRPr>
          </a:p>
        </p:txBody>
      </p:sp>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1" y="4050447"/>
            <a:ext cx="4953000" cy="1175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9883" y="3831082"/>
            <a:ext cx="2795517" cy="2121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72956" y="5075418"/>
            <a:ext cx="8469155" cy="1754326"/>
          </a:xfrm>
          <a:prstGeom prst="rect">
            <a:avLst/>
          </a:prstGeom>
        </p:spPr>
        <p:txBody>
          <a:bodyPr wrap="square">
            <a:spAutoFit/>
          </a:bodyPr>
          <a:lstStyle/>
          <a:p>
            <a:r>
              <a:rPr lang="en-US" b="1" dirty="0"/>
              <a:t>Five FREE E-Memberships for teachers in your school</a:t>
            </a:r>
            <a:r>
              <a:rPr lang="en-US" dirty="0"/>
              <a:t> </a:t>
            </a:r>
          </a:p>
          <a:p>
            <a:r>
              <a:rPr lang="en-US" dirty="0"/>
              <a:t>All the </a:t>
            </a:r>
            <a:r>
              <a:rPr lang="en-US" dirty="0">
                <a:hlinkClick r:id="rId7" tooltip="Full Individual Membership and E-Membership"/>
              </a:rPr>
              <a:t>benefits of an e-membership</a:t>
            </a:r>
            <a:r>
              <a:rPr lang="en-US" dirty="0"/>
              <a:t> including full access to </a:t>
            </a:r>
            <a:endParaRPr lang="en-US" dirty="0" smtClean="0"/>
          </a:p>
          <a:p>
            <a:r>
              <a:rPr lang="en-US" dirty="0" smtClean="0"/>
              <a:t>the </a:t>
            </a:r>
            <a:r>
              <a:rPr lang="en-US" dirty="0"/>
              <a:t>digital edition of </a:t>
            </a:r>
            <a:r>
              <a:rPr lang="en-US" i="1" dirty="0"/>
              <a:t>Teaching Children Mathematics</a:t>
            </a:r>
            <a:r>
              <a:rPr lang="en-US" dirty="0"/>
              <a:t> or </a:t>
            </a:r>
            <a:r>
              <a:rPr lang="en-US" dirty="0" smtClean="0"/>
              <a:t/>
            </a:r>
            <a:br>
              <a:rPr lang="en-US" dirty="0" smtClean="0"/>
            </a:br>
            <a:r>
              <a:rPr lang="en-US" i="1" dirty="0" smtClean="0"/>
              <a:t>Mathematics </a:t>
            </a:r>
            <a:r>
              <a:rPr lang="en-US" i="1" dirty="0"/>
              <a:t>Teaching in the Middle School</a:t>
            </a:r>
            <a:r>
              <a:rPr lang="en-US" dirty="0"/>
              <a:t> (a $72 value!) FREE! </a:t>
            </a:r>
            <a:endParaRPr lang="en-US" dirty="0" smtClean="0"/>
          </a:p>
          <a:p>
            <a:r>
              <a:rPr lang="en-US" dirty="0" smtClean="0"/>
              <a:t>To </a:t>
            </a:r>
            <a:r>
              <a:rPr lang="en-US" dirty="0"/>
              <a:t>involve more teachers, additional e-memberships can be added </a:t>
            </a:r>
            <a:endParaRPr lang="en-US" dirty="0" smtClean="0"/>
          </a:p>
          <a:p>
            <a:r>
              <a:rPr lang="en-US" dirty="0" smtClean="0"/>
              <a:t>for </a:t>
            </a:r>
            <a:r>
              <a:rPr lang="en-US" dirty="0"/>
              <a:t>just $10 each</a:t>
            </a:r>
            <a:r>
              <a:rPr lang="en-US" dirty="0" smtClean="0"/>
              <a:t>.</a:t>
            </a:r>
            <a:endParaRPr lang="en-US" dirty="0"/>
          </a:p>
        </p:txBody>
      </p:sp>
      <p:sp>
        <p:nvSpPr>
          <p:cNvPr id="11" name="Rectangle 2"/>
          <p:cNvSpPr txBox="1">
            <a:spLocks noChangeArrowheads="1"/>
          </p:cNvSpPr>
          <p:nvPr/>
        </p:nvSpPr>
        <p:spPr>
          <a:xfrm>
            <a:off x="0" y="0"/>
            <a:ext cx="9144000" cy="1371600"/>
          </a:xfrm>
          <a:prstGeom prst="rect">
            <a:avLst/>
          </a:prstGeom>
          <a:solidFill>
            <a:srgbClr val="00B0F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2060"/>
                </a:solidFill>
                <a:ea typeface="ＭＳ Ｐゴシック" pitchFamily="34" charset="-128"/>
              </a:rPr>
              <a:t>National Council of Teachers of Mathematics</a:t>
            </a:r>
            <a:r>
              <a:rPr lang="en-US" sz="4000" b="1" dirty="0" smtClean="0">
                <a:solidFill>
                  <a:srgbClr val="002060"/>
                </a:solidFill>
                <a:ea typeface="ＭＳ Ｐゴシック" pitchFamily="34" charset="-128"/>
              </a:rPr>
              <a:t/>
            </a:r>
            <a:br>
              <a:rPr lang="en-US" sz="4000" b="1" dirty="0" smtClean="0">
                <a:solidFill>
                  <a:srgbClr val="002060"/>
                </a:solidFill>
                <a:ea typeface="ＭＳ Ｐゴシック" pitchFamily="34" charset="-128"/>
              </a:rPr>
            </a:br>
            <a:r>
              <a:rPr lang="en-US" sz="4000" b="1" dirty="0" smtClean="0">
                <a:solidFill>
                  <a:srgbClr val="002060"/>
                </a:solidFill>
                <a:ea typeface="ＭＳ Ｐゴシック" pitchFamily="34" charset="-128"/>
              </a:rPr>
              <a:t>www.nctm.org</a:t>
            </a:r>
          </a:p>
        </p:txBody>
      </p:sp>
      <p:pic>
        <p:nvPicPr>
          <p:cNvPr id="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233323"/>
            <a:ext cx="9143999" cy="167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07888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i="1" dirty="0" smtClean="0">
                <a:solidFill>
                  <a:srgbClr val="002060"/>
                </a:solidFill>
                <a:latin typeface="Verdana"/>
                <a:cs typeface="Verdana"/>
              </a:rPr>
              <a:t>Effective</a:t>
            </a:r>
            <a:r>
              <a:rPr lang="en-US" sz="2800" b="1" dirty="0" smtClean="0">
                <a:solidFill>
                  <a:srgbClr val="002060"/>
                </a:solidFill>
                <a:latin typeface="Verdana"/>
                <a:cs typeface="Verdana"/>
              </a:rPr>
              <a:t> </a:t>
            </a:r>
          </a:p>
          <a:p>
            <a:pPr lvl="0" algn="ctr">
              <a:spcBef>
                <a:spcPct val="0"/>
              </a:spcBef>
              <a:defRPr/>
            </a:pPr>
            <a:r>
              <a:rPr lang="en-US" sz="2800" b="1" dirty="0" smtClean="0">
                <a:solidFill>
                  <a:srgbClr val="002060"/>
                </a:solidFill>
                <a:latin typeface="Verdana"/>
                <a:cs typeface="Verdana"/>
              </a:rPr>
              <a:t>Mathematics Teaching Practices</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2" y="1663700"/>
            <a:ext cx="7659335" cy="4438528"/>
          </a:xfrm>
          <a:prstGeom prst="rect">
            <a:avLst/>
          </a:prstGeom>
        </p:spPr>
        <p:txBody>
          <a:bodyPr vert="horz" lIns="91440" tIns="45720" rIns="91440" bIns="45720" rtlCol="0">
            <a:noAutofit/>
          </a:bodyPr>
          <a:lstStyle/>
          <a:p>
            <a:pPr marL="693738" lvl="0" indent="-579438">
              <a:spcAft>
                <a:spcPts val="600"/>
              </a:spcAft>
              <a:buFont typeface="+mj-lt"/>
              <a:buAutoNum type="arabicPeriod"/>
            </a:pPr>
            <a:r>
              <a:rPr lang="en-US" sz="2100" dirty="0" smtClean="0">
                <a:solidFill>
                  <a:srgbClr val="002060"/>
                </a:solidFill>
                <a:latin typeface="Verdana"/>
                <a:cs typeface="Verdana"/>
              </a:rPr>
              <a:t>Establish mathematics </a:t>
            </a:r>
            <a:r>
              <a:rPr lang="en-US" sz="2100" b="1" dirty="0" smtClean="0">
                <a:solidFill>
                  <a:srgbClr val="002060"/>
                </a:solidFill>
                <a:latin typeface="Verdana"/>
                <a:cs typeface="Verdana"/>
              </a:rPr>
              <a:t>goals</a:t>
            </a:r>
            <a:r>
              <a:rPr lang="en-US" sz="2100" dirty="0" smtClean="0">
                <a:solidFill>
                  <a:srgbClr val="002060"/>
                </a:solidFill>
                <a:latin typeface="Verdana"/>
                <a:cs typeface="Verdana"/>
              </a:rPr>
              <a:t> to focus learning.</a:t>
            </a:r>
          </a:p>
          <a:p>
            <a:pPr marL="693738" lvl="0" indent="-579438">
              <a:spcAft>
                <a:spcPts val="600"/>
              </a:spcAft>
              <a:buFont typeface="+mj-lt"/>
              <a:buAutoNum type="arabicPeriod"/>
            </a:pPr>
            <a:r>
              <a:rPr lang="en-US" sz="2100" dirty="0" smtClean="0">
                <a:solidFill>
                  <a:srgbClr val="002060"/>
                </a:solidFill>
                <a:latin typeface="Verdana"/>
                <a:cs typeface="Verdana"/>
              </a:rPr>
              <a:t>Implement </a:t>
            </a:r>
            <a:r>
              <a:rPr lang="en-US" sz="2100" b="1" dirty="0" smtClean="0">
                <a:solidFill>
                  <a:srgbClr val="002060"/>
                </a:solidFill>
                <a:latin typeface="Verdana"/>
                <a:cs typeface="Verdana"/>
              </a:rPr>
              <a:t>tasks</a:t>
            </a:r>
            <a:r>
              <a:rPr lang="en-US" sz="2100" dirty="0" smtClean="0">
                <a:solidFill>
                  <a:srgbClr val="002060"/>
                </a:solidFill>
                <a:latin typeface="Verdana"/>
                <a:cs typeface="Verdana"/>
              </a:rPr>
              <a:t> that promote reasoning and problem solving. </a:t>
            </a:r>
          </a:p>
          <a:p>
            <a:pPr marL="693738" lvl="0" indent="-579438">
              <a:spcAft>
                <a:spcPts val="600"/>
              </a:spcAft>
              <a:buFont typeface="+mj-lt"/>
              <a:buAutoNum type="arabicPeriod"/>
            </a:pPr>
            <a:r>
              <a:rPr lang="en-US" sz="2100" dirty="0" smtClean="0">
                <a:solidFill>
                  <a:srgbClr val="002060"/>
                </a:solidFill>
                <a:latin typeface="Verdana"/>
                <a:cs typeface="Verdana"/>
              </a:rPr>
              <a:t>Use and connect mathematical </a:t>
            </a:r>
            <a:r>
              <a:rPr lang="en-US" sz="2100" b="1" dirty="0" smtClean="0">
                <a:solidFill>
                  <a:srgbClr val="002060"/>
                </a:solidFill>
                <a:latin typeface="Verdana"/>
                <a:cs typeface="Verdana"/>
              </a:rPr>
              <a:t>representations.</a:t>
            </a:r>
          </a:p>
          <a:p>
            <a:pPr marL="693738" lvl="0" indent="-579438">
              <a:spcAft>
                <a:spcPts val="600"/>
              </a:spcAft>
              <a:buFont typeface="+mj-lt"/>
              <a:buAutoNum type="arabicPeriod"/>
            </a:pPr>
            <a:r>
              <a:rPr lang="en-US" sz="2100" dirty="0" smtClean="0">
                <a:solidFill>
                  <a:srgbClr val="002060"/>
                </a:solidFill>
                <a:latin typeface="Verdana"/>
                <a:cs typeface="Verdana"/>
              </a:rPr>
              <a:t>Facilitate meaningful mathematical </a:t>
            </a:r>
            <a:r>
              <a:rPr lang="en-US" sz="2100" b="1" dirty="0" smtClean="0">
                <a:solidFill>
                  <a:srgbClr val="002060"/>
                </a:solidFill>
                <a:latin typeface="Verdana"/>
                <a:cs typeface="Verdana"/>
              </a:rPr>
              <a:t>discourse</a:t>
            </a:r>
            <a:r>
              <a:rPr lang="en-US" sz="2100" i="1" dirty="0" smtClean="0">
                <a:solidFill>
                  <a:srgbClr val="002060"/>
                </a:solidFill>
                <a:latin typeface="Verdana"/>
                <a:cs typeface="Verdana"/>
              </a:rPr>
              <a:t>. </a:t>
            </a:r>
          </a:p>
          <a:p>
            <a:pPr marL="693738" lvl="0" indent="-579438">
              <a:spcAft>
                <a:spcPts val="600"/>
              </a:spcAft>
              <a:buFont typeface="+mj-lt"/>
              <a:buAutoNum type="arabicPeriod"/>
            </a:pPr>
            <a:r>
              <a:rPr lang="en-US" sz="2100" dirty="0" smtClean="0">
                <a:solidFill>
                  <a:srgbClr val="002060"/>
                </a:solidFill>
                <a:latin typeface="Verdana"/>
                <a:cs typeface="Verdana"/>
              </a:rPr>
              <a:t>Pose purposeful </a:t>
            </a:r>
            <a:r>
              <a:rPr lang="en-US" sz="2100" b="1" dirty="0" smtClean="0">
                <a:solidFill>
                  <a:srgbClr val="002060"/>
                </a:solidFill>
                <a:latin typeface="Verdana"/>
                <a:cs typeface="Verdana"/>
              </a:rPr>
              <a:t>questions</a:t>
            </a:r>
            <a:r>
              <a:rPr lang="en-US" sz="2100" dirty="0" smtClean="0">
                <a:solidFill>
                  <a:srgbClr val="002060"/>
                </a:solidFill>
                <a:latin typeface="Verdana"/>
                <a:cs typeface="Verdana"/>
              </a:rPr>
              <a:t>.</a:t>
            </a:r>
          </a:p>
          <a:p>
            <a:pPr marL="693738" lvl="0" indent="-579438">
              <a:spcAft>
                <a:spcPts val="600"/>
              </a:spcAft>
              <a:buFont typeface="+mj-lt"/>
              <a:buAutoNum type="arabicPeriod"/>
            </a:pPr>
            <a:r>
              <a:rPr lang="en-US" sz="2100" dirty="0" smtClean="0">
                <a:solidFill>
                  <a:srgbClr val="002060"/>
                </a:solidFill>
                <a:latin typeface="Verdana"/>
                <a:cs typeface="Verdana"/>
              </a:rPr>
              <a:t>Build </a:t>
            </a:r>
            <a:r>
              <a:rPr lang="en-US" sz="2100" b="1" dirty="0" smtClean="0">
                <a:solidFill>
                  <a:srgbClr val="002060"/>
                </a:solidFill>
                <a:latin typeface="Verdana"/>
                <a:cs typeface="Verdana"/>
              </a:rPr>
              <a:t>procedural fluency </a:t>
            </a:r>
            <a:r>
              <a:rPr lang="en-US" sz="2100" dirty="0" smtClean="0">
                <a:solidFill>
                  <a:srgbClr val="002060"/>
                </a:solidFill>
                <a:latin typeface="Verdana"/>
                <a:cs typeface="Verdana"/>
              </a:rPr>
              <a:t>from conceptual understanding.</a:t>
            </a:r>
          </a:p>
          <a:p>
            <a:pPr marL="693738" lvl="0" indent="-579438">
              <a:spcAft>
                <a:spcPts val="600"/>
              </a:spcAft>
              <a:buFont typeface="+mj-lt"/>
              <a:buAutoNum type="arabicPeriod"/>
            </a:pPr>
            <a:r>
              <a:rPr lang="en-US" sz="2100" dirty="0" smtClean="0">
                <a:solidFill>
                  <a:srgbClr val="002060"/>
                </a:solidFill>
                <a:latin typeface="Verdana"/>
                <a:cs typeface="Verdana"/>
              </a:rPr>
              <a:t>Support </a:t>
            </a:r>
            <a:r>
              <a:rPr lang="en-US" sz="2100" b="1" dirty="0" smtClean="0">
                <a:solidFill>
                  <a:srgbClr val="002060"/>
                </a:solidFill>
                <a:latin typeface="Verdana"/>
                <a:cs typeface="Verdana"/>
              </a:rPr>
              <a:t>productive struggle</a:t>
            </a:r>
            <a:r>
              <a:rPr lang="en-US" sz="2100" dirty="0" smtClean="0">
                <a:solidFill>
                  <a:srgbClr val="002060"/>
                </a:solidFill>
                <a:latin typeface="Verdana"/>
                <a:cs typeface="Verdana"/>
              </a:rPr>
              <a:t> in learning mathematics. </a:t>
            </a:r>
          </a:p>
          <a:p>
            <a:pPr marL="693738" lvl="0" indent="-579438">
              <a:spcAft>
                <a:spcPts val="600"/>
              </a:spcAft>
              <a:buFont typeface="+mj-lt"/>
              <a:buAutoNum type="arabicPeriod"/>
            </a:pPr>
            <a:r>
              <a:rPr lang="en-US" sz="2100" b="1" dirty="0" smtClean="0">
                <a:solidFill>
                  <a:srgbClr val="002060"/>
                </a:solidFill>
                <a:latin typeface="Verdana"/>
                <a:cs typeface="Verdana"/>
              </a:rPr>
              <a:t>Elicit and use evidence </a:t>
            </a:r>
            <a:r>
              <a:rPr lang="en-US" sz="2100" dirty="0" smtClean="0">
                <a:solidFill>
                  <a:srgbClr val="002060"/>
                </a:solidFill>
                <a:latin typeface="Verdana"/>
                <a:cs typeface="Verdana"/>
              </a:rPr>
              <a:t>of student thinking.</a:t>
            </a:r>
          </a:p>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Establish Mathematics Goals </a:t>
            </a:r>
          </a:p>
          <a:p>
            <a:pPr lvl="0" algn="ctr">
              <a:spcBef>
                <a:spcPct val="0"/>
              </a:spcBef>
              <a:defRPr/>
            </a:pPr>
            <a:r>
              <a:rPr lang="en-US" sz="2800" b="1" dirty="0" smtClean="0">
                <a:solidFill>
                  <a:srgbClr val="002060"/>
                </a:solidFill>
                <a:latin typeface="Verdana"/>
                <a:ea typeface="Verdana" pitchFamily="34" charset="0"/>
                <a:cs typeface="Verdana"/>
              </a:rPr>
              <a:t>To Focus Learning</a:t>
            </a: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pPr>
              <a:spcBef>
                <a:spcPts val="600"/>
              </a:spcBef>
              <a:buNone/>
            </a:pPr>
            <a:r>
              <a:rPr lang="en-US" sz="2200" dirty="0" smtClean="0">
                <a:solidFill>
                  <a:srgbClr val="002060"/>
                </a:solidFill>
                <a:latin typeface="Verdana"/>
                <a:cs typeface="Verdana"/>
              </a:rPr>
              <a:t>Learning Goals should:</a:t>
            </a:r>
          </a:p>
          <a:p>
            <a:pPr marL="342900" indent="-342900">
              <a:spcBef>
                <a:spcPts val="600"/>
              </a:spcBef>
              <a:buFont typeface="Arial"/>
              <a:buChar char="•"/>
            </a:pPr>
            <a:r>
              <a:rPr lang="en-US" sz="2200" dirty="0" smtClean="0">
                <a:solidFill>
                  <a:srgbClr val="002060"/>
                </a:solidFill>
                <a:latin typeface="Verdana"/>
                <a:cs typeface="Verdana"/>
              </a:rPr>
              <a:t>Clearly state what it is students are to learn and understand about mathematics as the result of instruction;</a:t>
            </a:r>
          </a:p>
          <a:p>
            <a:pPr marL="342900" indent="-342900">
              <a:spcBef>
                <a:spcPts val="600"/>
              </a:spcBef>
              <a:buFont typeface="Arial"/>
              <a:buChar char="•"/>
            </a:pPr>
            <a:r>
              <a:rPr lang="en-US" sz="2200" dirty="0" smtClean="0">
                <a:solidFill>
                  <a:srgbClr val="002060"/>
                </a:solidFill>
                <a:latin typeface="Verdana"/>
                <a:cs typeface="Verdana"/>
              </a:rPr>
              <a:t>Be situated within learning progressions; and</a:t>
            </a:r>
          </a:p>
          <a:p>
            <a:pPr marL="342900" indent="-342900">
              <a:spcBef>
                <a:spcPts val="600"/>
              </a:spcBef>
              <a:buFont typeface="Arial"/>
              <a:buChar char="•"/>
            </a:pPr>
            <a:r>
              <a:rPr lang="en-US" sz="2200" dirty="0" smtClean="0">
                <a:solidFill>
                  <a:srgbClr val="002060"/>
                </a:solidFill>
                <a:latin typeface="Verdana"/>
                <a:cs typeface="Verdana"/>
              </a:rPr>
              <a:t>Frame the decisions that teachers make during a lesson.</a:t>
            </a:r>
          </a:p>
          <a:p>
            <a:endParaRPr lang="en-US" sz="3200" dirty="0" smtClean="0">
              <a:solidFill>
                <a:srgbClr val="002060"/>
              </a:solidFill>
              <a:latin typeface="Verdana"/>
              <a:cs typeface="Verdana"/>
            </a:endParaRPr>
          </a:p>
          <a:p>
            <a:pPr marL="114300" indent="0">
              <a:buNone/>
            </a:pPr>
            <a:r>
              <a:rPr lang="en-US" sz="2200" i="1" dirty="0" smtClean="0">
                <a:solidFill>
                  <a:srgbClr val="002060"/>
                </a:solidFill>
                <a:latin typeface="Verdana"/>
                <a:cs typeface="Verdana"/>
              </a:rPr>
              <a:t>Formulating clear, explicit learning goals sets the stage for everything else. </a:t>
            </a:r>
          </a:p>
          <a:p>
            <a:pPr marL="114300" indent="0">
              <a:buNone/>
            </a:pPr>
            <a:endParaRPr lang="en-US" sz="1050" b="1" i="1" dirty="0" smtClean="0">
              <a:solidFill>
                <a:srgbClr val="002060"/>
              </a:solidFill>
              <a:latin typeface="Verdana"/>
              <a:cs typeface="Verdana"/>
            </a:endParaRPr>
          </a:p>
          <a:p>
            <a:pPr marL="114300" indent="0" algn="r">
              <a:buNone/>
            </a:pPr>
            <a:r>
              <a:rPr lang="en-US" sz="2000" dirty="0" smtClean="0">
                <a:solidFill>
                  <a:srgbClr val="002060"/>
                </a:solidFill>
                <a:latin typeface="Verdana"/>
                <a:cs typeface="Verdana"/>
              </a:rPr>
              <a:t>(Hiebert, Morris, Berk, &amp; Janssen, 2007, p.57)</a:t>
            </a:r>
          </a:p>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 y="319177"/>
            <a:ext cx="91440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3366"/>
                </a:solidFill>
                <a:effectLst/>
                <a:uLnTx/>
                <a:uFillTx/>
                <a:latin typeface="Verdana" pitchFamily="34" charset="0"/>
                <a:ea typeface="Verdana" pitchFamily="34" charset="0"/>
                <a:cs typeface="Verdana" pitchFamily="34" charset="0"/>
              </a:rPr>
              <a:t>Candy Jar Task</a:t>
            </a:r>
          </a:p>
        </p:txBody>
      </p:sp>
      <p:sp>
        <p:nvSpPr>
          <p:cNvPr id="6" name="Rectangle 5"/>
          <p:cNvSpPr/>
          <p:nvPr/>
        </p:nvSpPr>
        <p:spPr>
          <a:xfrm>
            <a:off x="1028700" y="1311206"/>
            <a:ext cx="7629320" cy="5062924"/>
          </a:xfrm>
          <a:prstGeom prst="rect">
            <a:avLst/>
          </a:prstGeom>
        </p:spPr>
        <p:txBody>
          <a:bodyPr wrap="square">
            <a:spAutoFit/>
          </a:bodyPr>
          <a:lstStyle/>
          <a:p>
            <a:pPr marL="114300" indent="0">
              <a:buNone/>
            </a:pPr>
            <a:r>
              <a:rPr lang="en-US" sz="1700" dirty="0" smtClean="0">
                <a:solidFill>
                  <a:srgbClr val="002060"/>
                </a:solidFill>
                <a:latin typeface="Verdana" pitchFamily="34" charset="0"/>
                <a:ea typeface="Verdana" pitchFamily="34" charset="0"/>
                <a:cs typeface="Verdana" pitchFamily="34" charset="0"/>
              </a:rPr>
              <a:t>Common Core State Standards 7.RP:</a:t>
            </a:r>
          </a:p>
          <a:p>
            <a:pPr marL="338138" indent="-223838">
              <a:buNone/>
            </a:pPr>
            <a:r>
              <a:rPr lang="en-US" sz="1700" dirty="0" smtClean="0">
                <a:solidFill>
                  <a:srgbClr val="002060"/>
                </a:solidFill>
                <a:latin typeface="Verdana" pitchFamily="34" charset="0"/>
                <a:ea typeface="Verdana" pitchFamily="34" charset="0"/>
                <a:cs typeface="Verdana" pitchFamily="34" charset="0"/>
              </a:rPr>
              <a:t>2. Recognize and represent proportional relationships between quantities.</a:t>
            </a:r>
          </a:p>
          <a:p>
            <a:pPr marL="571500" lvl="0" indent="-457200">
              <a:buFont typeface="+mj-lt"/>
              <a:buAutoNum type="alphaLcPeriod"/>
            </a:pPr>
            <a:r>
              <a:rPr lang="en-US" sz="1700" b="1" dirty="0" smtClean="0">
                <a:solidFill>
                  <a:srgbClr val="002060"/>
                </a:solidFill>
                <a:latin typeface="Verdana" pitchFamily="34" charset="0"/>
                <a:ea typeface="Verdana" pitchFamily="34" charset="0"/>
                <a:cs typeface="Verdana" pitchFamily="34" charset="0"/>
              </a:rPr>
              <a:t>Decide whether two quantities are in a proportional relationship</a:t>
            </a:r>
            <a:r>
              <a:rPr lang="en-US" sz="1700" dirty="0" smtClean="0">
                <a:solidFill>
                  <a:srgbClr val="002060"/>
                </a:solidFill>
                <a:latin typeface="Verdana" pitchFamily="34" charset="0"/>
                <a:ea typeface="Verdana" pitchFamily="34" charset="0"/>
                <a:cs typeface="Verdana" pitchFamily="34" charset="0"/>
              </a:rPr>
              <a:t>, e.g., by testing for equivalent ratios in a table or graphing on a coordinate plane and observing whether the graph is a straight line through the origin.</a:t>
            </a:r>
          </a:p>
          <a:p>
            <a:pPr marL="571500" lvl="0" indent="-457200">
              <a:buFont typeface="+mj-lt"/>
              <a:buAutoNum type="alphaLcPeriod"/>
            </a:pPr>
            <a:r>
              <a:rPr lang="en-US" sz="1700" b="1" dirty="0" smtClean="0">
                <a:solidFill>
                  <a:srgbClr val="002060"/>
                </a:solidFill>
                <a:latin typeface="Verdana" pitchFamily="34" charset="0"/>
                <a:ea typeface="Verdana" pitchFamily="34" charset="0"/>
                <a:cs typeface="Verdana" pitchFamily="34" charset="0"/>
              </a:rPr>
              <a:t>Identify the constant of proportionality (unit rate) in tables</a:t>
            </a:r>
            <a:r>
              <a:rPr lang="en-US" sz="1700" dirty="0" smtClean="0">
                <a:solidFill>
                  <a:srgbClr val="002060"/>
                </a:solidFill>
                <a:latin typeface="Verdana" pitchFamily="34" charset="0"/>
                <a:ea typeface="Verdana" pitchFamily="34" charset="0"/>
                <a:cs typeface="Verdana" pitchFamily="34" charset="0"/>
              </a:rPr>
              <a:t>, graphs, equations, diagrams, and verbal descriptions of proportional relationships.</a:t>
            </a:r>
          </a:p>
          <a:p>
            <a:pPr marL="571500" lvl="0" indent="-457200">
              <a:buFont typeface="+mj-lt"/>
              <a:buAutoNum type="alphaLcPeriod"/>
            </a:pPr>
            <a:r>
              <a:rPr lang="en-US" sz="1700" b="1" dirty="0" smtClean="0">
                <a:solidFill>
                  <a:srgbClr val="002060"/>
                </a:solidFill>
                <a:latin typeface="Verdana" pitchFamily="34" charset="0"/>
                <a:ea typeface="Verdana" pitchFamily="34" charset="0"/>
                <a:cs typeface="Verdana" pitchFamily="34" charset="0"/>
              </a:rPr>
              <a:t>Represent proportional relationships by equations</a:t>
            </a:r>
            <a:r>
              <a:rPr lang="en-US" sz="1700" dirty="0" smtClean="0">
                <a:solidFill>
                  <a:srgbClr val="002060"/>
                </a:solidFill>
                <a:latin typeface="Verdana" pitchFamily="34" charset="0"/>
                <a:ea typeface="Verdana" pitchFamily="34" charset="0"/>
                <a:cs typeface="Verdana" pitchFamily="34" charset="0"/>
              </a:rPr>
              <a:t>. For example, if total cost t is proportional to the number n of items purchased at a constant price p, the relationship between the total cost and the number of items can be expressed as t = pn.</a:t>
            </a:r>
          </a:p>
          <a:p>
            <a:pPr marL="571500" lvl="0" indent="-457200">
              <a:buFont typeface="+mj-lt"/>
              <a:buAutoNum type="alphaLcPeriod"/>
            </a:pPr>
            <a:r>
              <a:rPr lang="en-US" sz="1700" dirty="0" smtClean="0">
                <a:solidFill>
                  <a:srgbClr val="002060"/>
                </a:solidFill>
                <a:latin typeface="Verdana" pitchFamily="34" charset="0"/>
                <a:ea typeface="Verdana" pitchFamily="34" charset="0"/>
                <a:cs typeface="Verdana" pitchFamily="34" charset="0"/>
              </a:rPr>
              <a:t>Explain what a point (x, y) on the graph of a proportional relationship means in terms of the situation, with special attention to the points (0, 0) and (1, r) where r is the unit rate.</a:t>
            </a:r>
            <a:endParaRPr lang="en-US" sz="1700" dirty="0">
              <a:solidFill>
                <a:srgbClr val="002060"/>
              </a:solidFill>
              <a:latin typeface="Verdana" pitchFamily="34" charset="0"/>
              <a:ea typeface="Verdana" pitchFamily="34" charset="0"/>
              <a:cs typeface="Verdana" pitchFamily="34" charset="0"/>
            </a:endParaRPr>
          </a:p>
        </p:txBody>
      </p:sp>
      <p:grpSp>
        <p:nvGrpSpPr>
          <p:cNvPr id="2" name="Group 10"/>
          <p:cNvGrpSpPr/>
          <p:nvPr/>
        </p:nvGrpSpPr>
        <p:grpSpPr>
          <a:xfrm>
            <a:off x="7498250" y="319177"/>
            <a:ext cx="1246214" cy="1223828"/>
            <a:chOff x="0" y="0"/>
            <a:chExt cx="3011805" cy="3277235"/>
          </a:xfrm>
        </p:grpSpPr>
        <p:grpSp>
          <p:nvGrpSpPr>
            <p:cNvPr id="3" name="Group 7"/>
            <p:cNvGrpSpPr/>
            <p:nvPr/>
          </p:nvGrpSpPr>
          <p:grpSpPr>
            <a:xfrm>
              <a:off x="0" y="0"/>
              <a:ext cx="3011805" cy="3277235"/>
              <a:chOff x="0" y="0"/>
              <a:chExt cx="3011805" cy="3277235"/>
            </a:xfrm>
          </p:grpSpPr>
          <p:grpSp>
            <p:nvGrpSpPr>
              <p:cNvPr id="7" name="Group 10"/>
              <p:cNvGrpSpPr>
                <a:grpSpLocks/>
              </p:cNvGrpSpPr>
              <p:nvPr/>
            </p:nvGrpSpPr>
            <p:grpSpPr bwMode="auto">
              <a:xfrm>
                <a:off x="0" y="0"/>
                <a:ext cx="3011805" cy="3277235"/>
                <a:chOff x="7708" y="7499"/>
                <a:chExt cx="4743" cy="5161"/>
              </a:xfrm>
            </p:grpSpPr>
            <p:sp>
              <p:nvSpPr>
                <p:cNvPr id="33" name="Freeform 32"/>
                <p:cNvSpPr>
                  <a:spLocks/>
                </p:cNvSpPr>
                <p:nvPr/>
              </p:nvSpPr>
              <p:spPr bwMode="auto">
                <a:xfrm>
                  <a:off x="7708" y="8907"/>
                  <a:ext cx="1619" cy="1890"/>
                </a:xfrm>
                <a:custGeom>
                  <a:avLst/>
                  <a:gdLst>
                    <a:gd name="T0" fmla="*/ 1619 w 1619"/>
                    <a:gd name="T1" fmla="*/ 0 h 1890"/>
                    <a:gd name="T2" fmla="*/ 1463 w 1619"/>
                    <a:gd name="T3" fmla="*/ 14 h 1890"/>
                    <a:gd name="T4" fmla="*/ 1378 w 1619"/>
                    <a:gd name="T5" fmla="*/ 28 h 1890"/>
                    <a:gd name="T6" fmla="*/ 1221 w 1619"/>
                    <a:gd name="T7" fmla="*/ 56 h 1890"/>
                    <a:gd name="T8" fmla="*/ 1065 w 1619"/>
                    <a:gd name="T9" fmla="*/ 113 h 1890"/>
                    <a:gd name="T10" fmla="*/ 923 w 1619"/>
                    <a:gd name="T11" fmla="*/ 184 h 1890"/>
                    <a:gd name="T12" fmla="*/ 781 w 1619"/>
                    <a:gd name="T13" fmla="*/ 270 h 1890"/>
                    <a:gd name="T14" fmla="*/ 710 w 1619"/>
                    <a:gd name="T15" fmla="*/ 327 h 1890"/>
                    <a:gd name="T16" fmla="*/ 583 w 1619"/>
                    <a:gd name="T17" fmla="*/ 426 h 1890"/>
                    <a:gd name="T18" fmla="*/ 469 w 1619"/>
                    <a:gd name="T19" fmla="*/ 554 h 1890"/>
                    <a:gd name="T20" fmla="*/ 370 w 1619"/>
                    <a:gd name="T21" fmla="*/ 682 h 1890"/>
                    <a:gd name="T22" fmla="*/ 313 w 1619"/>
                    <a:gd name="T23" fmla="*/ 767 h 1890"/>
                    <a:gd name="T24" fmla="*/ 228 w 1619"/>
                    <a:gd name="T25" fmla="*/ 909 h 1890"/>
                    <a:gd name="T26" fmla="*/ 157 w 1619"/>
                    <a:gd name="T27" fmla="*/ 1066 h 1890"/>
                    <a:gd name="T28" fmla="*/ 100 w 1619"/>
                    <a:gd name="T29" fmla="*/ 1236 h 1890"/>
                    <a:gd name="T30" fmla="*/ 43 w 1619"/>
                    <a:gd name="T31" fmla="*/ 1407 h 1890"/>
                    <a:gd name="T32" fmla="*/ 29 w 1619"/>
                    <a:gd name="T33" fmla="*/ 1507 h 1890"/>
                    <a:gd name="T34" fmla="*/ 0 w 1619"/>
                    <a:gd name="T35" fmla="*/ 1691 h 1890"/>
                    <a:gd name="T36" fmla="*/ 0 w 1619"/>
                    <a:gd name="T37" fmla="*/ 1890 h 1890"/>
                    <a:gd name="T38" fmla="*/ 29 w 1619"/>
                    <a:gd name="T39" fmla="*/ 1791 h 1890"/>
                    <a:gd name="T40" fmla="*/ 43 w 1619"/>
                    <a:gd name="T41" fmla="*/ 1606 h 1890"/>
                    <a:gd name="T42" fmla="*/ 57 w 1619"/>
                    <a:gd name="T43" fmla="*/ 1521 h 1890"/>
                    <a:gd name="T44" fmla="*/ 100 w 1619"/>
                    <a:gd name="T45" fmla="*/ 1336 h 1890"/>
                    <a:gd name="T46" fmla="*/ 157 w 1619"/>
                    <a:gd name="T47" fmla="*/ 1165 h 1890"/>
                    <a:gd name="T48" fmla="*/ 228 w 1619"/>
                    <a:gd name="T49" fmla="*/ 995 h 1890"/>
                    <a:gd name="T50" fmla="*/ 299 w 1619"/>
                    <a:gd name="T51" fmla="*/ 853 h 1890"/>
                    <a:gd name="T52" fmla="*/ 398 w 1619"/>
                    <a:gd name="T53" fmla="*/ 710 h 1890"/>
                    <a:gd name="T54" fmla="*/ 497 w 1619"/>
                    <a:gd name="T55" fmla="*/ 582 h 1890"/>
                    <a:gd name="T56" fmla="*/ 611 w 1619"/>
                    <a:gd name="T57" fmla="*/ 455 h 1890"/>
                    <a:gd name="T58" fmla="*/ 739 w 1619"/>
                    <a:gd name="T59" fmla="*/ 341 h 1890"/>
                    <a:gd name="T60" fmla="*/ 866 w 1619"/>
                    <a:gd name="T61" fmla="*/ 255 h 1890"/>
                    <a:gd name="T62" fmla="*/ 1008 w 1619"/>
                    <a:gd name="T63" fmla="*/ 184 h 1890"/>
                    <a:gd name="T64" fmla="*/ 1150 w 1619"/>
                    <a:gd name="T65" fmla="*/ 113 h 1890"/>
                    <a:gd name="T66" fmla="*/ 1307 w 1619"/>
                    <a:gd name="T67" fmla="*/ 71 h 1890"/>
                    <a:gd name="T68" fmla="*/ 1392 w 1619"/>
                    <a:gd name="T69" fmla="*/ 56 h 1890"/>
                    <a:gd name="T70" fmla="*/ 1548 w 1619"/>
                    <a:gd name="T71" fmla="*/ 4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1619" y="28"/>
                      </a:moveTo>
                      <a:lnTo>
                        <a:pt x="1619" y="0"/>
                      </a:lnTo>
                      <a:lnTo>
                        <a:pt x="1548" y="0"/>
                      </a:lnTo>
                      <a:lnTo>
                        <a:pt x="1463" y="14"/>
                      </a:lnTo>
                      <a:lnTo>
                        <a:pt x="1378" y="28"/>
                      </a:lnTo>
                      <a:lnTo>
                        <a:pt x="1378" y="28"/>
                      </a:lnTo>
                      <a:lnTo>
                        <a:pt x="1292" y="42"/>
                      </a:lnTo>
                      <a:lnTo>
                        <a:pt x="1221" y="56"/>
                      </a:lnTo>
                      <a:lnTo>
                        <a:pt x="1136" y="85"/>
                      </a:lnTo>
                      <a:lnTo>
                        <a:pt x="1065" y="113"/>
                      </a:lnTo>
                      <a:lnTo>
                        <a:pt x="994" y="142"/>
                      </a:lnTo>
                      <a:lnTo>
                        <a:pt x="923" y="184"/>
                      </a:lnTo>
                      <a:lnTo>
                        <a:pt x="852" y="227"/>
                      </a:lnTo>
                      <a:lnTo>
                        <a:pt x="781" y="270"/>
                      </a:lnTo>
                      <a:lnTo>
                        <a:pt x="781" y="270"/>
                      </a:lnTo>
                      <a:lnTo>
                        <a:pt x="710" y="327"/>
                      </a:lnTo>
                      <a:lnTo>
                        <a:pt x="654" y="383"/>
                      </a:lnTo>
                      <a:lnTo>
                        <a:pt x="583" y="426"/>
                      </a:lnTo>
                      <a:lnTo>
                        <a:pt x="526" y="497"/>
                      </a:lnTo>
                      <a:lnTo>
                        <a:pt x="469" y="554"/>
                      </a:lnTo>
                      <a:lnTo>
                        <a:pt x="426" y="611"/>
                      </a:lnTo>
                      <a:lnTo>
                        <a:pt x="370" y="682"/>
                      </a:lnTo>
                      <a:lnTo>
                        <a:pt x="327" y="753"/>
                      </a:lnTo>
                      <a:lnTo>
                        <a:pt x="313" y="767"/>
                      </a:lnTo>
                      <a:lnTo>
                        <a:pt x="270" y="838"/>
                      </a:lnTo>
                      <a:lnTo>
                        <a:pt x="228" y="909"/>
                      </a:lnTo>
                      <a:lnTo>
                        <a:pt x="185" y="995"/>
                      </a:lnTo>
                      <a:lnTo>
                        <a:pt x="157" y="1066"/>
                      </a:lnTo>
                      <a:lnTo>
                        <a:pt x="128" y="1151"/>
                      </a:lnTo>
                      <a:lnTo>
                        <a:pt x="100" y="1236"/>
                      </a:lnTo>
                      <a:lnTo>
                        <a:pt x="71" y="1322"/>
                      </a:lnTo>
                      <a:lnTo>
                        <a:pt x="43" y="1407"/>
                      </a:lnTo>
                      <a:lnTo>
                        <a:pt x="29" y="1507"/>
                      </a:lnTo>
                      <a:lnTo>
                        <a:pt x="29" y="1507"/>
                      </a:lnTo>
                      <a:lnTo>
                        <a:pt x="15" y="1606"/>
                      </a:lnTo>
                      <a:lnTo>
                        <a:pt x="0" y="1691"/>
                      </a:lnTo>
                      <a:lnTo>
                        <a:pt x="0" y="1791"/>
                      </a:lnTo>
                      <a:lnTo>
                        <a:pt x="0" y="1890"/>
                      </a:lnTo>
                      <a:lnTo>
                        <a:pt x="29" y="1890"/>
                      </a:lnTo>
                      <a:lnTo>
                        <a:pt x="29" y="1791"/>
                      </a:lnTo>
                      <a:lnTo>
                        <a:pt x="43" y="1691"/>
                      </a:lnTo>
                      <a:lnTo>
                        <a:pt x="43" y="1606"/>
                      </a:lnTo>
                      <a:lnTo>
                        <a:pt x="57" y="1521"/>
                      </a:lnTo>
                      <a:lnTo>
                        <a:pt x="57" y="1521"/>
                      </a:lnTo>
                      <a:lnTo>
                        <a:pt x="71" y="1421"/>
                      </a:lnTo>
                      <a:lnTo>
                        <a:pt x="100" y="1336"/>
                      </a:lnTo>
                      <a:lnTo>
                        <a:pt x="128" y="1251"/>
                      </a:lnTo>
                      <a:lnTo>
                        <a:pt x="157" y="1165"/>
                      </a:lnTo>
                      <a:lnTo>
                        <a:pt x="185" y="1080"/>
                      </a:lnTo>
                      <a:lnTo>
                        <a:pt x="228" y="995"/>
                      </a:lnTo>
                      <a:lnTo>
                        <a:pt x="256" y="924"/>
                      </a:lnTo>
                      <a:lnTo>
                        <a:pt x="299" y="853"/>
                      </a:lnTo>
                      <a:lnTo>
                        <a:pt x="341" y="782"/>
                      </a:lnTo>
                      <a:lnTo>
                        <a:pt x="398" y="710"/>
                      </a:lnTo>
                      <a:lnTo>
                        <a:pt x="441" y="639"/>
                      </a:lnTo>
                      <a:lnTo>
                        <a:pt x="497" y="582"/>
                      </a:lnTo>
                      <a:lnTo>
                        <a:pt x="554" y="511"/>
                      </a:lnTo>
                      <a:lnTo>
                        <a:pt x="611" y="455"/>
                      </a:lnTo>
                      <a:lnTo>
                        <a:pt x="668" y="398"/>
                      </a:lnTo>
                      <a:lnTo>
                        <a:pt x="739" y="341"/>
                      </a:lnTo>
                      <a:lnTo>
                        <a:pt x="795" y="298"/>
                      </a:lnTo>
                      <a:lnTo>
                        <a:pt x="866" y="255"/>
                      </a:lnTo>
                      <a:lnTo>
                        <a:pt x="937" y="213"/>
                      </a:lnTo>
                      <a:lnTo>
                        <a:pt x="1008" y="184"/>
                      </a:lnTo>
                      <a:lnTo>
                        <a:pt x="1079" y="142"/>
                      </a:lnTo>
                      <a:lnTo>
                        <a:pt x="1150" y="113"/>
                      </a:lnTo>
                      <a:lnTo>
                        <a:pt x="1221" y="85"/>
                      </a:lnTo>
                      <a:lnTo>
                        <a:pt x="1307" y="71"/>
                      </a:lnTo>
                      <a:lnTo>
                        <a:pt x="1392" y="56"/>
                      </a:lnTo>
                      <a:lnTo>
                        <a:pt x="1392" y="56"/>
                      </a:lnTo>
                      <a:lnTo>
                        <a:pt x="1463" y="42"/>
                      </a:lnTo>
                      <a:lnTo>
                        <a:pt x="1548" y="42"/>
                      </a:lnTo>
                      <a:lnTo>
                        <a:pt x="161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4" name="Freeform 33"/>
                <p:cNvSpPr>
                  <a:spLocks/>
                </p:cNvSpPr>
                <p:nvPr/>
              </p:nvSpPr>
              <p:spPr bwMode="auto">
                <a:xfrm>
                  <a:off x="7723" y="10783"/>
                  <a:ext cx="1561" cy="1820"/>
                </a:xfrm>
                <a:custGeom>
                  <a:avLst/>
                  <a:gdLst>
                    <a:gd name="T0" fmla="*/ 0 w 1561"/>
                    <a:gd name="T1" fmla="*/ 0 h 1820"/>
                    <a:gd name="T2" fmla="*/ 0 w 1561"/>
                    <a:gd name="T3" fmla="*/ 157 h 1820"/>
                    <a:gd name="T4" fmla="*/ 14 w 1561"/>
                    <a:gd name="T5" fmla="*/ 313 h 1820"/>
                    <a:gd name="T6" fmla="*/ 28 w 1561"/>
                    <a:gd name="T7" fmla="*/ 398 h 1820"/>
                    <a:gd name="T8" fmla="*/ 56 w 1561"/>
                    <a:gd name="T9" fmla="*/ 555 h 1820"/>
                    <a:gd name="T10" fmla="*/ 113 w 1561"/>
                    <a:gd name="T11" fmla="*/ 697 h 1820"/>
                    <a:gd name="T12" fmla="*/ 170 w 1561"/>
                    <a:gd name="T13" fmla="*/ 839 h 1820"/>
                    <a:gd name="T14" fmla="*/ 255 w 1561"/>
                    <a:gd name="T15" fmla="*/ 981 h 1820"/>
                    <a:gd name="T16" fmla="*/ 298 w 1561"/>
                    <a:gd name="T17" fmla="*/ 1052 h 1820"/>
                    <a:gd name="T18" fmla="*/ 397 w 1561"/>
                    <a:gd name="T19" fmla="*/ 1180 h 1820"/>
                    <a:gd name="T20" fmla="*/ 511 w 1561"/>
                    <a:gd name="T21" fmla="*/ 1294 h 1820"/>
                    <a:gd name="T22" fmla="*/ 624 w 1561"/>
                    <a:gd name="T23" fmla="*/ 1394 h 1820"/>
                    <a:gd name="T24" fmla="*/ 766 w 1561"/>
                    <a:gd name="T25" fmla="*/ 1493 h 1820"/>
                    <a:gd name="T26" fmla="*/ 837 w 1561"/>
                    <a:gd name="T27" fmla="*/ 1550 h 1820"/>
                    <a:gd name="T28" fmla="*/ 979 w 1561"/>
                    <a:gd name="T29" fmla="*/ 1621 h 1820"/>
                    <a:gd name="T30" fmla="*/ 1135 w 1561"/>
                    <a:gd name="T31" fmla="*/ 1692 h 1820"/>
                    <a:gd name="T32" fmla="*/ 1292 w 1561"/>
                    <a:gd name="T33" fmla="*/ 1749 h 1820"/>
                    <a:gd name="T34" fmla="*/ 1462 w 1561"/>
                    <a:gd name="T35" fmla="*/ 1806 h 1820"/>
                    <a:gd name="T36" fmla="*/ 1547 w 1561"/>
                    <a:gd name="T37" fmla="*/ 1820 h 1820"/>
                    <a:gd name="T38" fmla="*/ 1476 w 1561"/>
                    <a:gd name="T39" fmla="*/ 1763 h 1820"/>
                    <a:gd name="T40" fmla="*/ 1391 w 1561"/>
                    <a:gd name="T41" fmla="*/ 1749 h 1820"/>
                    <a:gd name="T42" fmla="*/ 1221 w 1561"/>
                    <a:gd name="T43" fmla="*/ 1692 h 1820"/>
                    <a:gd name="T44" fmla="*/ 1064 w 1561"/>
                    <a:gd name="T45" fmla="*/ 1635 h 1820"/>
                    <a:gd name="T46" fmla="*/ 922 w 1561"/>
                    <a:gd name="T47" fmla="*/ 1564 h 1820"/>
                    <a:gd name="T48" fmla="*/ 780 w 1561"/>
                    <a:gd name="T49" fmla="*/ 1479 h 1820"/>
                    <a:gd name="T50" fmla="*/ 653 w 1561"/>
                    <a:gd name="T51" fmla="*/ 1379 h 1820"/>
                    <a:gd name="T52" fmla="*/ 539 w 1561"/>
                    <a:gd name="T53" fmla="*/ 1266 h 1820"/>
                    <a:gd name="T54" fmla="*/ 426 w 1561"/>
                    <a:gd name="T55" fmla="*/ 1152 h 1820"/>
                    <a:gd name="T56" fmla="*/ 326 w 1561"/>
                    <a:gd name="T57" fmla="*/ 1024 h 1820"/>
                    <a:gd name="T58" fmla="*/ 241 w 1561"/>
                    <a:gd name="T59" fmla="*/ 896 h 1820"/>
                    <a:gd name="T60" fmla="*/ 170 w 1561"/>
                    <a:gd name="T61" fmla="*/ 754 h 1820"/>
                    <a:gd name="T62" fmla="*/ 113 w 1561"/>
                    <a:gd name="T63" fmla="*/ 612 h 1820"/>
                    <a:gd name="T64" fmla="*/ 71 w 1561"/>
                    <a:gd name="T65" fmla="*/ 469 h 1820"/>
                    <a:gd name="T66" fmla="*/ 56 w 1561"/>
                    <a:gd name="T67" fmla="*/ 384 h 1820"/>
                    <a:gd name="T68" fmla="*/ 28 w 1561"/>
                    <a:gd name="T69" fmla="*/ 242 h 1820"/>
                    <a:gd name="T70" fmla="*/ 28 w 1561"/>
                    <a:gd name="T71" fmla="*/ 86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1" h="1820">
                      <a:moveTo>
                        <a:pt x="28" y="0"/>
                      </a:moveTo>
                      <a:lnTo>
                        <a:pt x="0" y="0"/>
                      </a:lnTo>
                      <a:lnTo>
                        <a:pt x="0" y="86"/>
                      </a:lnTo>
                      <a:lnTo>
                        <a:pt x="0" y="157"/>
                      </a:lnTo>
                      <a:lnTo>
                        <a:pt x="0" y="242"/>
                      </a:lnTo>
                      <a:lnTo>
                        <a:pt x="14" y="313"/>
                      </a:lnTo>
                      <a:lnTo>
                        <a:pt x="28" y="398"/>
                      </a:lnTo>
                      <a:lnTo>
                        <a:pt x="28" y="398"/>
                      </a:lnTo>
                      <a:lnTo>
                        <a:pt x="42" y="484"/>
                      </a:lnTo>
                      <a:lnTo>
                        <a:pt x="56" y="555"/>
                      </a:lnTo>
                      <a:lnTo>
                        <a:pt x="85" y="626"/>
                      </a:lnTo>
                      <a:lnTo>
                        <a:pt x="113" y="697"/>
                      </a:lnTo>
                      <a:lnTo>
                        <a:pt x="142" y="768"/>
                      </a:lnTo>
                      <a:lnTo>
                        <a:pt x="170" y="839"/>
                      </a:lnTo>
                      <a:lnTo>
                        <a:pt x="213" y="910"/>
                      </a:lnTo>
                      <a:lnTo>
                        <a:pt x="255" y="981"/>
                      </a:lnTo>
                      <a:lnTo>
                        <a:pt x="255" y="981"/>
                      </a:lnTo>
                      <a:lnTo>
                        <a:pt x="298" y="1052"/>
                      </a:lnTo>
                      <a:lnTo>
                        <a:pt x="355" y="1109"/>
                      </a:lnTo>
                      <a:lnTo>
                        <a:pt x="397" y="1180"/>
                      </a:lnTo>
                      <a:lnTo>
                        <a:pt x="454" y="1237"/>
                      </a:lnTo>
                      <a:lnTo>
                        <a:pt x="511" y="1294"/>
                      </a:lnTo>
                      <a:lnTo>
                        <a:pt x="568" y="1351"/>
                      </a:lnTo>
                      <a:lnTo>
                        <a:pt x="624" y="1394"/>
                      </a:lnTo>
                      <a:lnTo>
                        <a:pt x="695" y="1450"/>
                      </a:lnTo>
                      <a:lnTo>
                        <a:pt x="766" y="1493"/>
                      </a:lnTo>
                      <a:lnTo>
                        <a:pt x="766" y="1507"/>
                      </a:lnTo>
                      <a:lnTo>
                        <a:pt x="837" y="1550"/>
                      </a:lnTo>
                      <a:lnTo>
                        <a:pt x="908" y="1593"/>
                      </a:lnTo>
                      <a:lnTo>
                        <a:pt x="979" y="1621"/>
                      </a:lnTo>
                      <a:lnTo>
                        <a:pt x="1050" y="1664"/>
                      </a:lnTo>
                      <a:lnTo>
                        <a:pt x="1135" y="1692"/>
                      </a:lnTo>
                      <a:lnTo>
                        <a:pt x="1206" y="1735"/>
                      </a:lnTo>
                      <a:lnTo>
                        <a:pt x="1292" y="1749"/>
                      </a:lnTo>
                      <a:lnTo>
                        <a:pt x="1377" y="1777"/>
                      </a:lnTo>
                      <a:lnTo>
                        <a:pt x="1462" y="1806"/>
                      </a:lnTo>
                      <a:lnTo>
                        <a:pt x="1476" y="1806"/>
                      </a:lnTo>
                      <a:lnTo>
                        <a:pt x="1547" y="1820"/>
                      </a:lnTo>
                      <a:lnTo>
                        <a:pt x="1561" y="1792"/>
                      </a:lnTo>
                      <a:lnTo>
                        <a:pt x="1476" y="1763"/>
                      </a:lnTo>
                      <a:lnTo>
                        <a:pt x="1476" y="1763"/>
                      </a:lnTo>
                      <a:lnTo>
                        <a:pt x="1391" y="1749"/>
                      </a:lnTo>
                      <a:lnTo>
                        <a:pt x="1306" y="1721"/>
                      </a:lnTo>
                      <a:lnTo>
                        <a:pt x="1221" y="1692"/>
                      </a:lnTo>
                      <a:lnTo>
                        <a:pt x="1150" y="1664"/>
                      </a:lnTo>
                      <a:lnTo>
                        <a:pt x="1064" y="1635"/>
                      </a:lnTo>
                      <a:lnTo>
                        <a:pt x="993" y="1593"/>
                      </a:lnTo>
                      <a:lnTo>
                        <a:pt x="922" y="1564"/>
                      </a:lnTo>
                      <a:lnTo>
                        <a:pt x="851" y="1522"/>
                      </a:lnTo>
                      <a:lnTo>
                        <a:pt x="780" y="1479"/>
                      </a:lnTo>
                      <a:lnTo>
                        <a:pt x="724" y="1422"/>
                      </a:lnTo>
                      <a:lnTo>
                        <a:pt x="653" y="1379"/>
                      </a:lnTo>
                      <a:lnTo>
                        <a:pt x="596" y="1323"/>
                      </a:lnTo>
                      <a:lnTo>
                        <a:pt x="539" y="1266"/>
                      </a:lnTo>
                      <a:lnTo>
                        <a:pt x="482" y="1209"/>
                      </a:lnTo>
                      <a:lnTo>
                        <a:pt x="426" y="1152"/>
                      </a:lnTo>
                      <a:lnTo>
                        <a:pt x="369" y="1095"/>
                      </a:lnTo>
                      <a:lnTo>
                        <a:pt x="326" y="1024"/>
                      </a:lnTo>
                      <a:lnTo>
                        <a:pt x="284" y="967"/>
                      </a:lnTo>
                      <a:lnTo>
                        <a:pt x="241" y="896"/>
                      </a:lnTo>
                      <a:lnTo>
                        <a:pt x="213" y="825"/>
                      </a:lnTo>
                      <a:lnTo>
                        <a:pt x="170" y="754"/>
                      </a:lnTo>
                      <a:lnTo>
                        <a:pt x="142" y="683"/>
                      </a:lnTo>
                      <a:lnTo>
                        <a:pt x="113" y="612"/>
                      </a:lnTo>
                      <a:lnTo>
                        <a:pt x="85" y="541"/>
                      </a:lnTo>
                      <a:lnTo>
                        <a:pt x="71" y="469"/>
                      </a:lnTo>
                      <a:lnTo>
                        <a:pt x="56" y="384"/>
                      </a:lnTo>
                      <a:lnTo>
                        <a:pt x="56" y="384"/>
                      </a:lnTo>
                      <a:lnTo>
                        <a:pt x="42" y="313"/>
                      </a:lnTo>
                      <a:lnTo>
                        <a:pt x="28" y="242"/>
                      </a:lnTo>
                      <a:lnTo>
                        <a:pt x="28" y="157"/>
                      </a:lnTo>
                      <a:lnTo>
                        <a:pt x="28" y="86"/>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nvGrpSpPr>
                <p:cNvPr id="8" name="Group 34"/>
                <p:cNvGrpSpPr>
                  <a:grpSpLocks/>
                </p:cNvGrpSpPr>
                <p:nvPr/>
              </p:nvGrpSpPr>
              <p:grpSpPr bwMode="auto">
                <a:xfrm>
                  <a:off x="10832" y="8907"/>
                  <a:ext cx="1619" cy="3696"/>
                  <a:chOff x="10832" y="8907"/>
                  <a:chExt cx="1619" cy="3696"/>
                </a:xfrm>
              </p:grpSpPr>
              <p:sp>
                <p:nvSpPr>
                  <p:cNvPr id="41" name="Freeform 40"/>
                  <p:cNvSpPr>
                    <a:spLocks/>
                  </p:cNvSpPr>
                  <p:nvPr/>
                </p:nvSpPr>
                <p:spPr bwMode="auto">
                  <a:xfrm>
                    <a:off x="10832" y="8907"/>
                    <a:ext cx="1619" cy="1890"/>
                  </a:xfrm>
                  <a:custGeom>
                    <a:avLst/>
                    <a:gdLst>
                      <a:gd name="T0" fmla="*/ 0 w 1619"/>
                      <a:gd name="T1" fmla="*/ 28 h 1890"/>
                      <a:gd name="T2" fmla="*/ 156 w 1619"/>
                      <a:gd name="T3" fmla="*/ 42 h 1890"/>
                      <a:gd name="T4" fmla="*/ 241 w 1619"/>
                      <a:gd name="T5" fmla="*/ 56 h 1890"/>
                      <a:gd name="T6" fmla="*/ 398 w 1619"/>
                      <a:gd name="T7" fmla="*/ 85 h 1890"/>
                      <a:gd name="T8" fmla="*/ 540 w 1619"/>
                      <a:gd name="T9" fmla="*/ 142 h 1890"/>
                      <a:gd name="T10" fmla="*/ 682 w 1619"/>
                      <a:gd name="T11" fmla="*/ 213 h 1890"/>
                      <a:gd name="T12" fmla="*/ 824 w 1619"/>
                      <a:gd name="T13" fmla="*/ 298 h 1890"/>
                      <a:gd name="T14" fmla="*/ 951 w 1619"/>
                      <a:gd name="T15" fmla="*/ 398 h 1890"/>
                      <a:gd name="T16" fmla="*/ 1065 w 1619"/>
                      <a:gd name="T17" fmla="*/ 511 h 1890"/>
                      <a:gd name="T18" fmla="*/ 1178 w 1619"/>
                      <a:gd name="T19" fmla="*/ 639 h 1890"/>
                      <a:gd name="T20" fmla="*/ 1278 w 1619"/>
                      <a:gd name="T21" fmla="*/ 782 h 1890"/>
                      <a:gd name="T22" fmla="*/ 1363 w 1619"/>
                      <a:gd name="T23" fmla="*/ 924 h 1890"/>
                      <a:gd name="T24" fmla="*/ 1434 w 1619"/>
                      <a:gd name="T25" fmla="*/ 1080 h 1890"/>
                      <a:gd name="T26" fmla="*/ 1491 w 1619"/>
                      <a:gd name="T27" fmla="*/ 1251 h 1890"/>
                      <a:gd name="T28" fmla="*/ 1548 w 1619"/>
                      <a:gd name="T29" fmla="*/ 1421 h 1890"/>
                      <a:gd name="T30" fmla="*/ 1562 w 1619"/>
                      <a:gd name="T31" fmla="*/ 1521 h 1890"/>
                      <a:gd name="T32" fmla="*/ 1590 w 1619"/>
                      <a:gd name="T33" fmla="*/ 1691 h 1890"/>
                      <a:gd name="T34" fmla="*/ 1590 w 1619"/>
                      <a:gd name="T35" fmla="*/ 1890 h 1890"/>
                      <a:gd name="T36" fmla="*/ 1619 w 1619"/>
                      <a:gd name="T37" fmla="*/ 1791 h 1890"/>
                      <a:gd name="T38" fmla="*/ 1604 w 1619"/>
                      <a:gd name="T39" fmla="*/ 1606 h 1890"/>
                      <a:gd name="T40" fmla="*/ 1590 w 1619"/>
                      <a:gd name="T41" fmla="*/ 1507 h 1890"/>
                      <a:gd name="T42" fmla="*/ 1548 w 1619"/>
                      <a:gd name="T43" fmla="*/ 1322 h 1890"/>
                      <a:gd name="T44" fmla="*/ 1491 w 1619"/>
                      <a:gd name="T45" fmla="*/ 1151 h 1890"/>
                      <a:gd name="T46" fmla="*/ 1434 w 1619"/>
                      <a:gd name="T47" fmla="*/ 995 h 1890"/>
                      <a:gd name="T48" fmla="*/ 1349 w 1619"/>
                      <a:gd name="T49" fmla="*/ 838 h 1890"/>
                      <a:gd name="T50" fmla="*/ 1292 w 1619"/>
                      <a:gd name="T51" fmla="*/ 753 h 1890"/>
                      <a:gd name="T52" fmla="*/ 1207 w 1619"/>
                      <a:gd name="T53" fmla="*/ 611 h 1890"/>
                      <a:gd name="T54" fmla="*/ 1093 w 1619"/>
                      <a:gd name="T55" fmla="*/ 497 h 1890"/>
                      <a:gd name="T56" fmla="*/ 965 w 1619"/>
                      <a:gd name="T57" fmla="*/ 383 h 1890"/>
                      <a:gd name="T58" fmla="*/ 838 w 1619"/>
                      <a:gd name="T59" fmla="*/ 270 h 1890"/>
                      <a:gd name="T60" fmla="*/ 767 w 1619"/>
                      <a:gd name="T61" fmla="*/ 227 h 1890"/>
                      <a:gd name="T62" fmla="*/ 625 w 1619"/>
                      <a:gd name="T63" fmla="*/ 142 h 1890"/>
                      <a:gd name="T64" fmla="*/ 483 w 1619"/>
                      <a:gd name="T65" fmla="*/ 85 h 1890"/>
                      <a:gd name="T66" fmla="*/ 327 w 1619"/>
                      <a:gd name="T67" fmla="*/ 42 h 1890"/>
                      <a:gd name="T68" fmla="*/ 241 w 1619"/>
                      <a:gd name="T69" fmla="*/ 28 h 1890"/>
                      <a:gd name="T70" fmla="*/ 85 w 1619"/>
                      <a:gd name="T71" fmla="*/ 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0" y="0"/>
                        </a:moveTo>
                        <a:lnTo>
                          <a:pt x="0" y="28"/>
                        </a:lnTo>
                        <a:lnTo>
                          <a:pt x="85" y="42"/>
                        </a:lnTo>
                        <a:lnTo>
                          <a:pt x="156" y="42"/>
                        </a:lnTo>
                        <a:lnTo>
                          <a:pt x="241" y="56"/>
                        </a:lnTo>
                        <a:lnTo>
                          <a:pt x="241" y="56"/>
                        </a:lnTo>
                        <a:lnTo>
                          <a:pt x="312" y="71"/>
                        </a:lnTo>
                        <a:lnTo>
                          <a:pt x="398" y="85"/>
                        </a:lnTo>
                        <a:lnTo>
                          <a:pt x="469" y="113"/>
                        </a:lnTo>
                        <a:lnTo>
                          <a:pt x="540" y="142"/>
                        </a:lnTo>
                        <a:lnTo>
                          <a:pt x="611" y="184"/>
                        </a:lnTo>
                        <a:lnTo>
                          <a:pt x="682" y="213"/>
                        </a:lnTo>
                        <a:lnTo>
                          <a:pt x="753" y="255"/>
                        </a:lnTo>
                        <a:lnTo>
                          <a:pt x="824" y="298"/>
                        </a:lnTo>
                        <a:lnTo>
                          <a:pt x="880" y="341"/>
                        </a:lnTo>
                        <a:lnTo>
                          <a:pt x="951" y="398"/>
                        </a:lnTo>
                        <a:lnTo>
                          <a:pt x="1008" y="455"/>
                        </a:lnTo>
                        <a:lnTo>
                          <a:pt x="1065" y="511"/>
                        </a:lnTo>
                        <a:lnTo>
                          <a:pt x="1122" y="582"/>
                        </a:lnTo>
                        <a:lnTo>
                          <a:pt x="1178" y="639"/>
                        </a:lnTo>
                        <a:lnTo>
                          <a:pt x="1221" y="710"/>
                        </a:lnTo>
                        <a:lnTo>
                          <a:pt x="1278" y="782"/>
                        </a:lnTo>
                        <a:lnTo>
                          <a:pt x="1320" y="853"/>
                        </a:lnTo>
                        <a:lnTo>
                          <a:pt x="1363" y="924"/>
                        </a:lnTo>
                        <a:lnTo>
                          <a:pt x="1391" y="995"/>
                        </a:lnTo>
                        <a:lnTo>
                          <a:pt x="1434" y="1080"/>
                        </a:lnTo>
                        <a:lnTo>
                          <a:pt x="1462" y="1165"/>
                        </a:lnTo>
                        <a:lnTo>
                          <a:pt x="1491" y="1251"/>
                        </a:lnTo>
                        <a:lnTo>
                          <a:pt x="1519" y="1336"/>
                        </a:lnTo>
                        <a:lnTo>
                          <a:pt x="1548" y="1421"/>
                        </a:lnTo>
                        <a:lnTo>
                          <a:pt x="1562" y="1521"/>
                        </a:lnTo>
                        <a:lnTo>
                          <a:pt x="1562" y="1521"/>
                        </a:lnTo>
                        <a:lnTo>
                          <a:pt x="1576" y="1606"/>
                        </a:lnTo>
                        <a:lnTo>
                          <a:pt x="1590" y="1691"/>
                        </a:lnTo>
                        <a:lnTo>
                          <a:pt x="1590" y="1791"/>
                        </a:lnTo>
                        <a:lnTo>
                          <a:pt x="1590" y="1890"/>
                        </a:lnTo>
                        <a:lnTo>
                          <a:pt x="1619" y="1890"/>
                        </a:lnTo>
                        <a:lnTo>
                          <a:pt x="1619" y="1791"/>
                        </a:lnTo>
                        <a:lnTo>
                          <a:pt x="1619" y="1691"/>
                        </a:lnTo>
                        <a:lnTo>
                          <a:pt x="1604" y="1606"/>
                        </a:lnTo>
                        <a:lnTo>
                          <a:pt x="1590" y="1507"/>
                        </a:lnTo>
                        <a:lnTo>
                          <a:pt x="1590" y="1507"/>
                        </a:lnTo>
                        <a:lnTo>
                          <a:pt x="1576" y="1407"/>
                        </a:lnTo>
                        <a:lnTo>
                          <a:pt x="1548" y="1322"/>
                        </a:lnTo>
                        <a:lnTo>
                          <a:pt x="1519" y="1236"/>
                        </a:lnTo>
                        <a:lnTo>
                          <a:pt x="1491" y="1151"/>
                        </a:lnTo>
                        <a:lnTo>
                          <a:pt x="1462" y="1066"/>
                        </a:lnTo>
                        <a:lnTo>
                          <a:pt x="1434" y="995"/>
                        </a:lnTo>
                        <a:lnTo>
                          <a:pt x="1391" y="909"/>
                        </a:lnTo>
                        <a:lnTo>
                          <a:pt x="1349" y="838"/>
                        </a:lnTo>
                        <a:lnTo>
                          <a:pt x="1306" y="767"/>
                        </a:lnTo>
                        <a:lnTo>
                          <a:pt x="1292" y="753"/>
                        </a:lnTo>
                        <a:lnTo>
                          <a:pt x="1249" y="682"/>
                        </a:lnTo>
                        <a:lnTo>
                          <a:pt x="1207" y="611"/>
                        </a:lnTo>
                        <a:lnTo>
                          <a:pt x="1150" y="554"/>
                        </a:lnTo>
                        <a:lnTo>
                          <a:pt x="1093" y="497"/>
                        </a:lnTo>
                        <a:lnTo>
                          <a:pt x="1036" y="426"/>
                        </a:lnTo>
                        <a:lnTo>
                          <a:pt x="965" y="383"/>
                        </a:lnTo>
                        <a:lnTo>
                          <a:pt x="909" y="327"/>
                        </a:lnTo>
                        <a:lnTo>
                          <a:pt x="838" y="270"/>
                        </a:lnTo>
                        <a:lnTo>
                          <a:pt x="838" y="270"/>
                        </a:lnTo>
                        <a:lnTo>
                          <a:pt x="767" y="227"/>
                        </a:lnTo>
                        <a:lnTo>
                          <a:pt x="696" y="184"/>
                        </a:lnTo>
                        <a:lnTo>
                          <a:pt x="625" y="142"/>
                        </a:lnTo>
                        <a:lnTo>
                          <a:pt x="554" y="113"/>
                        </a:lnTo>
                        <a:lnTo>
                          <a:pt x="483" y="85"/>
                        </a:lnTo>
                        <a:lnTo>
                          <a:pt x="412" y="56"/>
                        </a:lnTo>
                        <a:lnTo>
                          <a:pt x="327" y="42"/>
                        </a:lnTo>
                        <a:lnTo>
                          <a:pt x="241" y="28"/>
                        </a:lnTo>
                        <a:lnTo>
                          <a:pt x="241" y="28"/>
                        </a:lnTo>
                        <a:lnTo>
                          <a:pt x="156" y="14"/>
                        </a:lnTo>
                        <a:lnTo>
                          <a:pt x="8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2" name="Freeform 41"/>
                  <p:cNvSpPr>
                    <a:spLocks/>
                  </p:cNvSpPr>
                  <p:nvPr/>
                </p:nvSpPr>
                <p:spPr bwMode="auto">
                  <a:xfrm>
                    <a:off x="10875" y="10783"/>
                    <a:ext cx="1561" cy="1820"/>
                  </a:xfrm>
                  <a:custGeom>
                    <a:avLst/>
                    <a:gdLst>
                      <a:gd name="T0" fmla="*/ 1533 w 1561"/>
                      <a:gd name="T1" fmla="*/ 0 h 1820"/>
                      <a:gd name="T2" fmla="*/ 1533 w 1561"/>
                      <a:gd name="T3" fmla="*/ 157 h 1820"/>
                      <a:gd name="T4" fmla="*/ 1519 w 1561"/>
                      <a:gd name="T5" fmla="*/ 313 h 1820"/>
                      <a:gd name="T6" fmla="*/ 1505 w 1561"/>
                      <a:gd name="T7" fmla="*/ 384 h 1820"/>
                      <a:gd name="T8" fmla="*/ 1476 w 1561"/>
                      <a:gd name="T9" fmla="*/ 541 h 1820"/>
                      <a:gd name="T10" fmla="*/ 1419 w 1561"/>
                      <a:gd name="T11" fmla="*/ 683 h 1820"/>
                      <a:gd name="T12" fmla="*/ 1363 w 1561"/>
                      <a:gd name="T13" fmla="*/ 825 h 1820"/>
                      <a:gd name="T14" fmla="*/ 1277 w 1561"/>
                      <a:gd name="T15" fmla="*/ 967 h 1820"/>
                      <a:gd name="T16" fmla="*/ 1192 w 1561"/>
                      <a:gd name="T17" fmla="*/ 1095 h 1820"/>
                      <a:gd name="T18" fmla="*/ 1093 w 1561"/>
                      <a:gd name="T19" fmla="*/ 1209 h 1820"/>
                      <a:gd name="T20" fmla="*/ 965 w 1561"/>
                      <a:gd name="T21" fmla="*/ 1323 h 1820"/>
                      <a:gd name="T22" fmla="*/ 852 w 1561"/>
                      <a:gd name="T23" fmla="*/ 1422 h 1820"/>
                      <a:gd name="T24" fmla="*/ 710 w 1561"/>
                      <a:gd name="T25" fmla="*/ 1522 h 1820"/>
                      <a:gd name="T26" fmla="*/ 568 w 1561"/>
                      <a:gd name="T27" fmla="*/ 1593 h 1820"/>
                      <a:gd name="T28" fmla="*/ 411 w 1561"/>
                      <a:gd name="T29" fmla="*/ 1664 h 1820"/>
                      <a:gd name="T30" fmla="*/ 255 w 1561"/>
                      <a:gd name="T31" fmla="*/ 1721 h 1820"/>
                      <a:gd name="T32" fmla="*/ 85 w 1561"/>
                      <a:gd name="T33" fmla="*/ 1763 h 1820"/>
                      <a:gd name="T34" fmla="*/ 0 w 1561"/>
                      <a:gd name="T35" fmla="*/ 1792 h 1820"/>
                      <a:gd name="T36" fmla="*/ 85 w 1561"/>
                      <a:gd name="T37" fmla="*/ 1806 h 1820"/>
                      <a:gd name="T38" fmla="*/ 184 w 1561"/>
                      <a:gd name="T39" fmla="*/ 1777 h 1820"/>
                      <a:gd name="T40" fmla="*/ 355 w 1561"/>
                      <a:gd name="T41" fmla="*/ 1735 h 1820"/>
                      <a:gd name="T42" fmla="*/ 511 w 1561"/>
                      <a:gd name="T43" fmla="*/ 1664 h 1820"/>
                      <a:gd name="T44" fmla="*/ 653 w 1561"/>
                      <a:gd name="T45" fmla="*/ 1593 h 1820"/>
                      <a:gd name="T46" fmla="*/ 795 w 1561"/>
                      <a:gd name="T47" fmla="*/ 1507 h 1820"/>
                      <a:gd name="T48" fmla="*/ 866 w 1561"/>
                      <a:gd name="T49" fmla="*/ 1450 h 1820"/>
                      <a:gd name="T50" fmla="*/ 993 w 1561"/>
                      <a:gd name="T51" fmla="*/ 1351 h 1820"/>
                      <a:gd name="T52" fmla="*/ 1107 w 1561"/>
                      <a:gd name="T53" fmla="*/ 1237 h 1820"/>
                      <a:gd name="T54" fmla="*/ 1206 w 1561"/>
                      <a:gd name="T55" fmla="*/ 1109 h 1820"/>
                      <a:gd name="T56" fmla="*/ 1306 w 1561"/>
                      <a:gd name="T57" fmla="*/ 981 h 1820"/>
                      <a:gd name="T58" fmla="*/ 1348 w 1561"/>
                      <a:gd name="T59" fmla="*/ 910 h 1820"/>
                      <a:gd name="T60" fmla="*/ 1419 w 1561"/>
                      <a:gd name="T61" fmla="*/ 768 h 1820"/>
                      <a:gd name="T62" fmla="*/ 1476 w 1561"/>
                      <a:gd name="T63" fmla="*/ 626 h 1820"/>
                      <a:gd name="T64" fmla="*/ 1519 w 1561"/>
                      <a:gd name="T65" fmla="*/ 484 h 1820"/>
                      <a:gd name="T66" fmla="*/ 1533 w 1561"/>
                      <a:gd name="T67" fmla="*/ 398 h 1820"/>
                      <a:gd name="T68" fmla="*/ 1547 w 1561"/>
                      <a:gd name="T69" fmla="*/ 313 h 1820"/>
                      <a:gd name="T70" fmla="*/ 1561 w 1561"/>
                      <a:gd name="T71" fmla="*/ 157 h 1820"/>
                      <a:gd name="T72" fmla="*/ 1561 w 1561"/>
                      <a:gd name="T73" fmla="*/ 0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1" h="1820">
                        <a:moveTo>
                          <a:pt x="1561" y="0"/>
                        </a:moveTo>
                        <a:lnTo>
                          <a:pt x="1533" y="0"/>
                        </a:lnTo>
                        <a:lnTo>
                          <a:pt x="1533" y="86"/>
                        </a:lnTo>
                        <a:lnTo>
                          <a:pt x="1533" y="157"/>
                        </a:lnTo>
                        <a:lnTo>
                          <a:pt x="1533" y="242"/>
                        </a:lnTo>
                        <a:lnTo>
                          <a:pt x="1519" y="313"/>
                        </a:lnTo>
                        <a:lnTo>
                          <a:pt x="1505" y="384"/>
                        </a:lnTo>
                        <a:lnTo>
                          <a:pt x="1505" y="384"/>
                        </a:lnTo>
                        <a:lnTo>
                          <a:pt x="1490" y="469"/>
                        </a:lnTo>
                        <a:lnTo>
                          <a:pt x="1476" y="541"/>
                        </a:lnTo>
                        <a:lnTo>
                          <a:pt x="1448" y="612"/>
                        </a:lnTo>
                        <a:lnTo>
                          <a:pt x="1419" y="683"/>
                        </a:lnTo>
                        <a:lnTo>
                          <a:pt x="1391" y="754"/>
                        </a:lnTo>
                        <a:lnTo>
                          <a:pt x="1363" y="825"/>
                        </a:lnTo>
                        <a:lnTo>
                          <a:pt x="1320" y="896"/>
                        </a:lnTo>
                        <a:lnTo>
                          <a:pt x="1277" y="967"/>
                        </a:lnTo>
                        <a:lnTo>
                          <a:pt x="1235" y="1024"/>
                        </a:lnTo>
                        <a:lnTo>
                          <a:pt x="1192" y="1095"/>
                        </a:lnTo>
                        <a:lnTo>
                          <a:pt x="1135" y="1152"/>
                        </a:lnTo>
                        <a:lnTo>
                          <a:pt x="1093" y="1209"/>
                        </a:lnTo>
                        <a:lnTo>
                          <a:pt x="1036" y="1266"/>
                        </a:lnTo>
                        <a:lnTo>
                          <a:pt x="965" y="1323"/>
                        </a:lnTo>
                        <a:lnTo>
                          <a:pt x="908" y="1379"/>
                        </a:lnTo>
                        <a:lnTo>
                          <a:pt x="852" y="1422"/>
                        </a:lnTo>
                        <a:lnTo>
                          <a:pt x="781" y="1479"/>
                        </a:lnTo>
                        <a:lnTo>
                          <a:pt x="710" y="1522"/>
                        </a:lnTo>
                        <a:lnTo>
                          <a:pt x="639" y="1564"/>
                        </a:lnTo>
                        <a:lnTo>
                          <a:pt x="568" y="1593"/>
                        </a:lnTo>
                        <a:lnTo>
                          <a:pt x="497" y="1635"/>
                        </a:lnTo>
                        <a:lnTo>
                          <a:pt x="411" y="1664"/>
                        </a:lnTo>
                        <a:lnTo>
                          <a:pt x="340" y="1692"/>
                        </a:lnTo>
                        <a:lnTo>
                          <a:pt x="255" y="1721"/>
                        </a:lnTo>
                        <a:lnTo>
                          <a:pt x="170" y="1749"/>
                        </a:lnTo>
                        <a:lnTo>
                          <a:pt x="85" y="1763"/>
                        </a:lnTo>
                        <a:lnTo>
                          <a:pt x="85" y="1763"/>
                        </a:lnTo>
                        <a:lnTo>
                          <a:pt x="0" y="1792"/>
                        </a:lnTo>
                        <a:lnTo>
                          <a:pt x="14" y="1820"/>
                        </a:lnTo>
                        <a:lnTo>
                          <a:pt x="85" y="1806"/>
                        </a:lnTo>
                        <a:lnTo>
                          <a:pt x="99" y="1806"/>
                        </a:lnTo>
                        <a:lnTo>
                          <a:pt x="184" y="1777"/>
                        </a:lnTo>
                        <a:lnTo>
                          <a:pt x="269" y="1749"/>
                        </a:lnTo>
                        <a:lnTo>
                          <a:pt x="355" y="1735"/>
                        </a:lnTo>
                        <a:lnTo>
                          <a:pt x="426" y="1692"/>
                        </a:lnTo>
                        <a:lnTo>
                          <a:pt x="511" y="1664"/>
                        </a:lnTo>
                        <a:lnTo>
                          <a:pt x="582" y="1621"/>
                        </a:lnTo>
                        <a:lnTo>
                          <a:pt x="653" y="1593"/>
                        </a:lnTo>
                        <a:lnTo>
                          <a:pt x="724" y="1550"/>
                        </a:lnTo>
                        <a:lnTo>
                          <a:pt x="795" y="1507"/>
                        </a:lnTo>
                        <a:lnTo>
                          <a:pt x="795" y="1493"/>
                        </a:lnTo>
                        <a:lnTo>
                          <a:pt x="866" y="1450"/>
                        </a:lnTo>
                        <a:lnTo>
                          <a:pt x="937" y="1394"/>
                        </a:lnTo>
                        <a:lnTo>
                          <a:pt x="993" y="1351"/>
                        </a:lnTo>
                        <a:lnTo>
                          <a:pt x="1050" y="1294"/>
                        </a:lnTo>
                        <a:lnTo>
                          <a:pt x="1107" y="1237"/>
                        </a:lnTo>
                        <a:lnTo>
                          <a:pt x="1164" y="1180"/>
                        </a:lnTo>
                        <a:lnTo>
                          <a:pt x="1206" y="1109"/>
                        </a:lnTo>
                        <a:lnTo>
                          <a:pt x="1263" y="1052"/>
                        </a:lnTo>
                        <a:lnTo>
                          <a:pt x="1306" y="981"/>
                        </a:lnTo>
                        <a:lnTo>
                          <a:pt x="1306" y="981"/>
                        </a:lnTo>
                        <a:lnTo>
                          <a:pt x="1348" y="910"/>
                        </a:lnTo>
                        <a:lnTo>
                          <a:pt x="1391" y="839"/>
                        </a:lnTo>
                        <a:lnTo>
                          <a:pt x="1419" y="768"/>
                        </a:lnTo>
                        <a:lnTo>
                          <a:pt x="1448" y="697"/>
                        </a:lnTo>
                        <a:lnTo>
                          <a:pt x="1476" y="626"/>
                        </a:lnTo>
                        <a:lnTo>
                          <a:pt x="1505" y="555"/>
                        </a:lnTo>
                        <a:lnTo>
                          <a:pt x="1519" y="484"/>
                        </a:lnTo>
                        <a:lnTo>
                          <a:pt x="1533" y="398"/>
                        </a:lnTo>
                        <a:lnTo>
                          <a:pt x="1533" y="398"/>
                        </a:lnTo>
                        <a:lnTo>
                          <a:pt x="1533" y="398"/>
                        </a:lnTo>
                        <a:lnTo>
                          <a:pt x="1547" y="313"/>
                        </a:lnTo>
                        <a:lnTo>
                          <a:pt x="1561" y="242"/>
                        </a:lnTo>
                        <a:lnTo>
                          <a:pt x="1561" y="157"/>
                        </a:lnTo>
                        <a:lnTo>
                          <a:pt x="1561" y="86"/>
                        </a:lnTo>
                        <a:lnTo>
                          <a:pt x="1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6" name="Rectangle 35"/>
                <p:cNvSpPr>
                  <a:spLocks noChangeArrowheads="1"/>
                </p:cNvSpPr>
                <p:nvPr/>
              </p:nvSpPr>
              <p:spPr bwMode="auto">
                <a:xfrm>
                  <a:off x="9199" y="12617"/>
                  <a:ext cx="1718"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37" name="Freeform 36"/>
                <p:cNvSpPr>
                  <a:spLocks/>
                </p:cNvSpPr>
                <p:nvPr/>
              </p:nvSpPr>
              <p:spPr bwMode="auto">
                <a:xfrm>
                  <a:off x="9100" y="7599"/>
                  <a:ext cx="241" cy="1322"/>
                </a:xfrm>
                <a:custGeom>
                  <a:avLst/>
                  <a:gdLst>
                    <a:gd name="T0" fmla="*/ 213 w 241"/>
                    <a:gd name="T1" fmla="*/ 1322 h 1322"/>
                    <a:gd name="T2" fmla="*/ 241 w 241"/>
                    <a:gd name="T3" fmla="*/ 1322 h 1322"/>
                    <a:gd name="T4" fmla="*/ 28 w 241"/>
                    <a:gd name="T5" fmla="*/ 0 h 1322"/>
                    <a:gd name="T6" fmla="*/ 0 w 241"/>
                    <a:gd name="T7" fmla="*/ 14 h 1322"/>
                    <a:gd name="T8" fmla="*/ 213 w 241"/>
                    <a:gd name="T9" fmla="*/ 1322 h 1322"/>
                  </a:gdLst>
                  <a:ahLst/>
                  <a:cxnLst>
                    <a:cxn ang="0">
                      <a:pos x="T0" y="T1"/>
                    </a:cxn>
                    <a:cxn ang="0">
                      <a:pos x="T2" y="T3"/>
                    </a:cxn>
                    <a:cxn ang="0">
                      <a:pos x="T4" y="T5"/>
                    </a:cxn>
                    <a:cxn ang="0">
                      <a:pos x="T6" y="T7"/>
                    </a:cxn>
                    <a:cxn ang="0">
                      <a:pos x="T8" y="T9"/>
                    </a:cxn>
                  </a:cxnLst>
                  <a:rect l="0" t="0" r="r" b="b"/>
                  <a:pathLst>
                    <a:path w="241" h="1322">
                      <a:moveTo>
                        <a:pt x="213" y="1322"/>
                      </a:moveTo>
                      <a:lnTo>
                        <a:pt x="241" y="1322"/>
                      </a:lnTo>
                      <a:lnTo>
                        <a:pt x="28" y="0"/>
                      </a:lnTo>
                      <a:lnTo>
                        <a:pt x="0" y="14"/>
                      </a:lnTo>
                      <a:lnTo>
                        <a:pt x="213"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8" name="Freeform 37"/>
                <p:cNvSpPr>
                  <a:spLocks/>
                </p:cNvSpPr>
                <p:nvPr/>
              </p:nvSpPr>
              <p:spPr bwMode="auto">
                <a:xfrm>
                  <a:off x="10818" y="7599"/>
                  <a:ext cx="241" cy="1322"/>
                </a:xfrm>
                <a:custGeom>
                  <a:avLst/>
                  <a:gdLst>
                    <a:gd name="T0" fmla="*/ 0 w 241"/>
                    <a:gd name="T1" fmla="*/ 1322 h 1322"/>
                    <a:gd name="T2" fmla="*/ 28 w 241"/>
                    <a:gd name="T3" fmla="*/ 1322 h 1322"/>
                    <a:gd name="T4" fmla="*/ 241 w 241"/>
                    <a:gd name="T5" fmla="*/ 14 h 1322"/>
                    <a:gd name="T6" fmla="*/ 213 w 241"/>
                    <a:gd name="T7" fmla="*/ 0 h 1322"/>
                    <a:gd name="T8" fmla="*/ 0 w 241"/>
                    <a:gd name="T9" fmla="*/ 1322 h 1322"/>
                  </a:gdLst>
                  <a:ahLst/>
                  <a:cxnLst>
                    <a:cxn ang="0">
                      <a:pos x="T0" y="T1"/>
                    </a:cxn>
                    <a:cxn ang="0">
                      <a:pos x="T2" y="T3"/>
                    </a:cxn>
                    <a:cxn ang="0">
                      <a:pos x="T4" y="T5"/>
                    </a:cxn>
                    <a:cxn ang="0">
                      <a:pos x="T6" y="T7"/>
                    </a:cxn>
                    <a:cxn ang="0">
                      <a:pos x="T8" y="T9"/>
                    </a:cxn>
                  </a:cxnLst>
                  <a:rect l="0" t="0" r="r" b="b"/>
                  <a:pathLst>
                    <a:path w="241" h="1322">
                      <a:moveTo>
                        <a:pt x="0" y="1322"/>
                      </a:moveTo>
                      <a:lnTo>
                        <a:pt x="28" y="1322"/>
                      </a:lnTo>
                      <a:lnTo>
                        <a:pt x="241" y="14"/>
                      </a:lnTo>
                      <a:lnTo>
                        <a:pt x="213" y="0"/>
                      </a:lnTo>
                      <a:lnTo>
                        <a:pt x="0"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Oval 38"/>
                <p:cNvSpPr>
                  <a:spLocks noChangeArrowheads="1"/>
                </p:cNvSpPr>
                <p:nvPr/>
              </p:nvSpPr>
              <p:spPr bwMode="auto">
                <a:xfrm>
                  <a:off x="9128" y="7542"/>
                  <a:ext cx="190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0" name="Oval 39"/>
                <p:cNvSpPr>
                  <a:spLocks noChangeArrowheads="1"/>
                </p:cNvSpPr>
                <p:nvPr/>
              </p:nvSpPr>
              <p:spPr bwMode="auto">
                <a:xfrm>
                  <a:off x="9100" y="7499"/>
                  <a:ext cx="1959" cy="142"/>
                </a:xfrm>
                <a:prstGeom prst="ellipse">
                  <a:avLst/>
                </a:prstGeom>
                <a:noFill/>
                <a:ln w="1778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sp>
            <p:nvSpPr>
              <p:cNvPr id="15" name="Oval 14"/>
              <p:cNvSpPr>
                <a:spLocks noChangeArrowheads="1"/>
              </p:cNvSpPr>
              <p:nvPr/>
            </p:nvSpPr>
            <p:spPr bwMode="auto">
              <a:xfrm>
                <a:off x="1776095" y="195008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6" name="Oval 15"/>
              <p:cNvSpPr>
                <a:spLocks noChangeArrowheads="1"/>
              </p:cNvSpPr>
              <p:nvPr/>
            </p:nvSpPr>
            <p:spPr bwMode="auto">
              <a:xfrm>
                <a:off x="1722120" y="9753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7" name="Oval 16"/>
              <p:cNvSpPr>
                <a:spLocks noChangeArrowheads="1"/>
              </p:cNvSpPr>
              <p:nvPr/>
            </p:nvSpPr>
            <p:spPr bwMode="auto">
              <a:xfrm>
                <a:off x="748665" y="111061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8" name="Oval 17"/>
              <p:cNvSpPr>
                <a:spLocks noChangeArrowheads="1"/>
              </p:cNvSpPr>
              <p:nvPr/>
            </p:nvSpPr>
            <p:spPr bwMode="auto">
              <a:xfrm>
                <a:off x="1235710" y="1678940"/>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9" name="Oval 18"/>
              <p:cNvSpPr>
                <a:spLocks noChangeArrowheads="1"/>
              </p:cNvSpPr>
              <p:nvPr/>
            </p:nvSpPr>
            <p:spPr bwMode="auto">
              <a:xfrm>
                <a:off x="137096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0" name="Oval 19"/>
              <p:cNvSpPr>
                <a:spLocks noChangeArrowheads="1"/>
              </p:cNvSpPr>
              <p:nvPr/>
            </p:nvSpPr>
            <p:spPr bwMode="auto">
              <a:xfrm>
                <a:off x="193865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1" name="Oval 20"/>
              <p:cNvSpPr>
                <a:spLocks noChangeArrowheads="1"/>
              </p:cNvSpPr>
              <p:nvPr/>
            </p:nvSpPr>
            <p:spPr bwMode="auto">
              <a:xfrm>
                <a:off x="2371725" y="20586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2" name="Oval 21"/>
              <p:cNvSpPr>
                <a:spLocks noChangeArrowheads="1"/>
              </p:cNvSpPr>
              <p:nvPr/>
            </p:nvSpPr>
            <p:spPr bwMode="auto">
              <a:xfrm>
                <a:off x="2479675" y="157099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3" name="Oval 22"/>
              <p:cNvSpPr>
                <a:spLocks noChangeArrowheads="1"/>
              </p:cNvSpPr>
              <p:nvPr/>
            </p:nvSpPr>
            <p:spPr bwMode="auto">
              <a:xfrm>
                <a:off x="1506220" y="2383155"/>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4" name="Oval 23"/>
              <p:cNvSpPr>
                <a:spLocks noChangeArrowheads="1"/>
              </p:cNvSpPr>
              <p:nvPr/>
            </p:nvSpPr>
            <p:spPr bwMode="auto">
              <a:xfrm>
                <a:off x="1506220" y="287083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5" name="Oval 24"/>
              <p:cNvSpPr>
                <a:spLocks noChangeArrowheads="1"/>
              </p:cNvSpPr>
              <p:nvPr/>
            </p:nvSpPr>
            <p:spPr bwMode="auto">
              <a:xfrm>
                <a:off x="910590" y="20040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6" name="Oval 25"/>
              <p:cNvSpPr>
                <a:spLocks noChangeArrowheads="1"/>
              </p:cNvSpPr>
              <p:nvPr/>
            </p:nvSpPr>
            <p:spPr bwMode="auto">
              <a:xfrm>
                <a:off x="315595" y="178752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7" name="Oval 26"/>
              <p:cNvSpPr>
                <a:spLocks noChangeArrowheads="1"/>
              </p:cNvSpPr>
              <p:nvPr/>
            </p:nvSpPr>
            <p:spPr bwMode="auto">
              <a:xfrm>
                <a:off x="748665" y="281686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8" name="Rectangle 27"/>
              <p:cNvSpPr>
                <a:spLocks noChangeArrowheads="1"/>
              </p:cNvSpPr>
              <p:nvPr/>
            </p:nvSpPr>
            <p:spPr bwMode="auto">
              <a:xfrm>
                <a:off x="414655" y="232727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9" name="Rectangle 28"/>
              <p:cNvSpPr>
                <a:spLocks noChangeArrowheads="1"/>
              </p:cNvSpPr>
              <p:nvPr/>
            </p:nvSpPr>
            <p:spPr bwMode="auto">
              <a:xfrm>
                <a:off x="1073150" y="238315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0" name="Rectangle 29"/>
              <p:cNvSpPr>
                <a:spLocks noChangeArrowheads="1"/>
              </p:cNvSpPr>
              <p:nvPr/>
            </p:nvSpPr>
            <p:spPr bwMode="auto">
              <a:xfrm>
                <a:off x="2046605"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1" name="Rectangle 30"/>
              <p:cNvSpPr>
                <a:spLocks noChangeArrowheads="1"/>
              </p:cNvSpPr>
              <p:nvPr/>
            </p:nvSpPr>
            <p:spPr bwMode="auto">
              <a:xfrm>
                <a:off x="2046605" y="2545715"/>
                <a:ext cx="288925"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2" name="Rectangle 31"/>
              <p:cNvSpPr>
                <a:spLocks noChangeArrowheads="1"/>
              </p:cNvSpPr>
              <p:nvPr/>
            </p:nvSpPr>
            <p:spPr bwMode="auto">
              <a:xfrm>
                <a:off x="640080"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grpSp>
        <p:sp>
          <p:nvSpPr>
            <p:cNvPr id="13" name="Oval 12"/>
            <p:cNvSpPr>
              <a:spLocks noChangeArrowheads="1"/>
            </p:cNvSpPr>
            <p:nvPr/>
          </p:nvSpPr>
          <p:spPr bwMode="auto">
            <a:xfrm>
              <a:off x="2514600" y="240030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9031176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1" y="245776"/>
            <a:ext cx="9143999"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Goals to Focus Learning</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endParaRPr lang="en-US" sz="1000" dirty="0" smtClean="0">
              <a:solidFill>
                <a:schemeClr val="tx2"/>
              </a:solidFill>
              <a:latin typeface="Verdana"/>
              <a:cs typeface="Verdana"/>
            </a:endParaRPr>
          </a:p>
          <a:p>
            <a:r>
              <a:rPr lang="en-US" sz="2400" dirty="0" smtClean="0">
                <a:solidFill>
                  <a:srgbClr val="002060"/>
                </a:solidFill>
                <a:latin typeface="Verdana"/>
                <a:cs typeface="Verdana"/>
              </a:rPr>
              <a:t>Mr. Donnelly’s goal for students’ learning:</a:t>
            </a:r>
          </a:p>
          <a:p>
            <a:endParaRPr lang="en-US" sz="2400" i="1" dirty="0" smtClean="0">
              <a:solidFill>
                <a:srgbClr val="002060"/>
              </a:solidFill>
              <a:latin typeface="Verdana"/>
              <a:ea typeface="ＭＳ 明朝"/>
              <a:cs typeface="Verdana"/>
            </a:endParaRPr>
          </a:p>
          <a:p>
            <a:r>
              <a:rPr lang="en-US" sz="2400" i="1" dirty="0" smtClean="0">
                <a:solidFill>
                  <a:srgbClr val="002060"/>
                </a:solidFill>
                <a:latin typeface="Verdana"/>
                <a:ea typeface="ＭＳ 明朝"/>
                <a:cs typeface="Verdana"/>
              </a:rPr>
              <a:t>Students will recognize that quantities that are in a proportional (multiplicative) relationship grow at a constant rate </a:t>
            </a:r>
            <a:r>
              <a:rPr lang="en-US" sz="24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and </a:t>
            </a:r>
            <a:r>
              <a:rPr lang="en-US" sz="2400" i="1" dirty="0">
                <a:solidFill>
                  <a:srgbClr val="002060"/>
                </a:solidFill>
                <a:latin typeface="Verdana" panose="020B0604030504040204" pitchFamily="34" charset="0"/>
                <a:ea typeface="Verdana" panose="020B0604030504040204" pitchFamily="34" charset="0"/>
                <a:cs typeface="Verdana" panose="020B0604030504040204" pitchFamily="34" charset="0"/>
              </a:rPr>
              <a:t>that there </a:t>
            </a:r>
            <a:r>
              <a:rPr lang="en-US" sz="24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are </a:t>
            </a:r>
            <a:r>
              <a:rPr lang="en-US" sz="2400" i="1" dirty="0">
                <a:solidFill>
                  <a:srgbClr val="002060"/>
                </a:solidFill>
                <a:latin typeface="Verdana" panose="020B0604030504040204" pitchFamily="34" charset="0"/>
                <a:ea typeface="Verdana" panose="020B0604030504040204" pitchFamily="34" charset="0"/>
                <a:cs typeface="Verdana" panose="020B0604030504040204" pitchFamily="34" charset="0"/>
              </a:rPr>
              <a:t>three key strategies </a:t>
            </a:r>
            <a:r>
              <a:rPr lang="en-US" sz="2400" i="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that could </a:t>
            </a:r>
            <a:r>
              <a:rPr lang="en-US" sz="2400" i="1" dirty="0">
                <a:solidFill>
                  <a:srgbClr val="002060"/>
                </a:solidFill>
                <a:latin typeface="Verdana" panose="020B0604030504040204" pitchFamily="34" charset="0"/>
                <a:ea typeface="Verdana" panose="020B0604030504040204" pitchFamily="34" charset="0"/>
                <a:cs typeface="Verdana" panose="020B0604030504040204" pitchFamily="34" charset="0"/>
              </a:rPr>
              <a:t>be used to solve problems of this type – scaling up, scale factor, and unit rate.</a:t>
            </a:r>
            <a:endParaRPr lang="en-US" sz="6000" i="1"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411480" lvl="1" indent="0">
              <a:buNone/>
            </a:pPr>
            <a:endParaRPr lang="en-US" sz="2400" i="1" dirty="0" smtClean="0">
              <a:solidFill>
                <a:srgbClr val="002060"/>
              </a:solidFill>
              <a:latin typeface="Verdana"/>
              <a:ea typeface="ＭＳ 明朝"/>
              <a:cs typeface="Verdana"/>
            </a:endParaRPr>
          </a:p>
          <a:p>
            <a:pPr marL="342900" indent="-342900">
              <a:buFont typeface="Arial"/>
              <a:buChar char="•"/>
            </a:pPr>
            <a:r>
              <a:rPr lang="en-US" sz="2400" dirty="0" smtClean="0">
                <a:solidFill>
                  <a:srgbClr val="002060"/>
                </a:solidFill>
                <a:latin typeface="Verdana"/>
                <a:ea typeface="ＭＳ 明朝"/>
                <a:cs typeface="Verdana"/>
              </a:rPr>
              <a:t>How does his goal align with this next teaching practice?</a:t>
            </a:r>
          </a:p>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nvGrpSpPr>
          <p:cNvPr id="8" name="Group 7"/>
          <p:cNvGrpSpPr/>
          <p:nvPr/>
        </p:nvGrpSpPr>
        <p:grpSpPr>
          <a:xfrm>
            <a:off x="7811145" y="316578"/>
            <a:ext cx="1246214" cy="1415608"/>
            <a:chOff x="0" y="0"/>
            <a:chExt cx="3011805" cy="3277235"/>
          </a:xfrm>
        </p:grpSpPr>
        <p:grpSp>
          <p:nvGrpSpPr>
            <p:cNvPr id="10" name="Group 7"/>
            <p:cNvGrpSpPr/>
            <p:nvPr/>
          </p:nvGrpSpPr>
          <p:grpSpPr>
            <a:xfrm>
              <a:off x="0" y="0"/>
              <a:ext cx="3011805" cy="3277235"/>
              <a:chOff x="0" y="0"/>
              <a:chExt cx="3011805" cy="3277235"/>
            </a:xfrm>
          </p:grpSpPr>
          <p:grpSp>
            <p:nvGrpSpPr>
              <p:cNvPr id="13" name="Group 10"/>
              <p:cNvGrpSpPr>
                <a:grpSpLocks/>
              </p:cNvGrpSpPr>
              <p:nvPr/>
            </p:nvGrpSpPr>
            <p:grpSpPr bwMode="auto">
              <a:xfrm>
                <a:off x="0" y="0"/>
                <a:ext cx="3011805" cy="3277235"/>
                <a:chOff x="7708" y="7499"/>
                <a:chExt cx="4743" cy="5161"/>
              </a:xfrm>
            </p:grpSpPr>
            <p:sp>
              <p:nvSpPr>
                <p:cNvPr id="32" name="Freeform 31"/>
                <p:cNvSpPr>
                  <a:spLocks/>
                </p:cNvSpPr>
                <p:nvPr/>
              </p:nvSpPr>
              <p:spPr bwMode="auto">
                <a:xfrm>
                  <a:off x="7708" y="8907"/>
                  <a:ext cx="1619" cy="1890"/>
                </a:xfrm>
                <a:custGeom>
                  <a:avLst/>
                  <a:gdLst>
                    <a:gd name="T0" fmla="*/ 1619 w 1619"/>
                    <a:gd name="T1" fmla="*/ 0 h 1890"/>
                    <a:gd name="T2" fmla="*/ 1463 w 1619"/>
                    <a:gd name="T3" fmla="*/ 14 h 1890"/>
                    <a:gd name="T4" fmla="*/ 1378 w 1619"/>
                    <a:gd name="T5" fmla="*/ 28 h 1890"/>
                    <a:gd name="T6" fmla="*/ 1221 w 1619"/>
                    <a:gd name="T7" fmla="*/ 56 h 1890"/>
                    <a:gd name="T8" fmla="*/ 1065 w 1619"/>
                    <a:gd name="T9" fmla="*/ 113 h 1890"/>
                    <a:gd name="T10" fmla="*/ 923 w 1619"/>
                    <a:gd name="T11" fmla="*/ 184 h 1890"/>
                    <a:gd name="T12" fmla="*/ 781 w 1619"/>
                    <a:gd name="T13" fmla="*/ 270 h 1890"/>
                    <a:gd name="T14" fmla="*/ 710 w 1619"/>
                    <a:gd name="T15" fmla="*/ 327 h 1890"/>
                    <a:gd name="T16" fmla="*/ 583 w 1619"/>
                    <a:gd name="T17" fmla="*/ 426 h 1890"/>
                    <a:gd name="T18" fmla="*/ 469 w 1619"/>
                    <a:gd name="T19" fmla="*/ 554 h 1890"/>
                    <a:gd name="T20" fmla="*/ 370 w 1619"/>
                    <a:gd name="T21" fmla="*/ 682 h 1890"/>
                    <a:gd name="T22" fmla="*/ 313 w 1619"/>
                    <a:gd name="T23" fmla="*/ 767 h 1890"/>
                    <a:gd name="T24" fmla="*/ 228 w 1619"/>
                    <a:gd name="T25" fmla="*/ 909 h 1890"/>
                    <a:gd name="T26" fmla="*/ 157 w 1619"/>
                    <a:gd name="T27" fmla="*/ 1066 h 1890"/>
                    <a:gd name="T28" fmla="*/ 100 w 1619"/>
                    <a:gd name="T29" fmla="*/ 1236 h 1890"/>
                    <a:gd name="T30" fmla="*/ 43 w 1619"/>
                    <a:gd name="T31" fmla="*/ 1407 h 1890"/>
                    <a:gd name="T32" fmla="*/ 29 w 1619"/>
                    <a:gd name="T33" fmla="*/ 1507 h 1890"/>
                    <a:gd name="T34" fmla="*/ 0 w 1619"/>
                    <a:gd name="T35" fmla="*/ 1691 h 1890"/>
                    <a:gd name="T36" fmla="*/ 0 w 1619"/>
                    <a:gd name="T37" fmla="*/ 1890 h 1890"/>
                    <a:gd name="T38" fmla="*/ 29 w 1619"/>
                    <a:gd name="T39" fmla="*/ 1791 h 1890"/>
                    <a:gd name="T40" fmla="*/ 43 w 1619"/>
                    <a:gd name="T41" fmla="*/ 1606 h 1890"/>
                    <a:gd name="T42" fmla="*/ 57 w 1619"/>
                    <a:gd name="T43" fmla="*/ 1521 h 1890"/>
                    <a:gd name="T44" fmla="*/ 100 w 1619"/>
                    <a:gd name="T45" fmla="*/ 1336 h 1890"/>
                    <a:gd name="T46" fmla="*/ 157 w 1619"/>
                    <a:gd name="T47" fmla="*/ 1165 h 1890"/>
                    <a:gd name="T48" fmla="*/ 228 w 1619"/>
                    <a:gd name="T49" fmla="*/ 995 h 1890"/>
                    <a:gd name="T50" fmla="*/ 299 w 1619"/>
                    <a:gd name="T51" fmla="*/ 853 h 1890"/>
                    <a:gd name="T52" fmla="*/ 398 w 1619"/>
                    <a:gd name="T53" fmla="*/ 710 h 1890"/>
                    <a:gd name="T54" fmla="*/ 497 w 1619"/>
                    <a:gd name="T55" fmla="*/ 582 h 1890"/>
                    <a:gd name="T56" fmla="*/ 611 w 1619"/>
                    <a:gd name="T57" fmla="*/ 455 h 1890"/>
                    <a:gd name="T58" fmla="*/ 739 w 1619"/>
                    <a:gd name="T59" fmla="*/ 341 h 1890"/>
                    <a:gd name="T60" fmla="*/ 866 w 1619"/>
                    <a:gd name="T61" fmla="*/ 255 h 1890"/>
                    <a:gd name="T62" fmla="*/ 1008 w 1619"/>
                    <a:gd name="T63" fmla="*/ 184 h 1890"/>
                    <a:gd name="T64" fmla="*/ 1150 w 1619"/>
                    <a:gd name="T65" fmla="*/ 113 h 1890"/>
                    <a:gd name="T66" fmla="*/ 1307 w 1619"/>
                    <a:gd name="T67" fmla="*/ 71 h 1890"/>
                    <a:gd name="T68" fmla="*/ 1392 w 1619"/>
                    <a:gd name="T69" fmla="*/ 56 h 1890"/>
                    <a:gd name="T70" fmla="*/ 1548 w 1619"/>
                    <a:gd name="T71" fmla="*/ 4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1619" y="28"/>
                      </a:moveTo>
                      <a:lnTo>
                        <a:pt x="1619" y="0"/>
                      </a:lnTo>
                      <a:lnTo>
                        <a:pt x="1548" y="0"/>
                      </a:lnTo>
                      <a:lnTo>
                        <a:pt x="1463" y="14"/>
                      </a:lnTo>
                      <a:lnTo>
                        <a:pt x="1378" y="28"/>
                      </a:lnTo>
                      <a:lnTo>
                        <a:pt x="1378" y="28"/>
                      </a:lnTo>
                      <a:lnTo>
                        <a:pt x="1292" y="42"/>
                      </a:lnTo>
                      <a:lnTo>
                        <a:pt x="1221" y="56"/>
                      </a:lnTo>
                      <a:lnTo>
                        <a:pt x="1136" y="85"/>
                      </a:lnTo>
                      <a:lnTo>
                        <a:pt x="1065" y="113"/>
                      </a:lnTo>
                      <a:lnTo>
                        <a:pt x="994" y="142"/>
                      </a:lnTo>
                      <a:lnTo>
                        <a:pt x="923" y="184"/>
                      </a:lnTo>
                      <a:lnTo>
                        <a:pt x="852" y="227"/>
                      </a:lnTo>
                      <a:lnTo>
                        <a:pt x="781" y="270"/>
                      </a:lnTo>
                      <a:lnTo>
                        <a:pt x="781" y="270"/>
                      </a:lnTo>
                      <a:lnTo>
                        <a:pt x="710" y="327"/>
                      </a:lnTo>
                      <a:lnTo>
                        <a:pt x="654" y="383"/>
                      </a:lnTo>
                      <a:lnTo>
                        <a:pt x="583" y="426"/>
                      </a:lnTo>
                      <a:lnTo>
                        <a:pt x="526" y="497"/>
                      </a:lnTo>
                      <a:lnTo>
                        <a:pt x="469" y="554"/>
                      </a:lnTo>
                      <a:lnTo>
                        <a:pt x="426" y="611"/>
                      </a:lnTo>
                      <a:lnTo>
                        <a:pt x="370" y="682"/>
                      </a:lnTo>
                      <a:lnTo>
                        <a:pt x="327" y="753"/>
                      </a:lnTo>
                      <a:lnTo>
                        <a:pt x="313" y="767"/>
                      </a:lnTo>
                      <a:lnTo>
                        <a:pt x="270" y="838"/>
                      </a:lnTo>
                      <a:lnTo>
                        <a:pt x="228" y="909"/>
                      </a:lnTo>
                      <a:lnTo>
                        <a:pt x="185" y="995"/>
                      </a:lnTo>
                      <a:lnTo>
                        <a:pt x="157" y="1066"/>
                      </a:lnTo>
                      <a:lnTo>
                        <a:pt x="128" y="1151"/>
                      </a:lnTo>
                      <a:lnTo>
                        <a:pt x="100" y="1236"/>
                      </a:lnTo>
                      <a:lnTo>
                        <a:pt x="71" y="1322"/>
                      </a:lnTo>
                      <a:lnTo>
                        <a:pt x="43" y="1407"/>
                      </a:lnTo>
                      <a:lnTo>
                        <a:pt x="29" y="1507"/>
                      </a:lnTo>
                      <a:lnTo>
                        <a:pt x="29" y="1507"/>
                      </a:lnTo>
                      <a:lnTo>
                        <a:pt x="15" y="1606"/>
                      </a:lnTo>
                      <a:lnTo>
                        <a:pt x="0" y="1691"/>
                      </a:lnTo>
                      <a:lnTo>
                        <a:pt x="0" y="1791"/>
                      </a:lnTo>
                      <a:lnTo>
                        <a:pt x="0" y="1890"/>
                      </a:lnTo>
                      <a:lnTo>
                        <a:pt x="29" y="1890"/>
                      </a:lnTo>
                      <a:lnTo>
                        <a:pt x="29" y="1791"/>
                      </a:lnTo>
                      <a:lnTo>
                        <a:pt x="43" y="1691"/>
                      </a:lnTo>
                      <a:lnTo>
                        <a:pt x="43" y="1606"/>
                      </a:lnTo>
                      <a:lnTo>
                        <a:pt x="57" y="1521"/>
                      </a:lnTo>
                      <a:lnTo>
                        <a:pt x="57" y="1521"/>
                      </a:lnTo>
                      <a:lnTo>
                        <a:pt x="71" y="1421"/>
                      </a:lnTo>
                      <a:lnTo>
                        <a:pt x="100" y="1336"/>
                      </a:lnTo>
                      <a:lnTo>
                        <a:pt x="128" y="1251"/>
                      </a:lnTo>
                      <a:lnTo>
                        <a:pt x="157" y="1165"/>
                      </a:lnTo>
                      <a:lnTo>
                        <a:pt x="185" y="1080"/>
                      </a:lnTo>
                      <a:lnTo>
                        <a:pt x="228" y="995"/>
                      </a:lnTo>
                      <a:lnTo>
                        <a:pt x="256" y="924"/>
                      </a:lnTo>
                      <a:lnTo>
                        <a:pt x="299" y="853"/>
                      </a:lnTo>
                      <a:lnTo>
                        <a:pt x="341" y="782"/>
                      </a:lnTo>
                      <a:lnTo>
                        <a:pt x="398" y="710"/>
                      </a:lnTo>
                      <a:lnTo>
                        <a:pt x="441" y="639"/>
                      </a:lnTo>
                      <a:lnTo>
                        <a:pt x="497" y="582"/>
                      </a:lnTo>
                      <a:lnTo>
                        <a:pt x="554" y="511"/>
                      </a:lnTo>
                      <a:lnTo>
                        <a:pt x="611" y="455"/>
                      </a:lnTo>
                      <a:lnTo>
                        <a:pt x="668" y="398"/>
                      </a:lnTo>
                      <a:lnTo>
                        <a:pt x="739" y="341"/>
                      </a:lnTo>
                      <a:lnTo>
                        <a:pt x="795" y="298"/>
                      </a:lnTo>
                      <a:lnTo>
                        <a:pt x="866" y="255"/>
                      </a:lnTo>
                      <a:lnTo>
                        <a:pt x="937" y="213"/>
                      </a:lnTo>
                      <a:lnTo>
                        <a:pt x="1008" y="184"/>
                      </a:lnTo>
                      <a:lnTo>
                        <a:pt x="1079" y="142"/>
                      </a:lnTo>
                      <a:lnTo>
                        <a:pt x="1150" y="113"/>
                      </a:lnTo>
                      <a:lnTo>
                        <a:pt x="1221" y="85"/>
                      </a:lnTo>
                      <a:lnTo>
                        <a:pt x="1307" y="71"/>
                      </a:lnTo>
                      <a:lnTo>
                        <a:pt x="1392" y="56"/>
                      </a:lnTo>
                      <a:lnTo>
                        <a:pt x="1392" y="56"/>
                      </a:lnTo>
                      <a:lnTo>
                        <a:pt x="1463" y="42"/>
                      </a:lnTo>
                      <a:lnTo>
                        <a:pt x="1548" y="42"/>
                      </a:lnTo>
                      <a:lnTo>
                        <a:pt x="161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p:cNvSpPr>
                  <a:spLocks/>
                </p:cNvSpPr>
                <p:nvPr/>
              </p:nvSpPr>
              <p:spPr bwMode="auto">
                <a:xfrm>
                  <a:off x="7723" y="10783"/>
                  <a:ext cx="1561" cy="1820"/>
                </a:xfrm>
                <a:custGeom>
                  <a:avLst/>
                  <a:gdLst>
                    <a:gd name="T0" fmla="*/ 0 w 1561"/>
                    <a:gd name="T1" fmla="*/ 0 h 1820"/>
                    <a:gd name="T2" fmla="*/ 0 w 1561"/>
                    <a:gd name="T3" fmla="*/ 157 h 1820"/>
                    <a:gd name="T4" fmla="*/ 14 w 1561"/>
                    <a:gd name="T5" fmla="*/ 313 h 1820"/>
                    <a:gd name="T6" fmla="*/ 28 w 1561"/>
                    <a:gd name="T7" fmla="*/ 398 h 1820"/>
                    <a:gd name="T8" fmla="*/ 56 w 1561"/>
                    <a:gd name="T9" fmla="*/ 555 h 1820"/>
                    <a:gd name="T10" fmla="*/ 113 w 1561"/>
                    <a:gd name="T11" fmla="*/ 697 h 1820"/>
                    <a:gd name="T12" fmla="*/ 170 w 1561"/>
                    <a:gd name="T13" fmla="*/ 839 h 1820"/>
                    <a:gd name="T14" fmla="*/ 255 w 1561"/>
                    <a:gd name="T15" fmla="*/ 981 h 1820"/>
                    <a:gd name="T16" fmla="*/ 298 w 1561"/>
                    <a:gd name="T17" fmla="*/ 1052 h 1820"/>
                    <a:gd name="T18" fmla="*/ 397 w 1561"/>
                    <a:gd name="T19" fmla="*/ 1180 h 1820"/>
                    <a:gd name="T20" fmla="*/ 511 w 1561"/>
                    <a:gd name="T21" fmla="*/ 1294 h 1820"/>
                    <a:gd name="T22" fmla="*/ 624 w 1561"/>
                    <a:gd name="T23" fmla="*/ 1394 h 1820"/>
                    <a:gd name="T24" fmla="*/ 766 w 1561"/>
                    <a:gd name="T25" fmla="*/ 1493 h 1820"/>
                    <a:gd name="T26" fmla="*/ 837 w 1561"/>
                    <a:gd name="T27" fmla="*/ 1550 h 1820"/>
                    <a:gd name="T28" fmla="*/ 979 w 1561"/>
                    <a:gd name="T29" fmla="*/ 1621 h 1820"/>
                    <a:gd name="T30" fmla="*/ 1135 w 1561"/>
                    <a:gd name="T31" fmla="*/ 1692 h 1820"/>
                    <a:gd name="T32" fmla="*/ 1292 w 1561"/>
                    <a:gd name="T33" fmla="*/ 1749 h 1820"/>
                    <a:gd name="T34" fmla="*/ 1462 w 1561"/>
                    <a:gd name="T35" fmla="*/ 1806 h 1820"/>
                    <a:gd name="T36" fmla="*/ 1547 w 1561"/>
                    <a:gd name="T37" fmla="*/ 1820 h 1820"/>
                    <a:gd name="T38" fmla="*/ 1476 w 1561"/>
                    <a:gd name="T39" fmla="*/ 1763 h 1820"/>
                    <a:gd name="T40" fmla="*/ 1391 w 1561"/>
                    <a:gd name="T41" fmla="*/ 1749 h 1820"/>
                    <a:gd name="T42" fmla="*/ 1221 w 1561"/>
                    <a:gd name="T43" fmla="*/ 1692 h 1820"/>
                    <a:gd name="T44" fmla="*/ 1064 w 1561"/>
                    <a:gd name="T45" fmla="*/ 1635 h 1820"/>
                    <a:gd name="T46" fmla="*/ 922 w 1561"/>
                    <a:gd name="T47" fmla="*/ 1564 h 1820"/>
                    <a:gd name="T48" fmla="*/ 780 w 1561"/>
                    <a:gd name="T49" fmla="*/ 1479 h 1820"/>
                    <a:gd name="T50" fmla="*/ 653 w 1561"/>
                    <a:gd name="T51" fmla="*/ 1379 h 1820"/>
                    <a:gd name="T52" fmla="*/ 539 w 1561"/>
                    <a:gd name="T53" fmla="*/ 1266 h 1820"/>
                    <a:gd name="T54" fmla="*/ 426 w 1561"/>
                    <a:gd name="T55" fmla="*/ 1152 h 1820"/>
                    <a:gd name="T56" fmla="*/ 326 w 1561"/>
                    <a:gd name="T57" fmla="*/ 1024 h 1820"/>
                    <a:gd name="T58" fmla="*/ 241 w 1561"/>
                    <a:gd name="T59" fmla="*/ 896 h 1820"/>
                    <a:gd name="T60" fmla="*/ 170 w 1561"/>
                    <a:gd name="T61" fmla="*/ 754 h 1820"/>
                    <a:gd name="T62" fmla="*/ 113 w 1561"/>
                    <a:gd name="T63" fmla="*/ 612 h 1820"/>
                    <a:gd name="T64" fmla="*/ 71 w 1561"/>
                    <a:gd name="T65" fmla="*/ 469 h 1820"/>
                    <a:gd name="T66" fmla="*/ 56 w 1561"/>
                    <a:gd name="T67" fmla="*/ 384 h 1820"/>
                    <a:gd name="T68" fmla="*/ 28 w 1561"/>
                    <a:gd name="T69" fmla="*/ 242 h 1820"/>
                    <a:gd name="T70" fmla="*/ 28 w 1561"/>
                    <a:gd name="T71" fmla="*/ 86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1" h="1820">
                      <a:moveTo>
                        <a:pt x="28" y="0"/>
                      </a:moveTo>
                      <a:lnTo>
                        <a:pt x="0" y="0"/>
                      </a:lnTo>
                      <a:lnTo>
                        <a:pt x="0" y="86"/>
                      </a:lnTo>
                      <a:lnTo>
                        <a:pt x="0" y="157"/>
                      </a:lnTo>
                      <a:lnTo>
                        <a:pt x="0" y="242"/>
                      </a:lnTo>
                      <a:lnTo>
                        <a:pt x="14" y="313"/>
                      </a:lnTo>
                      <a:lnTo>
                        <a:pt x="28" y="398"/>
                      </a:lnTo>
                      <a:lnTo>
                        <a:pt x="28" y="398"/>
                      </a:lnTo>
                      <a:lnTo>
                        <a:pt x="42" y="484"/>
                      </a:lnTo>
                      <a:lnTo>
                        <a:pt x="56" y="555"/>
                      </a:lnTo>
                      <a:lnTo>
                        <a:pt x="85" y="626"/>
                      </a:lnTo>
                      <a:lnTo>
                        <a:pt x="113" y="697"/>
                      </a:lnTo>
                      <a:lnTo>
                        <a:pt x="142" y="768"/>
                      </a:lnTo>
                      <a:lnTo>
                        <a:pt x="170" y="839"/>
                      </a:lnTo>
                      <a:lnTo>
                        <a:pt x="213" y="910"/>
                      </a:lnTo>
                      <a:lnTo>
                        <a:pt x="255" y="981"/>
                      </a:lnTo>
                      <a:lnTo>
                        <a:pt x="255" y="981"/>
                      </a:lnTo>
                      <a:lnTo>
                        <a:pt x="298" y="1052"/>
                      </a:lnTo>
                      <a:lnTo>
                        <a:pt x="355" y="1109"/>
                      </a:lnTo>
                      <a:lnTo>
                        <a:pt x="397" y="1180"/>
                      </a:lnTo>
                      <a:lnTo>
                        <a:pt x="454" y="1237"/>
                      </a:lnTo>
                      <a:lnTo>
                        <a:pt x="511" y="1294"/>
                      </a:lnTo>
                      <a:lnTo>
                        <a:pt x="568" y="1351"/>
                      </a:lnTo>
                      <a:lnTo>
                        <a:pt x="624" y="1394"/>
                      </a:lnTo>
                      <a:lnTo>
                        <a:pt x="695" y="1450"/>
                      </a:lnTo>
                      <a:lnTo>
                        <a:pt x="766" y="1493"/>
                      </a:lnTo>
                      <a:lnTo>
                        <a:pt x="766" y="1507"/>
                      </a:lnTo>
                      <a:lnTo>
                        <a:pt x="837" y="1550"/>
                      </a:lnTo>
                      <a:lnTo>
                        <a:pt x="908" y="1593"/>
                      </a:lnTo>
                      <a:lnTo>
                        <a:pt x="979" y="1621"/>
                      </a:lnTo>
                      <a:lnTo>
                        <a:pt x="1050" y="1664"/>
                      </a:lnTo>
                      <a:lnTo>
                        <a:pt x="1135" y="1692"/>
                      </a:lnTo>
                      <a:lnTo>
                        <a:pt x="1206" y="1735"/>
                      </a:lnTo>
                      <a:lnTo>
                        <a:pt x="1292" y="1749"/>
                      </a:lnTo>
                      <a:lnTo>
                        <a:pt x="1377" y="1777"/>
                      </a:lnTo>
                      <a:lnTo>
                        <a:pt x="1462" y="1806"/>
                      </a:lnTo>
                      <a:lnTo>
                        <a:pt x="1476" y="1806"/>
                      </a:lnTo>
                      <a:lnTo>
                        <a:pt x="1547" y="1820"/>
                      </a:lnTo>
                      <a:lnTo>
                        <a:pt x="1561" y="1792"/>
                      </a:lnTo>
                      <a:lnTo>
                        <a:pt x="1476" y="1763"/>
                      </a:lnTo>
                      <a:lnTo>
                        <a:pt x="1476" y="1763"/>
                      </a:lnTo>
                      <a:lnTo>
                        <a:pt x="1391" y="1749"/>
                      </a:lnTo>
                      <a:lnTo>
                        <a:pt x="1306" y="1721"/>
                      </a:lnTo>
                      <a:lnTo>
                        <a:pt x="1221" y="1692"/>
                      </a:lnTo>
                      <a:lnTo>
                        <a:pt x="1150" y="1664"/>
                      </a:lnTo>
                      <a:lnTo>
                        <a:pt x="1064" y="1635"/>
                      </a:lnTo>
                      <a:lnTo>
                        <a:pt x="993" y="1593"/>
                      </a:lnTo>
                      <a:lnTo>
                        <a:pt x="922" y="1564"/>
                      </a:lnTo>
                      <a:lnTo>
                        <a:pt x="851" y="1522"/>
                      </a:lnTo>
                      <a:lnTo>
                        <a:pt x="780" y="1479"/>
                      </a:lnTo>
                      <a:lnTo>
                        <a:pt x="724" y="1422"/>
                      </a:lnTo>
                      <a:lnTo>
                        <a:pt x="653" y="1379"/>
                      </a:lnTo>
                      <a:lnTo>
                        <a:pt x="596" y="1323"/>
                      </a:lnTo>
                      <a:lnTo>
                        <a:pt x="539" y="1266"/>
                      </a:lnTo>
                      <a:lnTo>
                        <a:pt x="482" y="1209"/>
                      </a:lnTo>
                      <a:lnTo>
                        <a:pt x="426" y="1152"/>
                      </a:lnTo>
                      <a:lnTo>
                        <a:pt x="369" y="1095"/>
                      </a:lnTo>
                      <a:lnTo>
                        <a:pt x="326" y="1024"/>
                      </a:lnTo>
                      <a:lnTo>
                        <a:pt x="284" y="967"/>
                      </a:lnTo>
                      <a:lnTo>
                        <a:pt x="241" y="896"/>
                      </a:lnTo>
                      <a:lnTo>
                        <a:pt x="213" y="825"/>
                      </a:lnTo>
                      <a:lnTo>
                        <a:pt x="170" y="754"/>
                      </a:lnTo>
                      <a:lnTo>
                        <a:pt x="142" y="683"/>
                      </a:lnTo>
                      <a:lnTo>
                        <a:pt x="113" y="612"/>
                      </a:lnTo>
                      <a:lnTo>
                        <a:pt x="85" y="541"/>
                      </a:lnTo>
                      <a:lnTo>
                        <a:pt x="71" y="469"/>
                      </a:lnTo>
                      <a:lnTo>
                        <a:pt x="56" y="384"/>
                      </a:lnTo>
                      <a:lnTo>
                        <a:pt x="56" y="384"/>
                      </a:lnTo>
                      <a:lnTo>
                        <a:pt x="42" y="313"/>
                      </a:lnTo>
                      <a:lnTo>
                        <a:pt x="28" y="242"/>
                      </a:lnTo>
                      <a:lnTo>
                        <a:pt x="28" y="157"/>
                      </a:lnTo>
                      <a:lnTo>
                        <a:pt x="28" y="86"/>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nvGrpSpPr>
                <p:cNvPr id="34" name="Group 33"/>
                <p:cNvGrpSpPr>
                  <a:grpSpLocks/>
                </p:cNvGrpSpPr>
                <p:nvPr/>
              </p:nvGrpSpPr>
              <p:grpSpPr bwMode="auto">
                <a:xfrm>
                  <a:off x="10832" y="8907"/>
                  <a:ext cx="1619" cy="3696"/>
                  <a:chOff x="10832" y="8907"/>
                  <a:chExt cx="1619" cy="3696"/>
                </a:xfrm>
              </p:grpSpPr>
              <p:sp>
                <p:nvSpPr>
                  <p:cNvPr id="40" name="Freeform 39"/>
                  <p:cNvSpPr>
                    <a:spLocks/>
                  </p:cNvSpPr>
                  <p:nvPr/>
                </p:nvSpPr>
                <p:spPr bwMode="auto">
                  <a:xfrm>
                    <a:off x="10832" y="8907"/>
                    <a:ext cx="1619" cy="1890"/>
                  </a:xfrm>
                  <a:custGeom>
                    <a:avLst/>
                    <a:gdLst>
                      <a:gd name="T0" fmla="*/ 0 w 1619"/>
                      <a:gd name="T1" fmla="*/ 28 h 1890"/>
                      <a:gd name="T2" fmla="*/ 156 w 1619"/>
                      <a:gd name="T3" fmla="*/ 42 h 1890"/>
                      <a:gd name="T4" fmla="*/ 241 w 1619"/>
                      <a:gd name="T5" fmla="*/ 56 h 1890"/>
                      <a:gd name="T6" fmla="*/ 398 w 1619"/>
                      <a:gd name="T7" fmla="*/ 85 h 1890"/>
                      <a:gd name="T8" fmla="*/ 540 w 1619"/>
                      <a:gd name="T9" fmla="*/ 142 h 1890"/>
                      <a:gd name="T10" fmla="*/ 682 w 1619"/>
                      <a:gd name="T11" fmla="*/ 213 h 1890"/>
                      <a:gd name="T12" fmla="*/ 824 w 1619"/>
                      <a:gd name="T13" fmla="*/ 298 h 1890"/>
                      <a:gd name="T14" fmla="*/ 951 w 1619"/>
                      <a:gd name="T15" fmla="*/ 398 h 1890"/>
                      <a:gd name="T16" fmla="*/ 1065 w 1619"/>
                      <a:gd name="T17" fmla="*/ 511 h 1890"/>
                      <a:gd name="T18" fmla="*/ 1178 w 1619"/>
                      <a:gd name="T19" fmla="*/ 639 h 1890"/>
                      <a:gd name="T20" fmla="*/ 1278 w 1619"/>
                      <a:gd name="T21" fmla="*/ 782 h 1890"/>
                      <a:gd name="T22" fmla="*/ 1363 w 1619"/>
                      <a:gd name="T23" fmla="*/ 924 h 1890"/>
                      <a:gd name="T24" fmla="*/ 1434 w 1619"/>
                      <a:gd name="T25" fmla="*/ 1080 h 1890"/>
                      <a:gd name="T26" fmla="*/ 1491 w 1619"/>
                      <a:gd name="T27" fmla="*/ 1251 h 1890"/>
                      <a:gd name="T28" fmla="*/ 1548 w 1619"/>
                      <a:gd name="T29" fmla="*/ 1421 h 1890"/>
                      <a:gd name="T30" fmla="*/ 1562 w 1619"/>
                      <a:gd name="T31" fmla="*/ 1521 h 1890"/>
                      <a:gd name="T32" fmla="*/ 1590 w 1619"/>
                      <a:gd name="T33" fmla="*/ 1691 h 1890"/>
                      <a:gd name="T34" fmla="*/ 1590 w 1619"/>
                      <a:gd name="T35" fmla="*/ 1890 h 1890"/>
                      <a:gd name="T36" fmla="*/ 1619 w 1619"/>
                      <a:gd name="T37" fmla="*/ 1791 h 1890"/>
                      <a:gd name="T38" fmla="*/ 1604 w 1619"/>
                      <a:gd name="T39" fmla="*/ 1606 h 1890"/>
                      <a:gd name="T40" fmla="*/ 1590 w 1619"/>
                      <a:gd name="T41" fmla="*/ 1507 h 1890"/>
                      <a:gd name="T42" fmla="*/ 1548 w 1619"/>
                      <a:gd name="T43" fmla="*/ 1322 h 1890"/>
                      <a:gd name="T44" fmla="*/ 1491 w 1619"/>
                      <a:gd name="T45" fmla="*/ 1151 h 1890"/>
                      <a:gd name="T46" fmla="*/ 1434 w 1619"/>
                      <a:gd name="T47" fmla="*/ 995 h 1890"/>
                      <a:gd name="T48" fmla="*/ 1349 w 1619"/>
                      <a:gd name="T49" fmla="*/ 838 h 1890"/>
                      <a:gd name="T50" fmla="*/ 1292 w 1619"/>
                      <a:gd name="T51" fmla="*/ 753 h 1890"/>
                      <a:gd name="T52" fmla="*/ 1207 w 1619"/>
                      <a:gd name="T53" fmla="*/ 611 h 1890"/>
                      <a:gd name="T54" fmla="*/ 1093 w 1619"/>
                      <a:gd name="T55" fmla="*/ 497 h 1890"/>
                      <a:gd name="T56" fmla="*/ 965 w 1619"/>
                      <a:gd name="T57" fmla="*/ 383 h 1890"/>
                      <a:gd name="T58" fmla="*/ 838 w 1619"/>
                      <a:gd name="T59" fmla="*/ 270 h 1890"/>
                      <a:gd name="T60" fmla="*/ 767 w 1619"/>
                      <a:gd name="T61" fmla="*/ 227 h 1890"/>
                      <a:gd name="T62" fmla="*/ 625 w 1619"/>
                      <a:gd name="T63" fmla="*/ 142 h 1890"/>
                      <a:gd name="T64" fmla="*/ 483 w 1619"/>
                      <a:gd name="T65" fmla="*/ 85 h 1890"/>
                      <a:gd name="T66" fmla="*/ 327 w 1619"/>
                      <a:gd name="T67" fmla="*/ 42 h 1890"/>
                      <a:gd name="T68" fmla="*/ 241 w 1619"/>
                      <a:gd name="T69" fmla="*/ 28 h 1890"/>
                      <a:gd name="T70" fmla="*/ 85 w 1619"/>
                      <a:gd name="T71" fmla="*/ 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0" y="0"/>
                        </a:moveTo>
                        <a:lnTo>
                          <a:pt x="0" y="28"/>
                        </a:lnTo>
                        <a:lnTo>
                          <a:pt x="85" y="42"/>
                        </a:lnTo>
                        <a:lnTo>
                          <a:pt x="156" y="42"/>
                        </a:lnTo>
                        <a:lnTo>
                          <a:pt x="241" y="56"/>
                        </a:lnTo>
                        <a:lnTo>
                          <a:pt x="241" y="56"/>
                        </a:lnTo>
                        <a:lnTo>
                          <a:pt x="312" y="71"/>
                        </a:lnTo>
                        <a:lnTo>
                          <a:pt x="398" y="85"/>
                        </a:lnTo>
                        <a:lnTo>
                          <a:pt x="469" y="113"/>
                        </a:lnTo>
                        <a:lnTo>
                          <a:pt x="540" y="142"/>
                        </a:lnTo>
                        <a:lnTo>
                          <a:pt x="611" y="184"/>
                        </a:lnTo>
                        <a:lnTo>
                          <a:pt x="682" y="213"/>
                        </a:lnTo>
                        <a:lnTo>
                          <a:pt x="753" y="255"/>
                        </a:lnTo>
                        <a:lnTo>
                          <a:pt x="824" y="298"/>
                        </a:lnTo>
                        <a:lnTo>
                          <a:pt x="880" y="341"/>
                        </a:lnTo>
                        <a:lnTo>
                          <a:pt x="951" y="398"/>
                        </a:lnTo>
                        <a:lnTo>
                          <a:pt x="1008" y="455"/>
                        </a:lnTo>
                        <a:lnTo>
                          <a:pt x="1065" y="511"/>
                        </a:lnTo>
                        <a:lnTo>
                          <a:pt x="1122" y="582"/>
                        </a:lnTo>
                        <a:lnTo>
                          <a:pt x="1178" y="639"/>
                        </a:lnTo>
                        <a:lnTo>
                          <a:pt x="1221" y="710"/>
                        </a:lnTo>
                        <a:lnTo>
                          <a:pt x="1278" y="782"/>
                        </a:lnTo>
                        <a:lnTo>
                          <a:pt x="1320" y="853"/>
                        </a:lnTo>
                        <a:lnTo>
                          <a:pt x="1363" y="924"/>
                        </a:lnTo>
                        <a:lnTo>
                          <a:pt x="1391" y="995"/>
                        </a:lnTo>
                        <a:lnTo>
                          <a:pt x="1434" y="1080"/>
                        </a:lnTo>
                        <a:lnTo>
                          <a:pt x="1462" y="1165"/>
                        </a:lnTo>
                        <a:lnTo>
                          <a:pt x="1491" y="1251"/>
                        </a:lnTo>
                        <a:lnTo>
                          <a:pt x="1519" y="1336"/>
                        </a:lnTo>
                        <a:lnTo>
                          <a:pt x="1548" y="1421"/>
                        </a:lnTo>
                        <a:lnTo>
                          <a:pt x="1562" y="1521"/>
                        </a:lnTo>
                        <a:lnTo>
                          <a:pt x="1562" y="1521"/>
                        </a:lnTo>
                        <a:lnTo>
                          <a:pt x="1576" y="1606"/>
                        </a:lnTo>
                        <a:lnTo>
                          <a:pt x="1590" y="1691"/>
                        </a:lnTo>
                        <a:lnTo>
                          <a:pt x="1590" y="1791"/>
                        </a:lnTo>
                        <a:lnTo>
                          <a:pt x="1590" y="1890"/>
                        </a:lnTo>
                        <a:lnTo>
                          <a:pt x="1619" y="1890"/>
                        </a:lnTo>
                        <a:lnTo>
                          <a:pt x="1619" y="1791"/>
                        </a:lnTo>
                        <a:lnTo>
                          <a:pt x="1619" y="1691"/>
                        </a:lnTo>
                        <a:lnTo>
                          <a:pt x="1604" y="1606"/>
                        </a:lnTo>
                        <a:lnTo>
                          <a:pt x="1590" y="1507"/>
                        </a:lnTo>
                        <a:lnTo>
                          <a:pt x="1590" y="1507"/>
                        </a:lnTo>
                        <a:lnTo>
                          <a:pt x="1576" y="1407"/>
                        </a:lnTo>
                        <a:lnTo>
                          <a:pt x="1548" y="1322"/>
                        </a:lnTo>
                        <a:lnTo>
                          <a:pt x="1519" y="1236"/>
                        </a:lnTo>
                        <a:lnTo>
                          <a:pt x="1491" y="1151"/>
                        </a:lnTo>
                        <a:lnTo>
                          <a:pt x="1462" y="1066"/>
                        </a:lnTo>
                        <a:lnTo>
                          <a:pt x="1434" y="995"/>
                        </a:lnTo>
                        <a:lnTo>
                          <a:pt x="1391" y="909"/>
                        </a:lnTo>
                        <a:lnTo>
                          <a:pt x="1349" y="838"/>
                        </a:lnTo>
                        <a:lnTo>
                          <a:pt x="1306" y="767"/>
                        </a:lnTo>
                        <a:lnTo>
                          <a:pt x="1292" y="753"/>
                        </a:lnTo>
                        <a:lnTo>
                          <a:pt x="1249" y="682"/>
                        </a:lnTo>
                        <a:lnTo>
                          <a:pt x="1207" y="611"/>
                        </a:lnTo>
                        <a:lnTo>
                          <a:pt x="1150" y="554"/>
                        </a:lnTo>
                        <a:lnTo>
                          <a:pt x="1093" y="497"/>
                        </a:lnTo>
                        <a:lnTo>
                          <a:pt x="1036" y="426"/>
                        </a:lnTo>
                        <a:lnTo>
                          <a:pt x="965" y="383"/>
                        </a:lnTo>
                        <a:lnTo>
                          <a:pt x="909" y="327"/>
                        </a:lnTo>
                        <a:lnTo>
                          <a:pt x="838" y="270"/>
                        </a:lnTo>
                        <a:lnTo>
                          <a:pt x="838" y="270"/>
                        </a:lnTo>
                        <a:lnTo>
                          <a:pt x="767" y="227"/>
                        </a:lnTo>
                        <a:lnTo>
                          <a:pt x="696" y="184"/>
                        </a:lnTo>
                        <a:lnTo>
                          <a:pt x="625" y="142"/>
                        </a:lnTo>
                        <a:lnTo>
                          <a:pt x="554" y="113"/>
                        </a:lnTo>
                        <a:lnTo>
                          <a:pt x="483" y="85"/>
                        </a:lnTo>
                        <a:lnTo>
                          <a:pt x="412" y="56"/>
                        </a:lnTo>
                        <a:lnTo>
                          <a:pt x="327" y="42"/>
                        </a:lnTo>
                        <a:lnTo>
                          <a:pt x="241" y="28"/>
                        </a:lnTo>
                        <a:lnTo>
                          <a:pt x="241" y="28"/>
                        </a:lnTo>
                        <a:lnTo>
                          <a:pt x="156" y="14"/>
                        </a:lnTo>
                        <a:lnTo>
                          <a:pt x="8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1" name="Freeform 40"/>
                  <p:cNvSpPr>
                    <a:spLocks/>
                  </p:cNvSpPr>
                  <p:nvPr/>
                </p:nvSpPr>
                <p:spPr bwMode="auto">
                  <a:xfrm>
                    <a:off x="10875" y="10783"/>
                    <a:ext cx="1561" cy="1820"/>
                  </a:xfrm>
                  <a:custGeom>
                    <a:avLst/>
                    <a:gdLst>
                      <a:gd name="T0" fmla="*/ 1533 w 1561"/>
                      <a:gd name="T1" fmla="*/ 0 h 1820"/>
                      <a:gd name="T2" fmla="*/ 1533 w 1561"/>
                      <a:gd name="T3" fmla="*/ 157 h 1820"/>
                      <a:gd name="T4" fmla="*/ 1519 w 1561"/>
                      <a:gd name="T5" fmla="*/ 313 h 1820"/>
                      <a:gd name="T6" fmla="*/ 1505 w 1561"/>
                      <a:gd name="T7" fmla="*/ 384 h 1820"/>
                      <a:gd name="T8" fmla="*/ 1476 w 1561"/>
                      <a:gd name="T9" fmla="*/ 541 h 1820"/>
                      <a:gd name="T10" fmla="*/ 1419 w 1561"/>
                      <a:gd name="T11" fmla="*/ 683 h 1820"/>
                      <a:gd name="T12" fmla="*/ 1363 w 1561"/>
                      <a:gd name="T13" fmla="*/ 825 h 1820"/>
                      <a:gd name="T14" fmla="*/ 1277 w 1561"/>
                      <a:gd name="T15" fmla="*/ 967 h 1820"/>
                      <a:gd name="T16" fmla="*/ 1192 w 1561"/>
                      <a:gd name="T17" fmla="*/ 1095 h 1820"/>
                      <a:gd name="T18" fmla="*/ 1093 w 1561"/>
                      <a:gd name="T19" fmla="*/ 1209 h 1820"/>
                      <a:gd name="T20" fmla="*/ 965 w 1561"/>
                      <a:gd name="T21" fmla="*/ 1323 h 1820"/>
                      <a:gd name="T22" fmla="*/ 852 w 1561"/>
                      <a:gd name="T23" fmla="*/ 1422 h 1820"/>
                      <a:gd name="T24" fmla="*/ 710 w 1561"/>
                      <a:gd name="T25" fmla="*/ 1522 h 1820"/>
                      <a:gd name="T26" fmla="*/ 568 w 1561"/>
                      <a:gd name="T27" fmla="*/ 1593 h 1820"/>
                      <a:gd name="T28" fmla="*/ 411 w 1561"/>
                      <a:gd name="T29" fmla="*/ 1664 h 1820"/>
                      <a:gd name="T30" fmla="*/ 255 w 1561"/>
                      <a:gd name="T31" fmla="*/ 1721 h 1820"/>
                      <a:gd name="T32" fmla="*/ 85 w 1561"/>
                      <a:gd name="T33" fmla="*/ 1763 h 1820"/>
                      <a:gd name="T34" fmla="*/ 0 w 1561"/>
                      <a:gd name="T35" fmla="*/ 1792 h 1820"/>
                      <a:gd name="T36" fmla="*/ 85 w 1561"/>
                      <a:gd name="T37" fmla="*/ 1806 h 1820"/>
                      <a:gd name="T38" fmla="*/ 184 w 1561"/>
                      <a:gd name="T39" fmla="*/ 1777 h 1820"/>
                      <a:gd name="T40" fmla="*/ 355 w 1561"/>
                      <a:gd name="T41" fmla="*/ 1735 h 1820"/>
                      <a:gd name="T42" fmla="*/ 511 w 1561"/>
                      <a:gd name="T43" fmla="*/ 1664 h 1820"/>
                      <a:gd name="T44" fmla="*/ 653 w 1561"/>
                      <a:gd name="T45" fmla="*/ 1593 h 1820"/>
                      <a:gd name="T46" fmla="*/ 795 w 1561"/>
                      <a:gd name="T47" fmla="*/ 1507 h 1820"/>
                      <a:gd name="T48" fmla="*/ 866 w 1561"/>
                      <a:gd name="T49" fmla="*/ 1450 h 1820"/>
                      <a:gd name="T50" fmla="*/ 993 w 1561"/>
                      <a:gd name="T51" fmla="*/ 1351 h 1820"/>
                      <a:gd name="T52" fmla="*/ 1107 w 1561"/>
                      <a:gd name="T53" fmla="*/ 1237 h 1820"/>
                      <a:gd name="T54" fmla="*/ 1206 w 1561"/>
                      <a:gd name="T55" fmla="*/ 1109 h 1820"/>
                      <a:gd name="T56" fmla="*/ 1306 w 1561"/>
                      <a:gd name="T57" fmla="*/ 981 h 1820"/>
                      <a:gd name="T58" fmla="*/ 1348 w 1561"/>
                      <a:gd name="T59" fmla="*/ 910 h 1820"/>
                      <a:gd name="T60" fmla="*/ 1419 w 1561"/>
                      <a:gd name="T61" fmla="*/ 768 h 1820"/>
                      <a:gd name="T62" fmla="*/ 1476 w 1561"/>
                      <a:gd name="T63" fmla="*/ 626 h 1820"/>
                      <a:gd name="T64" fmla="*/ 1519 w 1561"/>
                      <a:gd name="T65" fmla="*/ 484 h 1820"/>
                      <a:gd name="T66" fmla="*/ 1533 w 1561"/>
                      <a:gd name="T67" fmla="*/ 398 h 1820"/>
                      <a:gd name="T68" fmla="*/ 1547 w 1561"/>
                      <a:gd name="T69" fmla="*/ 313 h 1820"/>
                      <a:gd name="T70" fmla="*/ 1561 w 1561"/>
                      <a:gd name="T71" fmla="*/ 157 h 1820"/>
                      <a:gd name="T72" fmla="*/ 1561 w 1561"/>
                      <a:gd name="T73" fmla="*/ 0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1" h="1820">
                        <a:moveTo>
                          <a:pt x="1561" y="0"/>
                        </a:moveTo>
                        <a:lnTo>
                          <a:pt x="1533" y="0"/>
                        </a:lnTo>
                        <a:lnTo>
                          <a:pt x="1533" y="86"/>
                        </a:lnTo>
                        <a:lnTo>
                          <a:pt x="1533" y="157"/>
                        </a:lnTo>
                        <a:lnTo>
                          <a:pt x="1533" y="242"/>
                        </a:lnTo>
                        <a:lnTo>
                          <a:pt x="1519" y="313"/>
                        </a:lnTo>
                        <a:lnTo>
                          <a:pt x="1505" y="384"/>
                        </a:lnTo>
                        <a:lnTo>
                          <a:pt x="1505" y="384"/>
                        </a:lnTo>
                        <a:lnTo>
                          <a:pt x="1490" y="469"/>
                        </a:lnTo>
                        <a:lnTo>
                          <a:pt x="1476" y="541"/>
                        </a:lnTo>
                        <a:lnTo>
                          <a:pt x="1448" y="612"/>
                        </a:lnTo>
                        <a:lnTo>
                          <a:pt x="1419" y="683"/>
                        </a:lnTo>
                        <a:lnTo>
                          <a:pt x="1391" y="754"/>
                        </a:lnTo>
                        <a:lnTo>
                          <a:pt x="1363" y="825"/>
                        </a:lnTo>
                        <a:lnTo>
                          <a:pt x="1320" y="896"/>
                        </a:lnTo>
                        <a:lnTo>
                          <a:pt x="1277" y="967"/>
                        </a:lnTo>
                        <a:lnTo>
                          <a:pt x="1235" y="1024"/>
                        </a:lnTo>
                        <a:lnTo>
                          <a:pt x="1192" y="1095"/>
                        </a:lnTo>
                        <a:lnTo>
                          <a:pt x="1135" y="1152"/>
                        </a:lnTo>
                        <a:lnTo>
                          <a:pt x="1093" y="1209"/>
                        </a:lnTo>
                        <a:lnTo>
                          <a:pt x="1036" y="1266"/>
                        </a:lnTo>
                        <a:lnTo>
                          <a:pt x="965" y="1323"/>
                        </a:lnTo>
                        <a:lnTo>
                          <a:pt x="908" y="1379"/>
                        </a:lnTo>
                        <a:lnTo>
                          <a:pt x="852" y="1422"/>
                        </a:lnTo>
                        <a:lnTo>
                          <a:pt x="781" y="1479"/>
                        </a:lnTo>
                        <a:lnTo>
                          <a:pt x="710" y="1522"/>
                        </a:lnTo>
                        <a:lnTo>
                          <a:pt x="639" y="1564"/>
                        </a:lnTo>
                        <a:lnTo>
                          <a:pt x="568" y="1593"/>
                        </a:lnTo>
                        <a:lnTo>
                          <a:pt x="497" y="1635"/>
                        </a:lnTo>
                        <a:lnTo>
                          <a:pt x="411" y="1664"/>
                        </a:lnTo>
                        <a:lnTo>
                          <a:pt x="340" y="1692"/>
                        </a:lnTo>
                        <a:lnTo>
                          <a:pt x="255" y="1721"/>
                        </a:lnTo>
                        <a:lnTo>
                          <a:pt x="170" y="1749"/>
                        </a:lnTo>
                        <a:lnTo>
                          <a:pt x="85" y="1763"/>
                        </a:lnTo>
                        <a:lnTo>
                          <a:pt x="85" y="1763"/>
                        </a:lnTo>
                        <a:lnTo>
                          <a:pt x="0" y="1792"/>
                        </a:lnTo>
                        <a:lnTo>
                          <a:pt x="14" y="1820"/>
                        </a:lnTo>
                        <a:lnTo>
                          <a:pt x="85" y="1806"/>
                        </a:lnTo>
                        <a:lnTo>
                          <a:pt x="99" y="1806"/>
                        </a:lnTo>
                        <a:lnTo>
                          <a:pt x="184" y="1777"/>
                        </a:lnTo>
                        <a:lnTo>
                          <a:pt x="269" y="1749"/>
                        </a:lnTo>
                        <a:lnTo>
                          <a:pt x="355" y="1735"/>
                        </a:lnTo>
                        <a:lnTo>
                          <a:pt x="426" y="1692"/>
                        </a:lnTo>
                        <a:lnTo>
                          <a:pt x="511" y="1664"/>
                        </a:lnTo>
                        <a:lnTo>
                          <a:pt x="582" y="1621"/>
                        </a:lnTo>
                        <a:lnTo>
                          <a:pt x="653" y="1593"/>
                        </a:lnTo>
                        <a:lnTo>
                          <a:pt x="724" y="1550"/>
                        </a:lnTo>
                        <a:lnTo>
                          <a:pt x="795" y="1507"/>
                        </a:lnTo>
                        <a:lnTo>
                          <a:pt x="795" y="1493"/>
                        </a:lnTo>
                        <a:lnTo>
                          <a:pt x="866" y="1450"/>
                        </a:lnTo>
                        <a:lnTo>
                          <a:pt x="937" y="1394"/>
                        </a:lnTo>
                        <a:lnTo>
                          <a:pt x="993" y="1351"/>
                        </a:lnTo>
                        <a:lnTo>
                          <a:pt x="1050" y="1294"/>
                        </a:lnTo>
                        <a:lnTo>
                          <a:pt x="1107" y="1237"/>
                        </a:lnTo>
                        <a:lnTo>
                          <a:pt x="1164" y="1180"/>
                        </a:lnTo>
                        <a:lnTo>
                          <a:pt x="1206" y="1109"/>
                        </a:lnTo>
                        <a:lnTo>
                          <a:pt x="1263" y="1052"/>
                        </a:lnTo>
                        <a:lnTo>
                          <a:pt x="1306" y="981"/>
                        </a:lnTo>
                        <a:lnTo>
                          <a:pt x="1306" y="981"/>
                        </a:lnTo>
                        <a:lnTo>
                          <a:pt x="1348" y="910"/>
                        </a:lnTo>
                        <a:lnTo>
                          <a:pt x="1391" y="839"/>
                        </a:lnTo>
                        <a:lnTo>
                          <a:pt x="1419" y="768"/>
                        </a:lnTo>
                        <a:lnTo>
                          <a:pt x="1448" y="697"/>
                        </a:lnTo>
                        <a:lnTo>
                          <a:pt x="1476" y="626"/>
                        </a:lnTo>
                        <a:lnTo>
                          <a:pt x="1505" y="555"/>
                        </a:lnTo>
                        <a:lnTo>
                          <a:pt x="1519" y="484"/>
                        </a:lnTo>
                        <a:lnTo>
                          <a:pt x="1533" y="398"/>
                        </a:lnTo>
                        <a:lnTo>
                          <a:pt x="1533" y="398"/>
                        </a:lnTo>
                        <a:lnTo>
                          <a:pt x="1533" y="398"/>
                        </a:lnTo>
                        <a:lnTo>
                          <a:pt x="1547" y="313"/>
                        </a:lnTo>
                        <a:lnTo>
                          <a:pt x="1561" y="242"/>
                        </a:lnTo>
                        <a:lnTo>
                          <a:pt x="1561" y="157"/>
                        </a:lnTo>
                        <a:lnTo>
                          <a:pt x="1561" y="86"/>
                        </a:lnTo>
                        <a:lnTo>
                          <a:pt x="1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5" name="Rectangle 34"/>
                <p:cNvSpPr>
                  <a:spLocks noChangeArrowheads="1"/>
                </p:cNvSpPr>
                <p:nvPr/>
              </p:nvSpPr>
              <p:spPr bwMode="auto">
                <a:xfrm>
                  <a:off x="9199" y="12617"/>
                  <a:ext cx="1718"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36" name="Freeform 35"/>
                <p:cNvSpPr>
                  <a:spLocks/>
                </p:cNvSpPr>
                <p:nvPr/>
              </p:nvSpPr>
              <p:spPr bwMode="auto">
                <a:xfrm>
                  <a:off x="9100" y="7599"/>
                  <a:ext cx="241" cy="1322"/>
                </a:xfrm>
                <a:custGeom>
                  <a:avLst/>
                  <a:gdLst>
                    <a:gd name="T0" fmla="*/ 213 w 241"/>
                    <a:gd name="T1" fmla="*/ 1322 h 1322"/>
                    <a:gd name="T2" fmla="*/ 241 w 241"/>
                    <a:gd name="T3" fmla="*/ 1322 h 1322"/>
                    <a:gd name="T4" fmla="*/ 28 w 241"/>
                    <a:gd name="T5" fmla="*/ 0 h 1322"/>
                    <a:gd name="T6" fmla="*/ 0 w 241"/>
                    <a:gd name="T7" fmla="*/ 14 h 1322"/>
                    <a:gd name="T8" fmla="*/ 213 w 241"/>
                    <a:gd name="T9" fmla="*/ 1322 h 1322"/>
                  </a:gdLst>
                  <a:ahLst/>
                  <a:cxnLst>
                    <a:cxn ang="0">
                      <a:pos x="T0" y="T1"/>
                    </a:cxn>
                    <a:cxn ang="0">
                      <a:pos x="T2" y="T3"/>
                    </a:cxn>
                    <a:cxn ang="0">
                      <a:pos x="T4" y="T5"/>
                    </a:cxn>
                    <a:cxn ang="0">
                      <a:pos x="T6" y="T7"/>
                    </a:cxn>
                    <a:cxn ang="0">
                      <a:pos x="T8" y="T9"/>
                    </a:cxn>
                  </a:cxnLst>
                  <a:rect l="0" t="0" r="r" b="b"/>
                  <a:pathLst>
                    <a:path w="241" h="1322">
                      <a:moveTo>
                        <a:pt x="213" y="1322"/>
                      </a:moveTo>
                      <a:lnTo>
                        <a:pt x="241" y="1322"/>
                      </a:lnTo>
                      <a:lnTo>
                        <a:pt x="28" y="0"/>
                      </a:lnTo>
                      <a:lnTo>
                        <a:pt x="0" y="14"/>
                      </a:lnTo>
                      <a:lnTo>
                        <a:pt x="213"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7" name="Freeform 36"/>
                <p:cNvSpPr>
                  <a:spLocks/>
                </p:cNvSpPr>
                <p:nvPr/>
              </p:nvSpPr>
              <p:spPr bwMode="auto">
                <a:xfrm>
                  <a:off x="10818" y="7599"/>
                  <a:ext cx="241" cy="1322"/>
                </a:xfrm>
                <a:custGeom>
                  <a:avLst/>
                  <a:gdLst>
                    <a:gd name="T0" fmla="*/ 0 w 241"/>
                    <a:gd name="T1" fmla="*/ 1322 h 1322"/>
                    <a:gd name="T2" fmla="*/ 28 w 241"/>
                    <a:gd name="T3" fmla="*/ 1322 h 1322"/>
                    <a:gd name="T4" fmla="*/ 241 w 241"/>
                    <a:gd name="T5" fmla="*/ 14 h 1322"/>
                    <a:gd name="T6" fmla="*/ 213 w 241"/>
                    <a:gd name="T7" fmla="*/ 0 h 1322"/>
                    <a:gd name="T8" fmla="*/ 0 w 241"/>
                    <a:gd name="T9" fmla="*/ 1322 h 1322"/>
                  </a:gdLst>
                  <a:ahLst/>
                  <a:cxnLst>
                    <a:cxn ang="0">
                      <a:pos x="T0" y="T1"/>
                    </a:cxn>
                    <a:cxn ang="0">
                      <a:pos x="T2" y="T3"/>
                    </a:cxn>
                    <a:cxn ang="0">
                      <a:pos x="T4" y="T5"/>
                    </a:cxn>
                    <a:cxn ang="0">
                      <a:pos x="T6" y="T7"/>
                    </a:cxn>
                    <a:cxn ang="0">
                      <a:pos x="T8" y="T9"/>
                    </a:cxn>
                  </a:cxnLst>
                  <a:rect l="0" t="0" r="r" b="b"/>
                  <a:pathLst>
                    <a:path w="241" h="1322">
                      <a:moveTo>
                        <a:pt x="0" y="1322"/>
                      </a:moveTo>
                      <a:lnTo>
                        <a:pt x="28" y="1322"/>
                      </a:lnTo>
                      <a:lnTo>
                        <a:pt x="241" y="14"/>
                      </a:lnTo>
                      <a:lnTo>
                        <a:pt x="213" y="0"/>
                      </a:lnTo>
                      <a:lnTo>
                        <a:pt x="0"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8" name="Oval 37"/>
                <p:cNvSpPr>
                  <a:spLocks noChangeArrowheads="1"/>
                </p:cNvSpPr>
                <p:nvPr/>
              </p:nvSpPr>
              <p:spPr bwMode="auto">
                <a:xfrm>
                  <a:off x="9128" y="7542"/>
                  <a:ext cx="190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Oval 38"/>
                <p:cNvSpPr>
                  <a:spLocks noChangeArrowheads="1"/>
                </p:cNvSpPr>
                <p:nvPr/>
              </p:nvSpPr>
              <p:spPr bwMode="auto">
                <a:xfrm>
                  <a:off x="9100" y="7499"/>
                  <a:ext cx="1959" cy="142"/>
                </a:xfrm>
                <a:prstGeom prst="ellipse">
                  <a:avLst/>
                </a:prstGeom>
                <a:noFill/>
                <a:ln w="1778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sp>
            <p:nvSpPr>
              <p:cNvPr id="14" name="Oval 13"/>
              <p:cNvSpPr>
                <a:spLocks noChangeArrowheads="1"/>
              </p:cNvSpPr>
              <p:nvPr/>
            </p:nvSpPr>
            <p:spPr bwMode="auto">
              <a:xfrm>
                <a:off x="1776095" y="195008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5" name="Oval 14"/>
              <p:cNvSpPr>
                <a:spLocks noChangeArrowheads="1"/>
              </p:cNvSpPr>
              <p:nvPr/>
            </p:nvSpPr>
            <p:spPr bwMode="auto">
              <a:xfrm>
                <a:off x="1722120" y="9753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6" name="Oval 15"/>
              <p:cNvSpPr>
                <a:spLocks noChangeArrowheads="1"/>
              </p:cNvSpPr>
              <p:nvPr/>
            </p:nvSpPr>
            <p:spPr bwMode="auto">
              <a:xfrm>
                <a:off x="748665" y="111061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7" name="Oval 16"/>
              <p:cNvSpPr>
                <a:spLocks noChangeArrowheads="1"/>
              </p:cNvSpPr>
              <p:nvPr/>
            </p:nvSpPr>
            <p:spPr bwMode="auto">
              <a:xfrm>
                <a:off x="1235710" y="1678940"/>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8" name="Oval 17"/>
              <p:cNvSpPr>
                <a:spLocks noChangeArrowheads="1"/>
              </p:cNvSpPr>
              <p:nvPr/>
            </p:nvSpPr>
            <p:spPr bwMode="auto">
              <a:xfrm>
                <a:off x="137096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9" name="Oval 18"/>
              <p:cNvSpPr>
                <a:spLocks noChangeArrowheads="1"/>
              </p:cNvSpPr>
              <p:nvPr/>
            </p:nvSpPr>
            <p:spPr bwMode="auto">
              <a:xfrm>
                <a:off x="193865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0" name="Oval 19"/>
              <p:cNvSpPr>
                <a:spLocks noChangeArrowheads="1"/>
              </p:cNvSpPr>
              <p:nvPr/>
            </p:nvSpPr>
            <p:spPr bwMode="auto">
              <a:xfrm>
                <a:off x="2371725" y="20586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1" name="Oval 20"/>
              <p:cNvSpPr>
                <a:spLocks noChangeArrowheads="1"/>
              </p:cNvSpPr>
              <p:nvPr/>
            </p:nvSpPr>
            <p:spPr bwMode="auto">
              <a:xfrm>
                <a:off x="2479675" y="157099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2" name="Oval 21"/>
              <p:cNvSpPr>
                <a:spLocks noChangeArrowheads="1"/>
              </p:cNvSpPr>
              <p:nvPr/>
            </p:nvSpPr>
            <p:spPr bwMode="auto">
              <a:xfrm>
                <a:off x="1506220" y="2383155"/>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3" name="Oval 22"/>
              <p:cNvSpPr>
                <a:spLocks noChangeArrowheads="1"/>
              </p:cNvSpPr>
              <p:nvPr/>
            </p:nvSpPr>
            <p:spPr bwMode="auto">
              <a:xfrm>
                <a:off x="1506220" y="287083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4" name="Oval 23"/>
              <p:cNvSpPr>
                <a:spLocks noChangeArrowheads="1"/>
              </p:cNvSpPr>
              <p:nvPr/>
            </p:nvSpPr>
            <p:spPr bwMode="auto">
              <a:xfrm>
                <a:off x="910590" y="20040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5" name="Oval 24"/>
              <p:cNvSpPr>
                <a:spLocks noChangeArrowheads="1"/>
              </p:cNvSpPr>
              <p:nvPr/>
            </p:nvSpPr>
            <p:spPr bwMode="auto">
              <a:xfrm>
                <a:off x="315595" y="178752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6" name="Oval 25"/>
              <p:cNvSpPr>
                <a:spLocks noChangeArrowheads="1"/>
              </p:cNvSpPr>
              <p:nvPr/>
            </p:nvSpPr>
            <p:spPr bwMode="auto">
              <a:xfrm>
                <a:off x="748665" y="281686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7" name="Rectangle 26"/>
              <p:cNvSpPr>
                <a:spLocks noChangeArrowheads="1"/>
              </p:cNvSpPr>
              <p:nvPr/>
            </p:nvSpPr>
            <p:spPr bwMode="auto">
              <a:xfrm>
                <a:off x="414655" y="232727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8" name="Rectangle 27"/>
              <p:cNvSpPr>
                <a:spLocks noChangeArrowheads="1"/>
              </p:cNvSpPr>
              <p:nvPr/>
            </p:nvSpPr>
            <p:spPr bwMode="auto">
              <a:xfrm>
                <a:off x="1073150" y="238315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9" name="Rectangle 28"/>
              <p:cNvSpPr>
                <a:spLocks noChangeArrowheads="1"/>
              </p:cNvSpPr>
              <p:nvPr/>
            </p:nvSpPr>
            <p:spPr bwMode="auto">
              <a:xfrm>
                <a:off x="2046605"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0" name="Rectangle 29"/>
              <p:cNvSpPr>
                <a:spLocks noChangeArrowheads="1"/>
              </p:cNvSpPr>
              <p:nvPr/>
            </p:nvSpPr>
            <p:spPr bwMode="auto">
              <a:xfrm>
                <a:off x="2046605" y="2545715"/>
                <a:ext cx="288925"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1" name="Rectangle 30"/>
              <p:cNvSpPr>
                <a:spLocks noChangeArrowheads="1"/>
              </p:cNvSpPr>
              <p:nvPr/>
            </p:nvSpPr>
            <p:spPr bwMode="auto">
              <a:xfrm>
                <a:off x="640080"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grpSp>
        <p:sp>
          <p:nvSpPr>
            <p:cNvPr id="12" name="Oval 11"/>
            <p:cNvSpPr>
              <a:spLocks noChangeArrowheads="1"/>
            </p:cNvSpPr>
            <p:nvPr/>
          </p:nvSpPr>
          <p:spPr bwMode="auto">
            <a:xfrm>
              <a:off x="2514600" y="240030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grpSp>
      <p:sp>
        <p:nvSpPr>
          <p:cNvPr id="42" name="Right Arrow 41">
            <a:hlinkClick r:id="rId6" action="ppaction://hlinksldjump"/>
          </p:cNvPr>
          <p:cNvSpPr/>
          <p:nvPr/>
        </p:nvSpPr>
        <p:spPr>
          <a:xfrm>
            <a:off x="7540212" y="5450416"/>
            <a:ext cx="541866" cy="321734"/>
          </a:xfrm>
          <a:prstGeom prst="rightArrow">
            <a:avLst/>
          </a:prstGeom>
          <a:solidFill>
            <a:srgbClr val="0033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50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Implement Tasks that Promote </a:t>
            </a:r>
          </a:p>
          <a:p>
            <a:pPr lvl="0" algn="ctr">
              <a:spcBef>
                <a:spcPct val="0"/>
              </a:spcBef>
              <a:defRPr/>
            </a:pPr>
            <a:r>
              <a:rPr lang="en-US" sz="2800" b="1" dirty="0" smtClean="0">
                <a:solidFill>
                  <a:srgbClr val="002060"/>
                </a:solidFill>
                <a:latin typeface="Verdana"/>
                <a:cs typeface="Verdana"/>
              </a:rPr>
              <a:t>Reasoning and Problem Solving</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457325"/>
            <a:ext cx="7286625" cy="4191000"/>
          </a:xfrm>
          <a:prstGeom prst="rect">
            <a:avLst/>
          </a:prstGeom>
        </p:spPr>
        <p:txBody>
          <a:bodyPr vert="horz" lIns="91440" tIns="45720" rIns="91440" bIns="45720" rtlCol="0">
            <a:noAutofit/>
          </a:bodyPr>
          <a:lstStyle/>
          <a:p>
            <a:pPr>
              <a:spcBef>
                <a:spcPts val="1200"/>
              </a:spcBef>
              <a:spcAft>
                <a:spcPts val="600"/>
              </a:spcAft>
              <a:buNone/>
            </a:pPr>
            <a:r>
              <a:rPr lang="en-US" sz="2600" dirty="0" smtClean="0">
                <a:solidFill>
                  <a:srgbClr val="002060"/>
                </a:solidFill>
                <a:latin typeface="Verdana" pitchFamily="34" charset="0"/>
                <a:ea typeface="Verdana" pitchFamily="34" charset="0"/>
                <a:cs typeface="Verdana" pitchFamily="34" charset="0"/>
              </a:rPr>
              <a:t>Mathematical tasks should:</a:t>
            </a:r>
          </a:p>
          <a:p>
            <a:pPr marL="342900" indent="-342900">
              <a:spcBef>
                <a:spcPts val="1200"/>
              </a:spcBef>
              <a:spcAft>
                <a:spcPts val="600"/>
              </a:spcAft>
              <a:buFont typeface="Arial"/>
              <a:buChar char="•"/>
            </a:pPr>
            <a:r>
              <a:rPr lang="en-US" sz="2600" dirty="0" smtClean="0">
                <a:solidFill>
                  <a:srgbClr val="002060"/>
                </a:solidFill>
                <a:latin typeface="Verdana" pitchFamily="34" charset="0"/>
                <a:ea typeface="Verdana" pitchFamily="34" charset="0"/>
                <a:cs typeface="Verdana" pitchFamily="34" charset="0"/>
              </a:rPr>
              <a:t>Provide opportunities for students to engage in exploration or encourage students to use procedures in ways that are connected to concepts and understanding; </a:t>
            </a:r>
          </a:p>
          <a:p>
            <a:pPr marL="342900" indent="-342900">
              <a:spcBef>
                <a:spcPts val="1200"/>
              </a:spcBef>
              <a:spcAft>
                <a:spcPts val="600"/>
              </a:spcAft>
              <a:buFont typeface="Arial"/>
              <a:buChar char="•"/>
            </a:pPr>
            <a:r>
              <a:rPr lang="en-US" sz="2600" dirty="0" smtClean="0">
                <a:solidFill>
                  <a:srgbClr val="002060"/>
                </a:solidFill>
                <a:latin typeface="Verdana" pitchFamily="34" charset="0"/>
                <a:ea typeface="Verdana" pitchFamily="34" charset="0"/>
                <a:cs typeface="Verdana" pitchFamily="34" charset="0"/>
              </a:rPr>
              <a:t>Build on students’ current understanding; and</a:t>
            </a:r>
          </a:p>
          <a:p>
            <a:pPr marL="342900" indent="-342900">
              <a:spcBef>
                <a:spcPts val="1200"/>
              </a:spcBef>
              <a:spcAft>
                <a:spcPts val="600"/>
              </a:spcAft>
              <a:buFont typeface="Arial"/>
              <a:buChar char="•"/>
            </a:pPr>
            <a:r>
              <a:rPr lang="en-US" sz="2600" dirty="0" smtClean="0">
                <a:solidFill>
                  <a:srgbClr val="002060"/>
                </a:solidFill>
                <a:latin typeface="Verdana" pitchFamily="34" charset="0"/>
                <a:ea typeface="Verdana" pitchFamily="34" charset="0"/>
                <a:cs typeface="Verdana" pitchFamily="34" charset="0"/>
              </a:rPr>
              <a:t>Have multiple entry points.</a:t>
            </a:r>
          </a:p>
          <a:p>
            <a:pPr>
              <a:lnSpc>
                <a:spcPct val="60000"/>
              </a:lnSpc>
            </a:pPr>
            <a:endParaRPr lang="en-US" sz="2000" dirty="0" smtClean="0">
              <a:solidFill>
                <a:srgbClr val="1F497D"/>
              </a:solidFill>
              <a:latin typeface="Verdana" pitchFamily="34" charset="0"/>
              <a:ea typeface="Verdana" pitchFamily="34" charset="0"/>
              <a:cs typeface="Verdana" pitchFamily="34" charset="0"/>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274638"/>
            <a:ext cx="8172450" cy="1143000"/>
          </a:xfrm>
        </p:spPr>
        <p:txBody>
          <a:bodyPr>
            <a:normAutofit/>
          </a:bodyPr>
          <a:lstStyle/>
          <a:p>
            <a:r>
              <a:rPr lang="en-US" b="1" dirty="0" smtClean="0">
                <a:solidFill>
                  <a:srgbClr val="003366"/>
                </a:solidFill>
              </a:rPr>
              <a:t>Why Tasks Matter</a:t>
            </a:r>
            <a:endParaRPr lang="en-US" dirty="0"/>
          </a:p>
        </p:txBody>
      </p:sp>
      <p:sp>
        <p:nvSpPr>
          <p:cNvPr id="3" name="Content Placeholder 2"/>
          <p:cNvSpPr>
            <a:spLocks noGrp="1"/>
          </p:cNvSpPr>
          <p:nvPr>
            <p:ph idx="1"/>
          </p:nvPr>
        </p:nvSpPr>
        <p:spPr>
          <a:xfrm>
            <a:off x="971550" y="1600200"/>
            <a:ext cx="7924800" cy="5257800"/>
          </a:xfrm>
        </p:spPr>
        <p:txBody>
          <a:bodyPr>
            <a:normAutofit fontScale="62500" lnSpcReduction="20000"/>
          </a:bodyPr>
          <a:lstStyle/>
          <a:p>
            <a:pPr>
              <a:lnSpc>
                <a:spcPct val="120000"/>
              </a:lnSpc>
              <a:spcBef>
                <a:spcPct val="0"/>
              </a:spcBef>
              <a:spcAft>
                <a:spcPts val="1200"/>
              </a:spcAft>
            </a:pPr>
            <a:r>
              <a:rPr lang="en-US" sz="3500" dirty="0">
                <a:solidFill>
                  <a:srgbClr val="003366"/>
                </a:solidFill>
                <a:latin typeface="Verdana" panose="020B0604030504040204" pitchFamily="34" charset="0"/>
                <a:ea typeface="Verdana" panose="020B0604030504040204" pitchFamily="34" charset="0"/>
                <a:cs typeface="Verdana" panose="020B0604030504040204" pitchFamily="34" charset="0"/>
              </a:rPr>
              <a:t>Tasks form the basis for students’ opportunities to learn what mathematics is and how one does it;</a:t>
            </a:r>
          </a:p>
          <a:p>
            <a:pPr>
              <a:lnSpc>
                <a:spcPct val="120000"/>
              </a:lnSpc>
              <a:spcBef>
                <a:spcPct val="0"/>
              </a:spcBef>
              <a:spcAft>
                <a:spcPts val="1200"/>
              </a:spcAft>
            </a:pPr>
            <a:r>
              <a:rPr lang="en-US" sz="3500" dirty="0">
                <a:solidFill>
                  <a:srgbClr val="003366"/>
                </a:solidFill>
                <a:latin typeface="Verdana" panose="020B0604030504040204" pitchFamily="34" charset="0"/>
                <a:ea typeface="Verdana" panose="020B0604030504040204" pitchFamily="34" charset="0"/>
                <a:cs typeface="Verdana" panose="020B0604030504040204" pitchFamily="34" charset="0"/>
              </a:rPr>
              <a:t>Tasks influence learners by directing their attention to particular aspects of content and by specifying ways to process information;</a:t>
            </a:r>
          </a:p>
          <a:p>
            <a:pPr>
              <a:lnSpc>
                <a:spcPct val="120000"/>
              </a:lnSpc>
              <a:spcBef>
                <a:spcPct val="0"/>
              </a:spcBef>
              <a:spcAft>
                <a:spcPts val="1200"/>
              </a:spcAft>
            </a:pPr>
            <a:r>
              <a:rPr lang="en-US" sz="3500" dirty="0">
                <a:solidFill>
                  <a:srgbClr val="003366"/>
                </a:solidFill>
                <a:latin typeface="Verdana" panose="020B0604030504040204" pitchFamily="34" charset="0"/>
                <a:ea typeface="Verdana" panose="020B0604030504040204" pitchFamily="34" charset="0"/>
                <a:cs typeface="Verdana" panose="020B0604030504040204" pitchFamily="34" charset="0"/>
              </a:rPr>
              <a:t>The level and kind of thinking required by mathematical instructional tasks influences what students learn; and</a:t>
            </a:r>
          </a:p>
          <a:p>
            <a:pPr>
              <a:lnSpc>
                <a:spcPct val="120000"/>
              </a:lnSpc>
              <a:spcBef>
                <a:spcPct val="0"/>
              </a:spcBef>
              <a:spcAft>
                <a:spcPts val="1200"/>
              </a:spcAft>
            </a:pPr>
            <a:r>
              <a:rPr lang="en-US" sz="3500" dirty="0">
                <a:solidFill>
                  <a:srgbClr val="003366"/>
                </a:solidFill>
                <a:latin typeface="Verdana" panose="020B0604030504040204" pitchFamily="34" charset="0"/>
                <a:ea typeface="Verdana" panose="020B0604030504040204" pitchFamily="34" charset="0"/>
                <a:cs typeface="Verdana" panose="020B0604030504040204" pitchFamily="34" charset="0"/>
              </a:rPr>
              <a:t>Differences in the level and kind of thinking of tasks used by different teachers, schools, and districts, is a major source of inequity in students’ opportunities to learn mathematics.</a:t>
            </a:r>
          </a:p>
          <a:p>
            <a:endParaRPr lang="en-US" dirty="0"/>
          </a:p>
        </p:txBody>
      </p:sp>
    </p:spTree>
    <p:extLst>
      <p:ext uri="{BB962C8B-B14F-4D97-AF65-F5344CB8AC3E}">
        <p14:creationId xmlns:p14="http://schemas.microsoft.com/office/powerpoint/2010/main" val="16818759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274638"/>
            <a:ext cx="8172450" cy="1143000"/>
          </a:xfrm>
        </p:spPr>
        <p:txBody>
          <a:bodyPr>
            <a:normAutofit/>
          </a:bodyPr>
          <a:lstStyle/>
          <a:p>
            <a:r>
              <a:rPr lang="en-US" b="1" dirty="0" smtClean="0">
                <a:solidFill>
                  <a:srgbClr val="003366"/>
                </a:solidFill>
              </a:rPr>
              <a:t>Why Tasks Matter</a:t>
            </a:r>
            <a:endParaRPr lang="en-US" dirty="0"/>
          </a:p>
        </p:txBody>
      </p:sp>
      <p:sp>
        <p:nvSpPr>
          <p:cNvPr id="3" name="Content Placeholder 2"/>
          <p:cNvSpPr>
            <a:spLocks noGrp="1"/>
          </p:cNvSpPr>
          <p:nvPr>
            <p:ph idx="1"/>
          </p:nvPr>
        </p:nvSpPr>
        <p:spPr>
          <a:xfrm>
            <a:off x="971550" y="1600200"/>
            <a:ext cx="7924800" cy="5257800"/>
          </a:xfrm>
        </p:spPr>
        <p:txBody>
          <a:bodyPr>
            <a:normAutofit fontScale="62500" lnSpcReduction="20000"/>
          </a:bodyPr>
          <a:lstStyle/>
          <a:p>
            <a:pPr>
              <a:lnSpc>
                <a:spcPct val="120000"/>
              </a:lnSpc>
              <a:spcBef>
                <a:spcPct val="0"/>
              </a:spcBef>
              <a:spcAft>
                <a:spcPts val="1200"/>
              </a:spcAft>
            </a:pPr>
            <a:r>
              <a:rPr lang="en-US" sz="3500" dirty="0">
                <a:solidFill>
                  <a:srgbClr val="003366"/>
                </a:solidFill>
                <a:latin typeface="Verdana" panose="020B0604030504040204" pitchFamily="34" charset="0"/>
                <a:ea typeface="Verdana" panose="020B0604030504040204" pitchFamily="34" charset="0"/>
                <a:cs typeface="Verdana" panose="020B0604030504040204" pitchFamily="34" charset="0"/>
              </a:rPr>
              <a:t>Tasks form the basis for students’ opportunities to learn what mathematics is and how one does it;</a:t>
            </a:r>
          </a:p>
          <a:p>
            <a:pPr>
              <a:lnSpc>
                <a:spcPct val="120000"/>
              </a:lnSpc>
              <a:spcBef>
                <a:spcPct val="0"/>
              </a:spcBef>
              <a:spcAft>
                <a:spcPts val="1200"/>
              </a:spcAft>
            </a:pPr>
            <a:r>
              <a:rPr lang="en-US" sz="3500" dirty="0">
                <a:solidFill>
                  <a:srgbClr val="003366"/>
                </a:solidFill>
                <a:latin typeface="Verdana" panose="020B0604030504040204" pitchFamily="34" charset="0"/>
                <a:ea typeface="Verdana" panose="020B0604030504040204" pitchFamily="34" charset="0"/>
                <a:cs typeface="Verdana" panose="020B0604030504040204" pitchFamily="34" charset="0"/>
              </a:rPr>
              <a:t>Tasks influence learners by directing their attention to particular aspects of content and by specifying ways to process information;</a:t>
            </a:r>
          </a:p>
          <a:p>
            <a:pPr>
              <a:lnSpc>
                <a:spcPct val="120000"/>
              </a:lnSpc>
              <a:spcBef>
                <a:spcPct val="0"/>
              </a:spcBef>
              <a:spcAft>
                <a:spcPts val="1200"/>
              </a:spcAft>
            </a:pPr>
            <a:r>
              <a:rPr lang="en-US" sz="3500" dirty="0">
                <a:solidFill>
                  <a:srgbClr val="003366"/>
                </a:solidFill>
                <a:latin typeface="Verdana" panose="020B0604030504040204" pitchFamily="34" charset="0"/>
                <a:ea typeface="Verdana" panose="020B0604030504040204" pitchFamily="34" charset="0"/>
                <a:cs typeface="Verdana" panose="020B0604030504040204" pitchFamily="34" charset="0"/>
              </a:rPr>
              <a:t>The level and kind of thinking required by mathematical instructional tasks influences what students learn; and</a:t>
            </a:r>
          </a:p>
          <a:p>
            <a:pPr>
              <a:lnSpc>
                <a:spcPct val="120000"/>
              </a:lnSpc>
              <a:spcBef>
                <a:spcPct val="0"/>
              </a:spcBef>
              <a:spcAft>
                <a:spcPts val="1200"/>
              </a:spcAft>
            </a:pPr>
            <a:r>
              <a:rPr lang="en-US" sz="3500" b="1" dirty="0">
                <a:solidFill>
                  <a:srgbClr val="0000FF"/>
                </a:solidFill>
                <a:latin typeface="Verdana" panose="020B0604030504040204" pitchFamily="34" charset="0"/>
                <a:ea typeface="Verdana" panose="020B0604030504040204" pitchFamily="34" charset="0"/>
                <a:cs typeface="Verdana" panose="020B0604030504040204" pitchFamily="34" charset="0"/>
              </a:rPr>
              <a:t>Differences in the level and kind of thinking of tasks used by different teachers, schools, and districts, is a major source of inequity in students’ opportunities to learn mathematics.</a:t>
            </a:r>
          </a:p>
          <a:p>
            <a:endParaRPr lang="en-US" dirty="0"/>
          </a:p>
        </p:txBody>
      </p:sp>
    </p:spTree>
    <p:extLst>
      <p:ext uri="{BB962C8B-B14F-4D97-AF65-F5344CB8AC3E}">
        <p14:creationId xmlns:p14="http://schemas.microsoft.com/office/powerpoint/2010/main" val="10669196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438" y="5911728"/>
            <a:ext cx="2673270" cy="696059"/>
          </a:xfrm>
          <a:prstGeom prst="rect">
            <a:avLst/>
          </a:prstGeom>
        </p:spPr>
      </p:pic>
      <p:sp>
        <p:nvSpPr>
          <p:cNvPr id="9" name="Title 1"/>
          <p:cNvSpPr txBox="1">
            <a:spLocks/>
          </p:cNvSpPr>
          <p:nvPr/>
        </p:nvSpPr>
        <p:spPr>
          <a:xfrm>
            <a:off x="1009649" y="319177"/>
            <a:ext cx="8134351" cy="1143000"/>
          </a:xfrm>
          <a:prstGeom prst="rect">
            <a:avLst/>
          </a:prstGeom>
        </p:spPr>
        <p:txBody>
          <a:bodyPr vert="horz" lIns="91440" tIns="45720" rIns="91440" bIns="45720" rtlCol="0" anchor="ctr">
            <a:noAutofit/>
          </a:bodyPr>
          <a:lstStyle/>
          <a:p>
            <a:pPr lvl="0" algn="ctr">
              <a:spcBef>
                <a:spcPct val="0"/>
              </a:spcBef>
              <a:defRPr/>
            </a:pPr>
            <a:r>
              <a:rPr lang="en-US" sz="3200" b="1" dirty="0" smtClean="0">
                <a:solidFill>
                  <a:srgbClr val="002060"/>
                </a:solidFill>
                <a:latin typeface="Verdana"/>
                <a:cs typeface="Verdana"/>
              </a:rPr>
              <a:t>Comparing Tasks</a:t>
            </a:r>
            <a:endParaRPr kumimoji="0" lang="en-US" sz="3200" b="1" u="none" strike="noStrike" kern="1200" cap="none" spc="0" normalizeH="0" baseline="0" noProof="0" dirty="0" smtClean="0">
              <a:ln>
                <a:noFill/>
              </a:ln>
              <a:solidFill>
                <a:srgbClr val="002060"/>
              </a:solidFill>
              <a:effectLst/>
              <a:uLnTx/>
              <a:uFillTx/>
              <a:latin typeface="Verdana"/>
              <a:ea typeface="Verdana" pitchFamily="34" charset="0"/>
              <a:cs typeface="Verdana"/>
            </a:endParaRPr>
          </a:p>
        </p:txBody>
      </p:sp>
      <p:sp>
        <p:nvSpPr>
          <p:cNvPr id="3" name="Content Placeholder 2"/>
          <p:cNvSpPr>
            <a:spLocks noGrp="1"/>
          </p:cNvSpPr>
          <p:nvPr>
            <p:ph sz="half" idx="4294967295"/>
          </p:nvPr>
        </p:nvSpPr>
        <p:spPr>
          <a:xfrm>
            <a:off x="5162550" y="1861006"/>
            <a:ext cx="3703318" cy="4525963"/>
          </a:xfrm>
        </p:spPr>
        <p:txBody>
          <a:bodyPr/>
          <a:lstStyle/>
          <a:p>
            <a:r>
              <a:rPr lang="en-US" sz="2400" dirty="0">
                <a:solidFill>
                  <a:srgbClr val="002060"/>
                </a:solidFill>
                <a:latin typeface="Verdana"/>
                <a:cs typeface="Verdana"/>
              </a:rPr>
              <a:t>How is Mr. Donnelly’s task (Candy Jar) similar to or different from the Missing Value problem?</a:t>
            </a:r>
          </a:p>
          <a:p>
            <a:endParaRPr lang="en-US" sz="2400" dirty="0">
              <a:solidFill>
                <a:srgbClr val="002060"/>
              </a:solidFill>
            </a:endParaRPr>
          </a:p>
          <a:p>
            <a:r>
              <a:rPr lang="en-US" sz="2400" dirty="0">
                <a:solidFill>
                  <a:srgbClr val="002060"/>
                </a:solidFill>
                <a:latin typeface="Verdana"/>
                <a:cs typeface="Verdana"/>
              </a:rPr>
              <a:t>Which one is more likely to promote problem solving?</a:t>
            </a:r>
          </a:p>
          <a:p>
            <a:endParaRPr lang="en-US" dirty="0"/>
          </a:p>
        </p:txBody>
      </p:sp>
      <p:sp>
        <p:nvSpPr>
          <p:cNvPr id="7" name="Content Placeholder 6"/>
          <p:cNvSpPr>
            <a:spLocks noGrp="1"/>
          </p:cNvSpPr>
          <p:nvPr>
            <p:ph sz="half" idx="4294967295"/>
          </p:nvPr>
        </p:nvSpPr>
        <p:spPr>
          <a:xfrm>
            <a:off x="1009650" y="1546314"/>
            <a:ext cx="4107872" cy="4525963"/>
          </a:xfrm>
        </p:spPr>
        <p:txBody>
          <a:bodyPr/>
          <a:lstStyle/>
          <a:p>
            <a:pPr marL="114300" indent="0">
              <a:buNone/>
            </a:pPr>
            <a:r>
              <a:rPr lang="en-US" sz="2200" u="sng" dirty="0" smtClean="0">
                <a:solidFill>
                  <a:srgbClr val="002060"/>
                </a:solidFill>
                <a:latin typeface="Verdana"/>
                <a:cs typeface="Verdana"/>
              </a:rPr>
              <a:t>Finding </a:t>
            </a:r>
            <a:r>
              <a:rPr lang="en-US" sz="2200" u="sng" dirty="0">
                <a:solidFill>
                  <a:srgbClr val="002060"/>
                </a:solidFill>
                <a:latin typeface="Verdana"/>
                <a:cs typeface="Verdana"/>
              </a:rPr>
              <a:t>the Missing Value </a:t>
            </a:r>
          </a:p>
          <a:p>
            <a:pPr marL="114300" indent="0">
              <a:buNone/>
            </a:pPr>
            <a:r>
              <a:rPr lang="en-US" sz="2200" dirty="0">
                <a:solidFill>
                  <a:srgbClr val="002060"/>
                </a:solidFill>
                <a:latin typeface="Verdana"/>
                <a:cs typeface="Verdana"/>
              </a:rPr>
              <a:t>Find the value of the unknown in each of the proportions shown below.</a:t>
            </a:r>
          </a:p>
          <a:p>
            <a:endParaRPr lang="en-US" dirty="0"/>
          </a:p>
        </p:txBody>
      </p:sp>
      <p:grpSp>
        <p:nvGrpSpPr>
          <p:cNvPr id="2" name="Group 1"/>
          <p:cNvGrpSpPr/>
          <p:nvPr/>
        </p:nvGrpSpPr>
        <p:grpSpPr>
          <a:xfrm>
            <a:off x="1690373" y="3291941"/>
            <a:ext cx="2530655" cy="2573847"/>
            <a:chOff x="4993033" y="4049555"/>
            <a:chExt cx="2530655" cy="2573847"/>
          </a:xfrm>
        </p:grpSpPr>
        <p:pic>
          <p:nvPicPr>
            <p:cNvPr id="10" name="Picture 9" descr="ph5515-smith:Domain:Education.Pitt.Edu:Users:pegs:Documents:NCTM2013:Impactful Teaching Practice 2_files:image002.png"/>
            <p:cNvPicPr/>
            <p:nvPr/>
          </p:nvPicPr>
          <p:blipFill>
            <a:blip r:embed="rId4">
              <a:extLst>
                <a:ext uri="{28A0092B-C50C-407E-A947-70E740481C1C}">
                  <a14:useLocalDpi xmlns:a14="http://schemas.microsoft.com/office/drawing/2010/main" val="0"/>
                </a:ext>
              </a:extLst>
            </a:blip>
            <a:srcRect/>
            <a:stretch>
              <a:fillRect/>
            </a:stretch>
          </p:blipFill>
          <p:spPr bwMode="auto">
            <a:xfrm>
              <a:off x="5017767" y="4049555"/>
              <a:ext cx="990483" cy="752207"/>
            </a:xfrm>
            <a:prstGeom prst="rect">
              <a:avLst/>
            </a:prstGeom>
            <a:noFill/>
            <a:ln>
              <a:noFill/>
            </a:ln>
          </p:spPr>
        </p:pic>
        <p:pic>
          <p:nvPicPr>
            <p:cNvPr id="11" name="Picture 10" descr="ph5515-smith:Domain:Education.Pitt.Edu:Users:pegs:Documents:NCTM2013:Impactful Teaching Practice 2_files:image004.png"/>
            <p:cNvPicPr/>
            <p:nvPr/>
          </p:nvPicPr>
          <p:blipFill>
            <a:blip r:embed="rId5">
              <a:extLst>
                <a:ext uri="{28A0092B-C50C-407E-A947-70E740481C1C}">
                  <a14:useLocalDpi xmlns:a14="http://schemas.microsoft.com/office/drawing/2010/main" val="0"/>
                </a:ext>
              </a:extLst>
            </a:blip>
            <a:srcRect/>
            <a:stretch>
              <a:fillRect/>
            </a:stretch>
          </p:blipFill>
          <p:spPr bwMode="auto">
            <a:xfrm>
              <a:off x="6605480" y="4049555"/>
              <a:ext cx="827407" cy="752207"/>
            </a:xfrm>
            <a:prstGeom prst="rect">
              <a:avLst/>
            </a:prstGeom>
            <a:noFill/>
            <a:ln>
              <a:noFill/>
            </a:ln>
          </p:spPr>
        </p:pic>
        <p:pic>
          <p:nvPicPr>
            <p:cNvPr id="12" name="Picture 11" descr="ph5515-smith:Domain:Education.Pitt.Edu:Users:pegs:Documents:NCTM2013:Impactful Teaching Practice 2_files:image006.png"/>
            <p:cNvPicPr/>
            <p:nvPr/>
          </p:nvPicPr>
          <p:blipFill>
            <a:blip r:embed="rId6">
              <a:extLst>
                <a:ext uri="{28A0092B-C50C-407E-A947-70E740481C1C}">
                  <a14:useLocalDpi xmlns:a14="http://schemas.microsoft.com/office/drawing/2010/main" val="0"/>
                </a:ext>
              </a:extLst>
            </a:blip>
            <a:srcRect/>
            <a:stretch>
              <a:fillRect/>
            </a:stretch>
          </p:blipFill>
          <p:spPr bwMode="auto">
            <a:xfrm>
              <a:off x="5017768" y="4863720"/>
              <a:ext cx="990482" cy="752464"/>
            </a:xfrm>
            <a:prstGeom prst="rect">
              <a:avLst/>
            </a:prstGeom>
            <a:noFill/>
            <a:ln>
              <a:noFill/>
            </a:ln>
          </p:spPr>
        </p:pic>
        <p:pic>
          <p:nvPicPr>
            <p:cNvPr id="13" name="Picture 12" descr="ph5515-smith:Domain:Education.Pitt.Edu:Users:pegs:Documents:NCTM2013:Impactful Teaching Practice 2_files:image008.png"/>
            <p:cNvPicPr/>
            <p:nvPr/>
          </p:nvPicPr>
          <p:blipFill>
            <a:blip r:embed="rId7">
              <a:extLst>
                <a:ext uri="{28A0092B-C50C-407E-A947-70E740481C1C}">
                  <a14:useLocalDpi xmlns:a14="http://schemas.microsoft.com/office/drawing/2010/main" val="0"/>
                </a:ext>
              </a:extLst>
            </a:blip>
            <a:srcRect/>
            <a:stretch>
              <a:fillRect/>
            </a:stretch>
          </p:blipFill>
          <p:spPr bwMode="auto">
            <a:xfrm>
              <a:off x="6605480" y="4897095"/>
              <a:ext cx="918208" cy="719089"/>
            </a:xfrm>
            <a:prstGeom prst="rect">
              <a:avLst/>
            </a:prstGeom>
            <a:noFill/>
            <a:ln>
              <a:noFill/>
            </a:ln>
          </p:spPr>
        </p:pic>
        <p:pic>
          <p:nvPicPr>
            <p:cNvPr id="14" name="Picture 13" descr="ph5515-smith:Domain:Education.Pitt.Edu:Users:pegs:Documents:NCTM2013:Impactful Teaching Practice 2_files:image010.png"/>
            <p:cNvPicPr/>
            <p:nvPr/>
          </p:nvPicPr>
          <p:blipFill>
            <a:blip r:embed="rId8">
              <a:extLst>
                <a:ext uri="{28A0092B-C50C-407E-A947-70E740481C1C}">
                  <a14:useLocalDpi xmlns:a14="http://schemas.microsoft.com/office/drawing/2010/main" val="0"/>
                </a:ext>
              </a:extLst>
            </a:blip>
            <a:srcRect/>
            <a:stretch>
              <a:fillRect/>
            </a:stretch>
          </p:blipFill>
          <p:spPr bwMode="auto">
            <a:xfrm>
              <a:off x="4993033" y="5777729"/>
              <a:ext cx="1015216" cy="830058"/>
            </a:xfrm>
            <a:prstGeom prst="rect">
              <a:avLst/>
            </a:prstGeom>
            <a:noFill/>
            <a:ln>
              <a:noFill/>
            </a:ln>
          </p:spPr>
        </p:pic>
        <p:pic>
          <p:nvPicPr>
            <p:cNvPr id="15" name="Picture 14" descr="ph5515-smith:Domain:Education.Pitt.Edu:Users:pegs:Documents:NCTM2013:Impactful Teaching Practice 2_files:image012.png"/>
            <p:cNvPicPr/>
            <p:nvPr/>
          </p:nvPicPr>
          <p:blipFill>
            <a:blip r:embed="rId9">
              <a:extLst>
                <a:ext uri="{28A0092B-C50C-407E-A947-70E740481C1C}">
                  <a14:useLocalDpi xmlns:a14="http://schemas.microsoft.com/office/drawing/2010/main" val="0"/>
                </a:ext>
              </a:extLst>
            </a:blip>
            <a:srcRect/>
            <a:stretch>
              <a:fillRect/>
            </a:stretch>
          </p:blipFill>
          <p:spPr bwMode="auto">
            <a:xfrm>
              <a:off x="6605480" y="5714881"/>
              <a:ext cx="918208" cy="908521"/>
            </a:xfrm>
            <a:prstGeom prst="rect">
              <a:avLst/>
            </a:prstGeom>
            <a:noFill/>
            <a:ln>
              <a:noFill/>
            </a:ln>
          </p:spPr>
        </p:pic>
      </p:grpSp>
      <p:grpSp>
        <p:nvGrpSpPr>
          <p:cNvPr id="16" name="Group 15"/>
          <p:cNvGrpSpPr/>
          <p:nvPr/>
        </p:nvGrpSpPr>
        <p:grpSpPr>
          <a:xfrm>
            <a:off x="1" y="-23724"/>
            <a:ext cx="1020617" cy="6894423"/>
            <a:chOff x="1" y="-23724"/>
            <a:chExt cx="1020617" cy="6894423"/>
          </a:xfrm>
        </p:grpSpPr>
        <p:pic>
          <p:nvPicPr>
            <p:cNvPr id="17" name="Picture 16" descr="14861 principles to action cover bar 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8" name="Picture 17" descr="14861 principles to action cover.ps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7565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oup 5"/>
          <p:cNvGrpSpPr/>
          <p:nvPr/>
        </p:nvGrpSpPr>
        <p:grpSpPr>
          <a:xfrm>
            <a:off x="1" y="0"/>
            <a:ext cx="1020617" cy="6894423"/>
            <a:chOff x="1" y="-23724"/>
            <a:chExt cx="1020617" cy="6894423"/>
          </a:xfrm>
        </p:grpSpPr>
        <p:pic>
          <p:nvPicPr>
            <p:cNvPr id="8" name="Picture 7" descr="14861 principles to action cover bar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9" name="Picture 8" descr="14861 principles to action cover.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sp>
        <p:nvSpPr>
          <p:cNvPr id="61443" name="Rectangle 2"/>
          <p:cNvSpPr>
            <a:spLocks noGrp="1" noChangeArrowheads="1"/>
          </p:cNvSpPr>
          <p:nvPr>
            <p:ph type="title"/>
          </p:nvPr>
        </p:nvSpPr>
        <p:spPr>
          <a:xfrm>
            <a:off x="952500" y="274638"/>
            <a:ext cx="8191500" cy="1143000"/>
          </a:xfrm>
        </p:spPr>
        <p:txBody>
          <a:bodyPr/>
          <a:lstStyle/>
          <a:p>
            <a:r>
              <a:rPr lang="en-US" b="1" dirty="0" smtClean="0">
                <a:solidFill>
                  <a:srgbClr val="003366"/>
                </a:solidFill>
              </a:rPr>
              <a:t>Higher-Level Tasks</a:t>
            </a:r>
            <a:endParaRPr lang="en-US" sz="3200" b="1" dirty="0" smtClean="0">
              <a:solidFill>
                <a:srgbClr val="003366"/>
              </a:solidFill>
            </a:endParaRPr>
          </a:p>
        </p:txBody>
      </p:sp>
      <p:sp>
        <p:nvSpPr>
          <p:cNvPr id="634883" name="Rectangle 3"/>
          <p:cNvSpPr>
            <a:spLocks noGrp="1" noChangeArrowheads="1"/>
          </p:cNvSpPr>
          <p:nvPr>
            <p:ph idx="1"/>
          </p:nvPr>
        </p:nvSpPr>
        <p:spPr>
          <a:xfrm>
            <a:off x="952500" y="1600200"/>
            <a:ext cx="7734300" cy="4525963"/>
          </a:xfrm>
        </p:spPr>
        <p:txBody>
          <a:bodyPr>
            <a:normAutofit fontScale="85000" lnSpcReduction="10000"/>
          </a:bodyPr>
          <a:lstStyle/>
          <a:p>
            <a:pPr>
              <a:spcBef>
                <a:spcPts val="2400"/>
              </a:spcBef>
              <a:defRPr/>
            </a:pPr>
            <a:r>
              <a:rPr lang="en-US" sz="3900" b="1" dirty="0">
                <a:solidFill>
                  <a:srgbClr val="003366"/>
                </a:solidFill>
              </a:rPr>
              <a:t>Doing mathematics</a:t>
            </a:r>
          </a:p>
          <a:p>
            <a:pPr marL="746125" lvl="1" indent="-346075"/>
            <a:r>
              <a:rPr lang="en-US" sz="3500" dirty="0" smtClean="0">
                <a:solidFill>
                  <a:srgbClr val="003366"/>
                </a:solidFill>
              </a:rPr>
              <a:t>Candy Jar task</a:t>
            </a:r>
          </a:p>
          <a:p>
            <a:pPr marL="400050" lvl="1" indent="0">
              <a:buNone/>
            </a:pPr>
            <a:endParaRPr lang="en-US" sz="1300" dirty="0" smtClean="0">
              <a:solidFill>
                <a:srgbClr val="003366"/>
              </a:solidFill>
            </a:endParaRPr>
          </a:p>
          <a:p>
            <a:pPr marL="346075" indent="-346075"/>
            <a:r>
              <a:rPr lang="en-US" sz="3900" b="1" dirty="0" smtClean="0">
                <a:solidFill>
                  <a:srgbClr val="003366"/>
                </a:solidFill>
              </a:rPr>
              <a:t>Procedures </a:t>
            </a:r>
            <a:r>
              <a:rPr lang="en-US" sz="3900" b="1" dirty="0">
                <a:solidFill>
                  <a:srgbClr val="003366"/>
                </a:solidFill>
              </a:rPr>
              <a:t>with connections</a:t>
            </a:r>
          </a:p>
          <a:p>
            <a:pPr marL="990600" lvl="1" indent="-533400"/>
            <a:r>
              <a:rPr lang="en-US" sz="3500" dirty="0">
                <a:solidFill>
                  <a:srgbClr val="003366"/>
                </a:solidFill>
              </a:rPr>
              <a:t>Using a 10 x 10 grid, identify the decimal and percent equivalents of 3/5</a:t>
            </a:r>
            <a:r>
              <a:rPr lang="en-US" sz="3500" dirty="0" smtClean="0">
                <a:solidFill>
                  <a:srgbClr val="003366"/>
                </a:solidFill>
              </a:rPr>
              <a:t>.</a:t>
            </a:r>
          </a:p>
          <a:p>
            <a:pPr marL="990600" lvl="1" indent="-533400"/>
            <a:r>
              <a:rPr lang="en-US" sz="3500" dirty="0">
                <a:solidFill>
                  <a:srgbClr val="003366"/>
                </a:solidFill>
              </a:rPr>
              <a:t>Explain how the graph of y = -</a:t>
            </a:r>
            <a:r>
              <a:rPr lang="en-US" sz="3500" dirty="0" smtClean="0">
                <a:solidFill>
                  <a:srgbClr val="003366"/>
                </a:solidFill>
              </a:rPr>
              <a:t>3x² + 7 </a:t>
            </a:r>
            <a:r>
              <a:rPr lang="en-US" sz="3500" dirty="0">
                <a:solidFill>
                  <a:srgbClr val="003366"/>
                </a:solidFill>
              </a:rPr>
              <a:t>compares to the graph of y = </a:t>
            </a:r>
            <a:r>
              <a:rPr lang="en-US" sz="3500" dirty="0" smtClean="0">
                <a:solidFill>
                  <a:srgbClr val="003366"/>
                </a:solidFill>
              </a:rPr>
              <a:t>x².  </a:t>
            </a:r>
            <a:r>
              <a:rPr lang="en-US" sz="3500" dirty="0">
                <a:solidFill>
                  <a:srgbClr val="003366"/>
                </a:solidFill>
              </a:rPr>
              <a:t>Sketch the graph of  y = -</a:t>
            </a:r>
            <a:r>
              <a:rPr lang="en-US" sz="3500" dirty="0" smtClean="0">
                <a:solidFill>
                  <a:srgbClr val="003366"/>
                </a:solidFill>
              </a:rPr>
              <a:t>3x² + 7.  </a:t>
            </a:r>
          </a:p>
          <a:p>
            <a:pPr marL="457200" lvl="1" indent="0">
              <a:buNone/>
            </a:pPr>
            <a:r>
              <a:rPr lang="en-US" dirty="0" smtClean="0">
                <a:solidFill>
                  <a:srgbClr val="003366"/>
                </a:solidFill>
              </a:rPr>
              <a:t>								            </a:t>
            </a:r>
            <a:r>
              <a:rPr lang="en-US" sz="2000" dirty="0" smtClean="0">
                <a:solidFill>
                  <a:srgbClr val="003366"/>
                </a:solidFill>
                <a:latin typeface="Verdana" panose="020B0604030504040204" pitchFamily="34" charset="0"/>
                <a:ea typeface="Verdana" panose="020B0604030504040204" pitchFamily="34" charset="0"/>
                <a:cs typeface="Verdana" panose="020B0604030504040204" pitchFamily="34" charset="0"/>
              </a:rPr>
              <a:t>Smith &amp; Stein, 1998</a:t>
            </a:r>
            <a:endParaRPr lang="en-US" dirty="0">
              <a:solidFill>
                <a:srgbClr val="003366"/>
              </a:solidFill>
              <a:latin typeface="Verdana" panose="020B0604030504040204" pitchFamily="34" charset="0"/>
              <a:ea typeface="Verdana" panose="020B0604030504040204" pitchFamily="34" charset="0"/>
              <a:cs typeface="Verdana" panose="020B0604030504040204" pitchFamily="34" charset="0"/>
            </a:endParaRPr>
          </a:p>
          <a:p>
            <a:pPr marL="990600" lvl="1" indent="-533400"/>
            <a:endParaRPr lang="en-US" dirty="0"/>
          </a:p>
        </p:txBody>
      </p:sp>
    </p:spTree>
    <p:extLst>
      <p:ext uri="{BB962C8B-B14F-4D97-AF65-F5344CB8AC3E}">
        <p14:creationId xmlns:p14="http://schemas.microsoft.com/office/powerpoint/2010/main" val="3556055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8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8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88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88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8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oup 5"/>
          <p:cNvGrpSpPr/>
          <p:nvPr/>
        </p:nvGrpSpPr>
        <p:grpSpPr>
          <a:xfrm>
            <a:off x="1" y="-23724"/>
            <a:ext cx="1020617" cy="6894423"/>
            <a:chOff x="1" y="-23724"/>
            <a:chExt cx="1020617" cy="6894423"/>
          </a:xfrm>
        </p:grpSpPr>
        <p:pic>
          <p:nvPicPr>
            <p:cNvPr id="8" name="Picture 7" descr="14861 principles to action cover bar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9" name="Picture 8" descr="14861 principles to action cover.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sp>
        <p:nvSpPr>
          <p:cNvPr id="60419" name="Rectangle 2"/>
          <p:cNvSpPr>
            <a:spLocks noGrp="1" noChangeArrowheads="1"/>
          </p:cNvSpPr>
          <p:nvPr>
            <p:ph type="title"/>
          </p:nvPr>
        </p:nvSpPr>
        <p:spPr>
          <a:xfrm>
            <a:off x="381000" y="152400"/>
            <a:ext cx="8229600" cy="1143000"/>
          </a:xfrm>
        </p:spPr>
        <p:txBody>
          <a:bodyPr/>
          <a:lstStyle/>
          <a:p>
            <a:r>
              <a:rPr lang="en-US" b="1" dirty="0" smtClean="0">
                <a:solidFill>
                  <a:schemeClr val="tx2">
                    <a:lumMod val="75000"/>
                  </a:schemeClr>
                </a:solidFill>
              </a:rPr>
              <a:t>Lower-Level Tasks</a:t>
            </a:r>
            <a:endParaRPr lang="en-US" sz="2800" b="1" dirty="0" smtClean="0">
              <a:solidFill>
                <a:schemeClr val="tx2">
                  <a:lumMod val="75000"/>
                </a:schemeClr>
              </a:solidFill>
            </a:endParaRPr>
          </a:p>
        </p:txBody>
      </p:sp>
      <p:sp>
        <p:nvSpPr>
          <p:cNvPr id="633859" name="Rectangle 3"/>
          <p:cNvSpPr>
            <a:spLocks noGrp="1" noChangeArrowheads="1"/>
          </p:cNvSpPr>
          <p:nvPr>
            <p:ph idx="1"/>
          </p:nvPr>
        </p:nvSpPr>
        <p:spPr>
          <a:xfrm>
            <a:off x="1028700" y="1524000"/>
            <a:ext cx="7734300" cy="4525963"/>
          </a:xfrm>
        </p:spPr>
        <p:txBody>
          <a:bodyPr>
            <a:normAutofit/>
          </a:bodyPr>
          <a:lstStyle/>
          <a:p>
            <a:r>
              <a:rPr lang="en-US" b="1" dirty="0" smtClean="0">
                <a:solidFill>
                  <a:schemeClr val="accent1">
                    <a:lumMod val="50000"/>
                  </a:schemeClr>
                </a:solidFill>
              </a:rPr>
              <a:t>Memorization</a:t>
            </a:r>
          </a:p>
          <a:p>
            <a:pPr lvl="1"/>
            <a:r>
              <a:rPr lang="en-US" dirty="0" smtClean="0">
                <a:solidFill>
                  <a:schemeClr val="accent1">
                    <a:lumMod val="50000"/>
                  </a:schemeClr>
                </a:solidFill>
              </a:rPr>
              <a:t>What are the decimal equivalents for the fractions ½ and ¼?</a:t>
            </a:r>
          </a:p>
          <a:p>
            <a:pPr>
              <a:spcBef>
                <a:spcPct val="50000"/>
              </a:spcBef>
            </a:pPr>
            <a:r>
              <a:rPr lang="en-US" b="1" dirty="0" smtClean="0">
                <a:solidFill>
                  <a:schemeClr val="accent1">
                    <a:lumMod val="50000"/>
                  </a:schemeClr>
                </a:solidFill>
              </a:rPr>
              <a:t>Procedures without connections</a:t>
            </a:r>
          </a:p>
          <a:p>
            <a:pPr lvl="1">
              <a:spcBef>
                <a:spcPts val="0"/>
              </a:spcBef>
            </a:pPr>
            <a:r>
              <a:rPr lang="en-US" dirty="0" smtClean="0">
                <a:solidFill>
                  <a:schemeClr val="accent1">
                    <a:lumMod val="50000"/>
                  </a:schemeClr>
                </a:solidFill>
              </a:rPr>
              <a:t>Write the fraction 3/8 as a decimal.</a:t>
            </a:r>
          </a:p>
          <a:p>
            <a:pPr lvl="1">
              <a:spcBef>
                <a:spcPts val="0"/>
              </a:spcBef>
            </a:pPr>
            <a:r>
              <a:rPr lang="en-US" dirty="0">
                <a:solidFill>
                  <a:schemeClr val="accent1">
                    <a:lumMod val="50000"/>
                  </a:schemeClr>
                </a:solidFill>
              </a:rPr>
              <a:t>A rectangular carpet is 12 feet long and 9 feet wide. What is the area of the carpet in square feet</a:t>
            </a:r>
            <a:r>
              <a:rPr lang="en-US" dirty="0" smtClean="0">
                <a:solidFill>
                  <a:schemeClr val="accent1">
                    <a:lumMod val="50000"/>
                  </a:schemeClr>
                </a:solidFill>
              </a:rPr>
              <a:t>?</a:t>
            </a:r>
          </a:p>
          <a:p>
            <a:pPr marL="457200" lvl="1" indent="0">
              <a:spcBef>
                <a:spcPts val="0"/>
              </a:spcBef>
              <a:buNone/>
            </a:pPr>
            <a:r>
              <a:rPr lang="en-US" dirty="0" smtClean="0">
                <a:solidFill>
                  <a:srgbClr val="003366"/>
                </a:solidFill>
                <a:latin typeface="Verdana" panose="020B0604030504040204" pitchFamily="34" charset="0"/>
                <a:ea typeface="Verdana" panose="020B0604030504040204" pitchFamily="34" charset="0"/>
                <a:cs typeface="Verdana" panose="020B0604030504040204" pitchFamily="34" charset="0"/>
              </a:rPr>
              <a:t>						               </a:t>
            </a:r>
            <a:r>
              <a:rPr lang="en-US" sz="2400" dirty="0" smtClean="0">
                <a:solidFill>
                  <a:srgbClr val="003366"/>
                </a:solidFill>
                <a:ea typeface="Verdana" panose="020B0604030504040204" pitchFamily="34" charset="0"/>
                <a:cs typeface="Verdana" panose="020B0604030504040204" pitchFamily="34" charset="0"/>
              </a:rPr>
              <a:t>Smith </a:t>
            </a:r>
            <a:r>
              <a:rPr lang="en-US" sz="2400" dirty="0">
                <a:solidFill>
                  <a:srgbClr val="003366"/>
                </a:solidFill>
                <a:ea typeface="Verdana" panose="020B0604030504040204" pitchFamily="34" charset="0"/>
                <a:cs typeface="Verdana" panose="020B0604030504040204" pitchFamily="34" charset="0"/>
              </a:rPr>
              <a:t>&amp; Stein, </a:t>
            </a:r>
            <a:r>
              <a:rPr lang="en-US" sz="2400" dirty="0" smtClean="0">
                <a:solidFill>
                  <a:srgbClr val="003366"/>
                </a:solidFill>
                <a:ea typeface="Verdana" panose="020B0604030504040204" pitchFamily="34" charset="0"/>
                <a:cs typeface="Verdana" panose="020B0604030504040204" pitchFamily="34" charset="0"/>
              </a:rPr>
              <a:t>1998</a:t>
            </a:r>
            <a:endParaRPr lang="en-US" sz="2400" dirty="0">
              <a:solidFill>
                <a:srgbClr val="003366"/>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5943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38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38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38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385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385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38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9"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52400" y="228600"/>
            <a:ext cx="8686800" cy="1023938"/>
          </a:xfrm>
        </p:spPr>
        <p:txBody>
          <a:bodyPr/>
          <a:lstStyle/>
          <a:p>
            <a:pPr algn="ctr" eaLnBrk="1" hangingPunct="1"/>
            <a:r>
              <a:rPr lang="en-US" sz="2800" dirty="0" smtClean="0">
                <a:ea typeface="ＭＳ Ｐゴシック" pitchFamily="34" charset="-128"/>
              </a:rPr>
              <a:t>National Council of Teachers of Mathematics</a:t>
            </a:r>
            <a:r>
              <a:rPr lang="en-US" sz="3200" dirty="0" smtClean="0">
                <a:ea typeface="ＭＳ Ｐゴシック" pitchFamily="34" charset="-128"/>
              </a:rPr>
              <a:t/>
            </a:r>
            <a:br>
              <a:rPr lang="en-US" sz="3200" dirty="0" smtClean="0">
                <a:ea typeface="ＭＳ Ｐゴシック" pitchFamily="34" charset="-128"/>
              </a:rPr>
            </a:br>
            <a:r>
              <a:rPr lang="en-US" sz="3200" dirty="0" smtClean="0">
                <a:ea typeface="ＭＳ Ｐゴシック" pitchFamily="34" charset="-128"/>
              </a:rPr>
              <a:t>www.nctm.org</a:t>
            </a:r>
          </a:p>
        </p:txBody>
      </p:sp>
      <p:sp>
        <p:nvSpPr>
          <p:cNvPr id="24580" name="Rectangle 3"/>
          <p:cNvSpPr>
            <a:spLocks noGrp="1" noChangeArrowheads="1"/>
          </p:cNvSpPr>
          <p:nvPr>
            <p:ph idx="1"/>
          </p:nvPr>
        </p:nvSpPr>
        <p:spPr>
          <a:xfrm>
            <a:off x="609600" y="1589088"/>
            <a:ext cx="8305800" cy="4522787"/>
          </a:xfrm>
        </p:spPr>
        <p:txBody>
          <a:bodyPr/>
          <a:lstStyle/>
          <a:p>
            <a:pPr marL="457200" lvl="1" indent="0" eaLnBrk="1" hangingPunct="1">
              <a:spcBef>
                <a:spcPts val="0"/>
              </a:spcBef>
              <a:buNone/>
            </a:pPr>
            <a:endParaRPr lang="en-US" sz="1000" dirty="0">
              <a:ea typeface="ＭＳ Ｐゴシック" pitchFamily="34" charset="-128"/>
            </a:endParaRPr>
          </a:p>
          <a:p>
            <a:pPr marL="0" lvl="2" indent="0" eaLnBrk="1" hangingPunct="1">
              <a:spcBef>
                <a:spcPts val="600"/>
              </a:spcBef>
              <a:buFontTx/>
              <a:buNone/>
            </a:pPr>
            <a:endParaRPr lang="en-US" sz="2800" b="1" dirty="0" smtClean="0">
              <a:ea typeface="ＭＳ Ｐゴシック" pitchFamily="34" charset="-128"/>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141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9100" y="3124200"/>
            <a:ext cx="8305800" cy="3354765"/>
          </a:xfrm>
          <a:prstGeom prst="rect">
            <a:avLst/>
          </a:prstGeom>
          <a:noFill/>
        </p:spPr>
        <p:txBody>
          <a:bodyPr wrap="square" rtlCol="0">
            <a:spAutoFit/>
          </a:bodyPr>
          <a:lstStyle/>
          <a:p>
            <a:pPr algn="ctr"/>
            <a:r>
              <a:rPr lang="en-US" sz="3200" dirty="0" smtClean="0"/>
              <a:t>New Member Discount</a:t>
            </a:r>
          </a:p>
          <a:p>
            <a:pPr algn="ctr"/>
            <a:endParaRPr lang="en-US" sz="2000" dirty="0"/>
          </a:p>
          <a:p>
            <a:pPr algn="ctr"/>
            <a:r>
              <a:rPr lang="en-US" sz="3200" dirty="0"/>
              <a:t>$20 off for full </a:t>
            </a:r>
            <a:r>
              <a:rPr lang="en-US" sz="3200" dirty="0" smtClean="0"/>
              <a:t>membership </a:t>
            </a:r>
          </a:p>
          <a:p>
            <a:pPr algn="ctr"/>
            <a:r>
              <a:rPr lang="en-US" sz="3200" dirty="0" smtClean="0"/>
              <a:t>$</a:t>
            </a:r>
            <a:r>
              <a:rPr lang="en-US" sz="3200" dirty="0"/>
              <a:t>10 off </a:t>
            </a:r>
            <a:r>
              <a:rPr lang="en-US" sz="3200" dirty="0" smtClean="0"/>
              <a:t>e-membership</a:t>
            </a:r>
            <a:endParaRPr lang="en-US" sz="3200" dirty="0"/>
          </a:p>
          <a:p>
            <a:pPr algn="ctr"/>
            <a:r>
              <a:rPr lang="en-US" sz="3200" dirty="0" smtClean="0"/>
              <a:t>$5 </a:t>
            </a:r>
            <a:r>
              <a:rPr lang="en-US" sz="3200" dirty="0"/>
              <a:t>off student </a:t>
            </a:r>
            <a:r>
              <a:rPr lang="en-US" sz="3200" dirty="0" smtClean="0"/>
              <a:t>membership</a:t>
            </a:r>
          </a:p>
          <a:p>
            <a:pPr algn="ctr"/>
            <a:endParaRPr lang="en-US" sz="2400" dirty="0"/>
          </a:p>
          <a:p>
            <a:pPr algn="ctr"/>
            <a:r>
              <a:rPr lang="en-US" sz="3200" dirty="0"/>
              <a:t>Use Code: </a:t>
            </a:r>
            <a:r>
              <a:rPr lang="en-US" sz="3200" b="1" dirty="0" smtClean="0">
                <a:solidFill>
                  <a:srgbClr val="FF0000"/>
                </a:solidFill>
              </a:rPr>
              <a:t>BDB0616</a:t>
            </a:r>
            <a:endParaRPr lang="en-US" sz="3200" b="1" dirty="0">
              <a:solidFill>
                <a:srgbClr val="FF0000"/>
              </a:solidFill>
            </a:endParaRPr>
          </a:p>
        </p:txBody>
      </p:sp>
      <p:sp>
        <p:nvSpPr>
          <p:cNvPr id="7" name="Rectangle 2"/>
          <p:cNvSpPr txBox="1">
            <a:spLocks noChangeArrowheads="1"/>
          </p:cNvSpPr>
          <p:nvPr/>
        </p:nvSpPr>
        <p:spPr>
          <a:xfrm>
            <a:off x="0" y="0"/>
            <a:ext cx="9144000" cy="1371600"/>
          </a:xfrm>
          <a:prstGeom prst="rect">
            <a:avLst/>
          </a:prstGeom>
          <a:solidFill>
            <a:srgbClr val="00B0F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2060"/>
                </a:solidFill>
                <a:ea typeface="ＭＳ Ｐゴシック" pitchFamily="34" charset="-128"/>
              </a:rPr>
              <a:t>National Council of Teachers of Mathematics</a:t>
            </a:r>
            <a:r>
              <a:rPr lang="en-US" sz="4000" b="1" dirty="0" smtClean="0">
                <a:solidFill>
                  <a:srgbClr val="002060"/>
                </a:solidFill>
                <a:ea typeface="ＭＳ Ｐゴシック" pitchFamily="34" charset="-128"/>
              </a:rPr>
              <a:t/>
            </a:r>
            <a:br>
              <a:rPr lang="en-US" sz="4000" b="1" dirty="0" smtClean="0">
                <a:solidFill>
                  <a:srgbClr val="002060"/>
                </a:solidFill>
                <a:ea typeface="ＭＳ Ｐゴシック" pitchFamily="34" charset="-128"/>
              </a:rPr>
            </a:br>
            <a:r>
              <a:rPr lang="en-US" sz="4000" b="1" dirty="0" smtClean="0">
                <a:solidFill>
                  <a:srgbClr val="002060"/>
                </a:solidFill>
                <a:ea typeface="ＭＳ Ｐゴシック" pitchFamily="34" charset="-128"/>
              </a:rPr>
              <a:t>www.nctm.org</a:t>
            </a: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56151"/>
            <a:ext cx="9143999" cy="167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317661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227"/>
          <a:stretch/>
        </p:blipFill>
        <p:spPr bwMode="auto">
          <a:xfrm>
            <a:off x="1434662" y="1196920"/>
            <a:ext cx="68976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6308725" y="65373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2" name="Title 1"/>
          <p:cNvSpPr>
            <a:spLocks noGrp="1"/>
          </p:cNvSpPr>
          <p:nvPr>
            <p:ph type="title"/>
          </p:nvPr>
        </p:nvSpPr>
        <p:spPr/>
        <p:txBody>
          <a:bodyPr>
            <a:normAutofit/>
          </a:bodyPr>
          <a:lstStyle/>
          <a:p>
            <a:pPr algn="ctr"/>
            <a:r>
              <a:rPr lang="en-US" sz="3600" b="1" dirty="0" smtClean="0">
                <a:solidFill>
                  <a:srgbClr val="002060"/>
                </a:solidFill>
              </a:rPr>
              <a:t>Task Analysis Guide</a:t>
            </a:r>
            <a:endParaRPr lang="en-US" sz="3600" b="1" dirty="0">
              <a:solidFill>
                <a:srgbClr val="002060"/>
              </a:solidFill>
            </a:endParaRPr>
          </a:p>
        </p:txBody>
      </p:sp>
    </p:spTree>
    <p:extLst>
      <p:ext uri="{BB962C8B-B14F-4D97-AF65-F5344CB8AC3E}">
        <p14:creationId xmlns:p14="http://schemas.microsoft.com/office/powerpoint/2010/main" val="12429007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b="1" dirty="0" smtClean="0">
                <a:solidFill>
                  <a:schemeClr val="tx2">
                    <a:lumMod val="75000"/>
                  </a:schemeClr>
                </a:solidFill>
              </a:rPr>
              <a:t>Core Instructional Issue</a:t>
            </a:r>
          </a:p>
        </p:txBody>
      </p:sp>
      <p:sp>
        <p:nvSpPr>
          <p:cNvPr id="63491" name="Rectangle 3"/>
          <p:cNvSpPr>
            <a:spLocks noGrp="1" noChangeArrowheads="1"/>
          </p:cNvSpPr>
          <p:nvPr>
            <p:ph idx="1"/>
          </p:nvPr>
        </p:nvSpPr>
        <p:spPr>
          <a:xfrm>
            <a:off x="1447800" y="1676400"/>
            <a:ext cx="7119937" cy="4319587"/>
          </a:xfrm>
        </p:spPr>
        <p:txBody>
          <a:bodyPr/>
          <a:lstStyle/>
          <a:p>
            <a:pPr marL="0" indent="0" algn="ctr" eaLnBrk="1" hangingPunct="1">
              <a:buFontTx/>
              <a:buNone/>
            </a:pPr>
            <a:r>
              <a:rPr lang="en-US" sz="3600" dirty="0" smtClean="0">
                <a:solidFill>
                  <a:schemeClr val="tx2">
                    <a:lumMod val="75000"/>
                  </a:schemeClr>
                </a:solidFill>
              </a:rPr>
              <a:t>Do </a:t>
            </a:r>
            <a:r>
              <a:rPr lang="en-US" sz="3600" i="1" dirty="0" smtClean="0">
                <a:solidFill>
                  <a:schemeClr val="tx2">
                    <a:lumMod val="75000"/>
                  </a:schemeClr>
                </a:solidFill>
              </a:rPr>
              <a:t>all </a:t>
            </a:r>
            <a:r>
              <a:rPr lang="en-US" sz="3600" dirty="0" smtClean="0">
                <a:solidFill>
                  <a:schemeClr val="tx2">
                    <a:lumMod val="75000"/>
                  </a:schemeClr>
                </a:solidFill>
              </a:rPr>
              <a:t>students have the opportunity to engage in mathematical tasks that promote students’ attainment of the mathematical practices on a regular basis? </a:t>
            </a:r>
          </a:p>
          <a:p>
            <a:pPr marL="0" indent="0" eaLnBrk="1" hangingPunct="1">
              <a:buFontTx/>
              <a:buNone/>
            </a:pPr>
            <a:endParaRPr lang="en-US" dirty="0" smtClean="0"/>
          </a:p>
        </p:txBody>
      </p:sp>
    </p:spTree>
    <p:extLst>
      <p:ext uri="{BB962C8B-B14F-4D97-AF65-F5344CB8AC3E}">
        <p14:creationId xmlns:p14="http://schemas.microsoft.com/office/powerpoint/2010/main" val="1593282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Use and Connect </a:t>
            </a:r>
          </a:p>
          <a:p>
            <a:pPr lvl="0" algn="ctr">
              <a:spcBef>
                <a:spcPct val="0"/>
              </a:spcBef>
              <a:defRPr/>
            </a:pPr>
            <a:r>
              <a:rPr lang="en-US" sz="2800" b="1" dirty="0" smtClean="0">
                <a:solidFill>
                  <a:srgbClr val="002060"/>
                </a:solidFill>
                <a:latin typeface="Verdana"/>
                <a:cs typeface="Verdana"/>
              </a:rPr>
              <a:t>Mathematical Representations</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pPr marL="114300" indent="-114300">
              <a:buNone/>
            </a:pPr>
            <a:endParaRPr lang="en-US" sz="2000" dirty="0" smtClean="0">
              <a:solidFill>
                <a:schemeClr val="tx2"/>
              </a:solidFill>
              <a:latin typeface="Verdana"/>
              <a:cs typeface="Verdana"/>
            </a:endParaRPr>
          </a:p>
          <a:p>
            <a:pPr marL="114300" indent="-114300">
              <a:spcBef>
                <a:spcPts val="600"/>
              </a:spcBef>
              <a:buNone/>
            </a:pPr>
            <a:r>
              <a:rPr lang="en-US" sz="2000" dirty="0" smtClean="0">
                <a:solidFill>
                  <a:srgbClr val="002060"/>
                </a:solidFill>
                <a:latin typeface="Verdana"/>
                <a:cs typeface="Verdana"/>
              </a:rPr>
              <a:t>Different Representations should:</a:t>
            </a:r>
          </a:p>
          <a:p>
            <a:pPr marL="114300" indent="-114300">
              <a:spcBef>
                <a:spcPts val="600"/>
              </a:spcBef>
              <a:buNone/>
            </a:pPr>
            <a:endParaRPr lang="en-US" sz="2000" dirty="0" smtClean="0">
              <a:solidFill>
                <a:srgbClr val="002060"/>
              </a:solidFill>
              <a:latin typeface="Verdana"/>
              <a:cs typeface="Verdana"/>
            </a:endParaRPr>
          </a:p>
          <a:p>
            <a:pPr marL="342900" indent="-342900">
              <a:spcBef>
                <a:spcPts val="600"/>
              </a:spcBef>
              <a:buFont typeface="Arial"/>
              <a:buChar char="•"/>
            </a:pPr>
            <a:r>
              <a:rPr lang="en-US" sz="2000" dirty="0" smtClean="0">
                <a:solidFill>
                  <a:srgbClr val="002060"/>
                </a:solidFill>
                <a:latin typeface="Verdana"/>
                <a:cs typeface="Verdana"/>
              </a:rPr>
              <a:t>Be introduced, discussed, and connected;</a:t>
            </a:r>
          </a:p>
          <a:p>
            <a:pPr marL="342900" indent="-342900">
              <a:spcBef>
                <a:spcPts val="600"/>
              </a:spcBef>
              <a:buFont typeface="Arial"/>
              <a:buChar char="•"/>
            </a:pPr>
            <a:r>
              <a:rPr lang="en-US" sz="2000" dirty="0" smtClean="0">
                <a:solidFill>
                  <a:srgbClr val="002060"/>
                </a:solidFill>
                <a:latin typeface="Verdana"/>
                <a:cs typeface="Verdana"/>
              </a:rPr>
              <a:t>Focus students’ attention on the structure or essential features of mathematical ideas; and</a:t>
            </a:r>
          </a:p>
          <a:p>
            <a:pPr marL="342900" indent="-342900">
              <a:spcBef>
                <a:spcPts val="600"/>
              </a:spcBef>
              <a:buFont typeface="Arial"/>
              <a:buChar char="•"/>
            </a:pPr>
            <a:r>
              <a:rPr lang="en-US" sz="2000" dirty="0" smtClean="0">
                <a:solidFill>
                  <a:srgbClr val="002060"/>
                </a:solidFill>
                <a:latin typeface="Verdana"/>
                <a:cs typeface="Verdana"/>
              </a:rPr>
              <a:t>Support students’ ability to justify and explain their reasoning.</a:t>
            </a:r>
          </a:p>
          <a:p>
            <a:endParaRPr lang="en-US" sz="2000" dirty="0" smtClean="0">
              <a:solidFill>
                <a:schemeClr val="tx2"/>
              </a:solidFill>
              <a:latin typeface="Verdana"/>
              <a:cs typeface="Verdana"/>
            </a:endParaRPr>
          </a:p>
          <a:p>
            <a:r>
              <a:rPr lang="en-US" sz="2000" i="1" dirty="0" smtClean="0">
                <a:solidFill>
                  <a:srgbClr val="002060"/>
                </a:solidFill>
                <a:latin typeface="Verdana"/>
                <a:ea typeface="ＭＳ Ｐゴシック" charset="0"/>
                <a:cs typeface="Verdana"/>
              </a:rPr>
              <a:t>Strengthening the ability to move between and among these representations improves the growth of children’s concepts.</a:t>
            </a:r>
          </a:p>
          <a:p>
            <a:pPr algn="r">
              <a:lnSpc>
                <a:spcPct val="90000"/>
              </a:lnSpc>
            </a:pPr>
            <a:r>
              <a:rPr lang="en-US" dirty="0" smtClean="0">
                <a:solidFill>
                  <a:schemeClr val="tx2"/>
                </a:solidFill>
                <a:latin typeface="Verdana"/>
                <a:ea typeface="ＭＳ Ｐゴシック" charset="0"/>
                <a:cs typeface="Verdana"/>
              </a:rPr>
              <a:t>Lesh, Post, Behr, 1987 </a:t>
            </a:r>
            <a:endParaRPr lang="en-US" dirty="0" smtClean="0">
              <a:solidFill>
                <a:schemeClr val="tx2"/>
              </a:solidFill>
              <a:latin typeface="Verdana"/>
              <a:cs typeface="Verdana"/>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6"/>
          <a:srcRect l="9285" r="10559"/>
          <a:stretch/>
        </p:blipFill>
        <p:spPr>
          <a:xfrm>
            <a:off x="6619174" y="1268410"/>
            <a:ext cx="2364134" cy="1519238"/>
          </a:xfrm>
          <a:prstGeom prst="rect">
            <a:avLst/>
          </a:prstGeom>
          <a:solidFill>
            <a:schemeClr val="accent1"/>
          </a:solidFill>
        </p:spPr>
      </p:pic>
    </p:spTree>
    <p:extLst>
      <p:ext uri="{BB962C8B-B14F-4D97-AF65-F5344CB8AC3E}">
        <p14:creationId xmlns:p14="http://schemas.microsoft.com/office/powerpoint/2010/main" val="1055066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364" y="141672"/>
            <a:ext cx="7299435" cy="1143000"/>
          </a:xfrm>
        </p:spPr>
        <p:txBody>
          <a:bodyPr>
            <a:noAutofit/>
          </a:bodyPr>
          <a:lstStyle/>
          <a:p>
            <a:r>
              <a:rPr lang="en-US" sz="2800" b="1" dirty="0" smtClean="0">
                <a:solidFill>
                  <a:srgbClr val="002060"/>
                </a:solidFill>
                <a:cs typeface="Verdana"/>
              </a:rPr>
              <a:t>How did Mr. Donnelly use these different representations to support students’ learning? </a:t>
            </a:r>
            <a:endParaRPr lang="en-US" sz="3200"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013" y="1222650"/>
            <a:ext cx="8083987" cy="510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1716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Facilitate </a:t>
            </a:r>
          </a:p>
          <a:p>
            <a:pPr lvl="0" algn="ctr">
              <a:spcBef>
                <a:spcPct val="0"/>
              </a:spcBef>
              <a:defRPr/>
            </a:pPr>
            <a:r>
              <a:rPr lang="en-US" sz="2800" b="1" dirty="0" smtClean="0">
                <a:solidFill>
                  <a:srgbClr val="002060"/>
                </a:solidFill>
                <a:latin typeface="Verdana"/>
                <a:cs typeface="Verdana"/>
              </a:rPr>
              <a:t>Meaningful Mathematical Discourse</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endParaRPr lang="en-US" sz="2800" dirty="0" smtClean="0">
              <a:solidFill>
                <a:srgbClr val="1F497D"/>
              </a:solidFill>
              <a:latin typeface="Verdana"/>
              <a:cs typeface="Verdana"/>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44" name="Rectangle 43"/>
          <p:cNvSpPr/>
          <p:nvPr/>
        </p:nvSpPr>
        <p:spPr>
          <a:xfrm>
            <a:off x="1323975" y="1643109"/>
            <a:ext cx="7419975" cy="4616648"/>
          </a:xfrm>
          <a:prstGeom prst="rect">
            <a:avLst/>
          </a:prstGeom>
        </p:spPr>
        <p:txBody>
          <a:bodyPr wrap="square">
            <a:spAutoFit/>
          </a:bodyPr>
          <a:lstStyle/>
          <a:p>
            <a:pPr marL="114300" indent="-76200">
              <a:buNone/>
            </a:pPr>
            <a:r>
              <a:rPr lang="en-US" sz="2800" dirty="0" smtClean="0">
                <a:solidFill>
                  <a:srgbClr val="002060"/>
                </a:solidFill>
                <a:cs typeface="Verdana"/>
              </a:rPr>
              <a:t>Mathematical Discourse should:</a:t>
            </a:r>
          </a:p>
          <a:p>
            <a:pPr marL="342900" indent="-342900">
              <a:spcBef>
                <a:spcPts val="1200"/>
              </a:spcBef>
              <a:buFont typeface="Arial"/>
              <a:buChar char="•"/>
            </a:pPr>
            <a:r>
              <a:rPr lang="en-US" sz="2800" dirty="0" smtClean="0">
                <a:solidFill>
                  <a:srgbClr val="002060"/>
                </a:solidFill>
                <a:cs typeface="Verdana"/>
              </a:rPr>
              <a:t>Build on and honor students’ thinking;</a:t>
            </a:r>
          </a:p>
          <a:p>
            <a:pPr marL="342900" indent="-342900">
              <a:lnSpc>
                <a:spcPct val="110000"/>
              </a:lnSpc>
              <a:spcBef>
                <a:spcPts val="1200"/>
              </a:spcBef>
              <a:buFont typeface="Arial"/>
              <a:buChar char="•"/>
            </a:pPr>
            <a:r>
              <a:rPr lang="en-US" sz="2800" dirty="0" smtClean="0">
                <a:solidFill>
                  <a:srgbClr val="002060"/>
                </a:solidFill>
                <a:cs typeface="Verdana"/>
              </a:rPr>
              <a:t>Provide students with the opportunity to share ideas, clarify understandings, and develop convincing arguments; and</a:t>
            </a:r>
          </a:p>
          <a:p>
            <a:pPr marL="342900" indent="-342900">
              <a:lnSpc>
                <a:spcPct val="110000"/>
              </a:lnSpc>
              <a:spcBef>
                <a:spcPts val="1200"/>
              </a:spcBef>
              <a:buFont typeface="Arial"/>
              <a:buChar char="•"/>
            </a:pPr>
            <a:r>
              <a:rPr lang="en-US" sz="2800" dirty="0" smtClean="0">
                <a:solidFill>
                  <a:srgbClr val="002060"/>
                </a:solidFill>
                <a:cs typeface="Verdana"/>
              </a:rPr>
              <a:t>Advance the mathematical learning of the whole class.</a:t>
            </a:r>
          </a:p>
          <a:p>
            <a:pPr marL="342900" indent="-342900">
              <a:lnSpc>
                <a:spcPct val="80000"/>
              </a:lnSpc>
              <a:buFont typeface="Arial"/>
              <a:buChar char="•"/>
            </a:pPr>
            <a:endParaRPr lang="en-US" sz="2000" dirty="0" smtClean="0">
              <a:solidFill>
                <a:srgbClr val="1F497D"/>
              </a:solidFill>
              <a:latin typeface="Verdana"/>
              <a:cs typeface="Verdana"/>
            </a:endParaRPr>
          </a:p>
          <a:p>
            <a:endParaRPr lang="en-US" dirty="0" smtClean="0">
              <a:solidFill>
                <a:schemeClr val="tx2"/>
              </a:solidFill>
              <a:latin typeface="Verdana"/>
              <a:cs typeface="Verdana"/>
            </a:endParaRPr>
          </a:p>
          <a:p>
            <a:endParaRPr lang="en-US" sz="2000" dirty="0">
              <a:solidFill>
                <a:schemeClr val="tx2"/>
              </a:solidFill>
            </a:endParaRPr>
          </a:p>
        </p:txBody>
      </p:sp>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Facilitate </a:t>
            </a:r>
          </a:p>
          <a:p>
            <a:pPr lvl="0" algn="ctr">
              <a:spcBef>
                <a:spcPct val="0"/>
              </a:spcBef>
              <a:defRPr/>
            </a:pPr>
            <a:r>
              <a:rPr lang="en-US" sz="2800" b="1" dirty="0" smtClean="0">
                <a:solidFill>
                  <a:srgbClr val="002060"/>
                </a:solidFill>
                <a:latin typeface="Verdana"/>
                <a:cs typeface="Verdana"/>
              </a:rPr>
              <a:t>Meaningful Mathematical Discourse</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endParaRPr lang="en-US" sz="2800" dirty="0" smtClean="0">
              <a:solidFill>
                <a:srgbClr val="1F497D"/>
              </a:solidFill>
              <a:latin typeface="Verdana"/>
              <a:cs typeface="Verdana"/>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44" name="Rectangle 43"/>
          <p:cNvSpPr/>
          <p:nvPr/>
        </p:nvSpPr>
        <p:spPr>
          <a:xfrm>
            <a:off x="1020619" y="1437141"/>
            <a:ext cx="7780482" cy="5139869"/>
          </a:xfrm>
          <a:prstGeom prst="rect">
            <a:avLst/>
          </a:prstGeom>
        </p:spPr>
        <p:txBody>
          <a:bodyPr wrap="square">
            <a:spAutoFit/>
          </a:bodyPr>
          <a:lstStyle/>
          <a:p>
            <a:pPr marL="342900" indent="-342900">
              <a:lnSpc>
                <a:spcPct val="80000"/>
              </a:lnSpc>
              <a:buFont typeface="Arial"/>
              <a:buChar char="•"/>
            </a:pPr>
            <a:endParaRPr lang="en-US" sz="2000" dirty="0" smtClean="0">
              <a:solidFill>
                <a:srgbClr val="1F497D"/>
              </a:solidFill>
              <a:latin typeface="Verdana"/>
              <a:cs typeface="Verdana"/>
            </a:endParaRPr>
          </a:p>
          <a:p>
            <a:pPr marL="114300" indent="0" algn="ctr">
              <a:buNone/>
            </a:pPr>
            <a:r>
              <a:rPr lang="en-US" sz="3200" i="1" dirty="0" smtClean="0">
                <a:solidFill>
                  <a:srgbClr val="002060"/>
                </a:solidFill>
                <a:cs typeface="Verdana"/>
              </a:rPr>
              <a:t>Discussions that focus on cognitively challenging mathematical tasks, namely those that promote thinking, reasoning, and problem solving, are a primary mechanism for promoting conceptual understanding of mathematics (Hatano &amp; Inagaki, 1991; Michaels, O’Connor, &amp; Resnick, 2008).</a:t>
            </a:r>
          </a:p>
          <a:p>
            <a:pPr marL="114300" indent="0" algn="ctr">
              <a:buNone/>
            </a:pPr>
            <a:endParaRPr lang="en-US" sz="2000" dirty="0" smtClean="0">
              <a:solidFill>
                <a:srgbClr val="002060"/>
              </a:solidFill>
              <a:cs typeface="Verdana"/>
            </a:endParaRPr>
          </a:p>
          <a:p>
            <a:pPr marL="114300" indent="0" algn="r">
              <a:buNone/>
            </a:pPr>
            <a:r>
              <a:rPr lang="en-US" dirty="0" smtClean="0">
                <a:solidFill>
                  <a:srgbClr val="002060"/>
                </a:solidFill>
                <a:cs typeface="Verdana"/>
              </a:rPr>
              <a:t>Smith, Hughes, Engle &amp; Stein, 2009, p. 549</a:t>
            </a:r>
          </a:p>
          <a:p>
            <a:endParaRPr lang="en-US" dirty="0" smtClean="0">
              <a:solidFill>
                <a:srgbClr val="002060"/>
              </a:solidFill>
              <a:latin typeface="Verdana"/>
              <a:cs typeface="Verdana"/>
            </a:endParaRPr>
          </a:p>
          <a:p>
            <a:endParaRPr lang="en-US" sz="2000" dirty="0">
              <a:solidFill>
                <a:schemeClr val="tx2"/>
              </a:solidFill>
            </a:endParaRPr>
          </a:p>
        </p:txBody>
      </p:sp>
    </p:spTree>
    <p:extLst>
      <p:ext uri="{BB962C8B-B14F-4D97-AF65-F5344CB8AC3E}">
        <p14:creationId xmlns:p14="http://schemas.microsoft.com/office/powerpoint/2010/main" val="4454963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319177"/>
            <a:ext cx="7478291" cy="1143000"/>
          </a:xfrm>
          <a:prstGeom prst="rect">
            <a:avLst/>
          </a:prstGeom>
        </p:spPr>
        <p:txBody>
          <a:bodyPr vert="horz" lIns="91440" tIns="45720" rIns="91440" bIns="45720" rtlCol="0" anchor="ctr">
            <a:noAutofit/>
          </a:bodyPr>
          <a:lstStyle/>
          <a:p>
            <a:pPr lvl="0" algn="ctr">
              <a:spcBef>
                <a:spcPct val="0"/>
              </a:spcBef>
              <a:defRPr/>
            </a:pPr>
            <a:r>
              <a:rPr lang="en-US" sz="3200" b="1" dirty="0" smtClean="0">
                <a:solidFill>
                  <a:srgbClr val="002060"/>
                </a:solidFill>
                <a:latin typeface="Verdana"/>
                <a:cs typeface="Verdana"/>
              </a:rPr>
              <a:t>Meaningful Discourse</a:t>
            </a:r>
            <a:endParaRPr lang="en-US" sz="32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462177"/>
            <a:ext cx="7286625" cy="4191000"/>
          </a:xfrm>
          <a:prstGeom prst="rect">
            <a:avLst/>
          </a:prstGeom>
        </p:spPr>
        <p:txBody>
          <a:bodyPr vert="horz" lIns="91440" tIns="45720" rIns="91440" bIns="45720" rtlCol="0">
            <a:noAutofit/>
          </a:bodyPr>
          <a:lstStyle/>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nvGrpSpPr>
          <p:cNvPr id="3" name="Group 7"/>
          <p:cNvGrpSpPr/>
          <p:nvPr/>
        </p:nvGrpSpPr>
        <p:grpSpPr>
          <a:xfrm>
            <a:off x="7684408" y="567097"/>
            <a:ext cx="1246214" cy="1223828"/>
            <a:chOff x="0" y="0"/>
            <a:chExt cx="3011805" cy="3277235"/>
          </a:xfrm>
        </p:grpSpPr>
        <p:grpSp>
          <p:nvGrpSpPr>
            <p:cNvPr id="7" name="Group 7"/>
            <p:cNvGrpSpPr/>
            <p:nvPr/>
          </p:nvGrpSpPr>
          <p:grpSpPr>
            <a:xfrm>
              <a:off x="0" y="0"/>
              <a:ext cx="3011805" cy="3277235"/>
              <a:chOff x="0" y="0"/>
              <a:chExt cx="3011805" cy="3277235"/>
            </a:xfrm>
          </p:grpSpPr>
          <p:grpSp>
            <p:nvGrpSpPr>
              <p:cNvPr id="8" name="Group 10"/>
              <p:cNvGrpSpPr>
                <a:grpSpLocks/>
              </p:cNvGrpSpPr>
              <p:nvPr/>
            </p:nvGrpSpPr>
            <p:grpSpPr bwMode="auto">
              <a:xfrm>
                <a:off x="0" y="0"/>
                <a:ext cx="3011805" cy="3277235"/>
                <a:chOff x="7708" y="7499"/>
                <a:chExt cx="4743" cy="5161"/>
              </a:xfrm>
            </p:grpSpPr>
            <p:sp>
              <p:nvSpPr>
                <p:cNvPr id="32" name="Freeform 31"/>
                <p:cNvSpPr>
                  <a:spLocks/>
                </p:cNvSpPr>
                <p:nvPr/>
              </p:nvSpPr>
              <p:spPr bwMode="auto">
                <a:xfrm>
                  <a:off x="7708" y="8907"/>
                  <a:ext cx="1619" cy="1890"/>
                </a:xfrm>
                <a:custGeom>
                  <a:avLst/>
                  <a:gdLst>
                    <a:gd name="T0" fmla="*/ 1619 w 1619"/>
                    <a:gd name="T1" fmla="*/ 0 h 1890"/>
                    <a:gd name="T2" fmla="*/ 1463 w 1619"/>
                    <a:gd name="T3" fmla="*/ 14 h 1890"/>
                    <a:gd name="T4" fmla="*/ 1378 w 1619"/>
                    <a:gd name="T5" fmla="*/ 28 h 1890"/>
                    <a:gd name="T6" fmla="*/ 1221 w 1619"/>
                    <a:gd name="T7" fmla="*/ 56 h 1890"/>
                    <a:gd name="T8" fmla="*/ 1065 w 1619"/>
                    <a:gd name="T9" fmla="*/ 113 h 1890"/>
                    <a:gd name="T10" fmla="*/ 923 w 1619"/>
                    <a:gd name="T11" fmla="*/ 184 h 1890"/>
                    <a:gd name="T12" fmla="*/ 781 w 1619"/>
                    <a:gd name="T13" fmla="*/ 270 h 1890"/>
                    <a:gd name="T14" fmla="*/ 710 w 1619"/>
                    <a:gd name="T15" fmla="*/ 327 h 1890"/>
                    <a:gd name="T16" fmla="*/ 583 w 1619"/>
                    <a:gd name="T17" fmla="*/ 426 h 1890"/>
                    <a:gd name="T18" fmla="*/ 469 w 1619"/>
                    <a:gd name="T19" fmla="*/ 554 h 1890"/>
                    <a:gd name="T20" fmla="*/ 370 w 1619"/>
                    <a:gd name="T21" fmla="*/ 682 h 1890"/>
                    <a:gd name="T22" fmla="*/ 313 w 1619"/>
                    <a:gd name="T23" fmla="*/ 767 h 1890"/>
                    <a:gd name="T24" fmla="*/ 228 w 1619"/>
                    <a:gd name="T25" fmla="*/ 909 h 1890"/>
                    <a:gd name="T26" fmla="*/ 157 w 1619"/>
                    <a:gd name="T27" fmla="*/ 1066 h 1890"/>
                    <a:gd name="T28" fmla="*/ 100 w 1619"/>
                    <a:gd name="T29" fmla="*/ 1236 h 1890"/>
                    <a:gd name="T30" fmla="*/ 43 w 1619"/>
                    <a:gd name="T31" fmla="*/ 1407 h 1890"/>
                    <a:gd name="T32" fmla="*/ 29 w 1619"/>
                    <a:gd name="T33" fmla="*/ 1507 h 1890"/>
                    <a:gd name="T34" fmla="*/ 0 w 1619"/>
                    <a:gd name="T35" fmla="*/ 1691 h 1890"/>
                    <a:gd name="T36" fmla="*/ 0 w 1619"/>
                    <a:gd name="T37" fmla="*/ 1890 h 1890"/>
                    <a:gd name="T38" fmla="*/ 29 w 1619"/>
                    <a:gd name="T39" fmla="*/ 1791 h 1890"/>
                    <a:gd name="T40" fmla="*/ 43 w 1619"/>
                    <a:gd name="T41" fmla="*/ 1606 h 1890"/>
                    <a:gd name="T42" fmla="*/ 57 w 1619"/>
                    <a:gd name="T43" fmla="*/ 1521 h 1890"/>
                    <a:gd name="T44" fmla="*/ 100 w 1619"/>
                    <a:gd name="T45" fmla="*/ 1336 h 1890"/>
                    <a:gd name="T46" fmla="*/ 157 w 1619"/>
                    <a:gd name="T47" fmla="*/ 1165 h 1890"/>
                    <a:gd name="T48" fmla="*/ 228 w 1619"/>
                    <a:gd name="T49" fmla="*/ 995 h 1890"/>
                    <a:gd name="T50" fmla="*/ 299 w 1619"/>
                    <a:gd name="T51" fmla="*/ 853 h 1890"/>
                    <a:gd name="T52" fmla="*/ 398 w 1619"/>
                    <a:gd name="T53" fmla="*/ 710 h 1890"/>
                    <a:gd name="T54" fmla="*/ 497 w 1619"/>
                    <a:gd name="T55" fmla="*/ 582 h 1890"/>
                    <a:gd name="T56" fmla="*/ 611 w 1619"/>
                    <a:gd name="T57" fmla="*/ 455 h 1890"/>
                    <a:gd name="T58" fmla="*/ 739 w 1619"/>
                    <a:gd name="T59" fmla="*/ 341 h 1890"/>
                    <a:gd name="T60" fmla="*/ 866 w 1619"/>
                    <a:gd name="T61" fmla="*/ 255 h 1890"/>
                    <a:gd name="T62" fmla="*/ 1008 w 1619"/>
                    <a:gd name="T63" fmla="*/ 184 h 1890"/>
                    <a:gd name="T64" fmla="*/ 1150 w 1619"/>
                    <a:gd name="T65" fmla="*/ 113 h 1890"/>
                    <a:gd name="T66" fmla="*/ 1307 w 1619"/>
                    <a:gd name="T67" fmla="*/ 71 h 1890"/>
                    <a:gd name="T68" fmla="*/ 1392 w 1619"/>
                    <a:gd name="T69" fmla="*/ 56 h 1890"/>
                    <a:gd name="T70" fmla="*/ 1548 w 1619"/>
                    <a:gd name="T71" fmla="*/ 4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1619" y="28"/>
                      </a:moveTo>
                      <a:lnTo>
                        <a:pt x="1619" y="0"/>
                      </a:lnTo>
                      <a:lnTo>
                        <a:pt x="1548" y="0"/>
                      </a:lnTo>
                      <a:lnTo>
                        <a:pt x="1463" y="14"/>
                      </a:lnTo>
                      <a:lnTo>
                        <a:pt x="1378" y="28"/>
                      </a:lnTo>
                      <a:lnTo>
                        <a:pt x="1378" y="28"/>
                      </a:lnTo>
                      <a:lnTo>
                        <a:pt x="1292" y="42"/>
                      </a:lnTo>
                      <a:lnTo>
                        <a:pt x="1221" y="56"/>
                      </a:lnTo>
                      <a:lnTo>
                        <a:pt x="1136" y="85"/>
                      </a:lnTo>
                      <a:lnTo>
                        <a:pt x="1065" y="113"/>
                      </a:lnTo>
                      <a:lnTo>
                        <a:pt x="994" y="142"/>
                      </a:lnTo>
                      <a:lnTo>
                        <a:pt x="923" y="184"/>
                      </a:lnTo>
                      <a:lnTo>
                        <a:pt x="852" y="227"/>
                      </a:lnTo>
                      <a:lnTo>
                        <a:pt x="781" y="270"/>
                      </a:lnTo>
                      <a:lnTo>
                        <a:pt x="781" y="270"/>
                      </a:lnTo>
                      <a:lnTo>
                        <a:pt x="710" y="327"/>
                      </a:lnTo>
                      <a:lnTo>
                        <a:pt x="654" y="383"/>
                      </a:lnTo>
                      <a:lnTo>
                        <a:pt x="583" y="426"/>
                      </a:lnTo>
                      <a:lnTo>
                        <a:pt x="526" y="497"/>
                      </a:lnTo>
                      <a:lnTo>
                        <a:pt x="469" y="554"/>
                      </a:lnTo>
                      <a:lnTo>
                        <a:pt x="426" y="611"/>
                      </a:lnTo>
                      <a:lnTo>
                        <a:pt x="370" y="682"/>
                      </a:lnTo>
                      <a:lnTo>
                        <a:pt x="327" y="753"/>
                      </a:lnTo>
                      <a:lnTo>
                        <a:pt x="313" y="767"/>
                      </a:lnTo>
                      <a:lnTo>
                        <a:pt x="270" y="838"/>
                      </a:lnTo>
                      <a:lnTo>
                        <a:pt x="228" y="909"/>
                      </a:lnTo>
                      <a:lnTo>
                        <a:pt x="185" y="995"/>
                      </a:lnTo>
                      <a:lnTo>
                        <a:pt x="157" y="1066"/>
                      </a:lnTo>
                      <a:lnTo>
                        <a:pt x="128" y="1151"/>
                      </a:lnTo>
                      <a:lnTo>
                        <a:pt x="100" y="1236"/>
                      </a:lnTo>
                      <a:lnTo>
                        <a:pt x="71" y="1322"/>
                      </a:lnTo>
                      <a:lnTo>
                        <a:pt x="43" y="1407"/>
                      </a:lnTo>
                      <a:lnTo>
                        <a:pt x="29" y="1507"/>
                      </a:lnTo>
                      <a:lnTo>
                        <a:pt x="29" y="1507"/>
                      </a:lnTo>
                      <a:lnTo>
                        <a:pt x="15" y="1606"/>
                      </a:lnTo>
                      <a:lnTo>
                        <a:pt x="0" y="1691"/>
                      </a:lnTo>
                      <a:lnTo>
                        <a:pt x="0" y="1791"/>
                      </a:lnTo>
                      <a:lnTo>
                        <a:pt x="0" y="1890"/>
                      </a:lnTo>
                      <a:lnTo>
                        <a:pt x="29" y="1890"/>
                      </a:lnTo>
                      <a:lnTo>
                        <a:pt x="29" y="1791"/>
                      </a:lnTo>
                      <a:lnTo>
                        <a:pt x="43" y="1691"/>
                      </a:lnTo>
                      <a:lnTo>
                        <a:pt x="43" y="1606"/>
                      </a:lnTo>
                      <a:lnTo>
                        <a:pt x="57" y="1521"/>
                      </a:lnTo>
                      <a:lnTo>
                        <a:pt x="57" y="1521"/>
                      </a:lnTo>
                      <a:lnTo>
                        <a:pt x="71" y="1421"/>
                      </a:lnTo>
                      <a:lnTo>
                        <a:pt x="100" y="1336"/>
                      </a:lnTo>
                      <a:lnTo>
                        <a:pt x="128" y="1251"/>
                      </a:lnTo>
                      <a:lnTo>
                        <a:pt x="157" y="1165"/>
                      </a:lnTo>
                      <a:lnTo>
                        <a:pt x="185" y="1080"/>
                      </a:lnTo>
                      <a:lnTo>
                        <a:pt x="228" y="995"/>
                      </a:lnTo>
                      <a:lnTo>
                        <a:pt x="256" y="924"/>
                      </a:lnTo>
                      <a:lnTo>
                        <a:pt x="299" y="853"/>
                      </a:lnTo>
                      <a:lnTo>
                        <a:pt x="341" y="782"/>
                      </a:lnTo>
                      <a:lnTo>
                        <a:pt x="398" y="710"/>
                      </a:lnTo>
                      <a:lnTo>
                        <a:pt x="441" y="639"/>
                      </a:lnTo>
                      <a:lnTo>
                        <a:pt x="497" y="582"/>
                      </a:lnTo>
                      <a:lnTo>
                        <a:pt x="554" y="511"/>
                      </a:lnTo>
                      <a:lnTo>
                        <a:pt x="611" y="455"/>
                      </a:lnTo>
                      <a:lnTo>
                        <a:pt x="668" y="398"/>
                      </a:lnTo>
                      <a:lnTo>
                        <a:pt x="739" y="341"/>
                      </a:lnTo>
                      <a:lnTo>
                        <a:pt x="795" y="298"/>
                      </a:lnTo>
                      <a:lnTo>
                        <a:pt x="866" y="255"/>
                      </a:lnTo>
                      <a:lnTo>
                        <a:pt x="937" y="213"/>
                      </a:lnTo>
                      <a:lnTo>
                        <a:pt x="1008" y="184"/>
                      </a:lnTo>
                      <a:lnTo>
                        <a:pt x="1079" y="142"/>
                      </a:lnTo>
                      <a:lnTo>
                        <a:pt x="1150" y="113"/>
                      </a:lnTo>
                      <a:lnTo>
                        <a:pt x="1221" y="85"/>
                      </a:lnTo>
                      <a:lnTo>
                        <a:pt x="1307" y="71"/>
                      </a:lnTo>
                      <a:lnTo>
                        <a:pt x="1392" y="56"/>
                      </a:lnTo>
                      <a:lnTo>
                        <a:pt x="1392" y="56"/>
                      </a:lnTo>
                      <a:lnTo>
                        <a:pt x="1463" y="42"/>
                      </a:lnTo>
                      <a:lnTo>
                        <a:pt x="1548" y="42"/>
                      </a:lnTo>
                      <a:lnTo>
                        <a:pt x="161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p:cNvSpPr>
                  <a:spLocks/>
                </p:cNvSpPr>
                <p:nvPr/>
              </p:nvSpPr>
              <p:spPr bwMode="auto">
                <a:xfrm>
                  <a:off x="7723" y="10783"/>
                  <a:ext cx="1561" cy="1820"/>
                </a:xfrm>
                <a:custGeom>
                  <a:avLst/>
                  <a:gdLst>
                    <a:gd name="T0" fmla="*/ 0 w 1561"/>
                    <a:gd name="T1" fmla="*/ 0 h 1820"/>
                    <a:gd name="T2" fmla="*/ 0 w 1561"/>
                    <a:gd name="T3" fmla="*/ 157 h 1820"/>
                    <a:gd name="T4" fmla="*/ 14 w 1561"/>
                    <a:gd name="T5" fmla="*/ 313 h 1820"/>
                    <a:gd name="T6" fmla="*/ 28 w 1561"/>
                    <a:gd name="T7" fmla="*/ 398 h 1820"/>
                    <a:gd name="T8" fmla="*/ 56 w 1561"/>
                    <a:gd name="T9" fmla="*/ 555 h 1820"/>
                    <a:gd name="T10" fmla="*/ 113 w 1561"/>
                    <a:gd name="T11" fmla="*/ 697 h 1820"/>
                    <a:gd name="T12" fmla="*/ 170 w 1561"/>
                    <a:gd name="T13" fmla="*/ 839 h 1820"/>
                    <a:gd name="T14" fmla="*/ 255 w 1561"/>
                    <a:gd name="T15" fmla="*/ 981 h 1820"/>
                    <a:gd name="T16" fmla="*/ 298 w 1561"/>
                    <a:gd name="T17" fmla="*/ 1052 h 1820"/>
                    <a:gd name="T18" fmla="*/ 397 w 1561"/>
                    <a:gd name="T19" fmla="*/ 1180 h 1820"/>
                    <a:gd name="T20" fmla="*/ 511 w 1561"/>
                    <a:gd name="T21" fmla="*/ 1294 h 1820"/>
                    <a:gd name="T22" fmla="*/ 624 w 1561"/>
                    <a:gd name="T23" fmla="*/ 1394 h 1820"/>
                    <a:gd name="T24" fmla="*/ 766 w 1561"/>
                    <a:gd name="T25" fmla="*/ 1493 h 1820"/>
                    <a:gd name="T26" fmla="*/ 837 w 1561"/>
                    <a:gd name="T27" fmla="*/ 1550 h 1820"/>
                    <a:gd name="T28" fmla="*/ 979 w 1561"/>
                    <a:gd name="T29" fmla="*/ 1621 h 1820"/>
                    <a:gd name="T30" fmla="*/ 1135 w 1561"/>
                    <a:gd name="T31" fmla="*/ 1692 h 1820"/>
                    <a:gd name="T32" fmla="*/ 1292 w 1561"/>
                    <a:gd name="T33" fmla="*/ 1749 h 1820"/>
                    <a:gd name="T34" fmla="*/ 1462 w 1561"/>
                    <a:gd name="T35" fmla="*/ 1806 h 1820"/>
                    <a:gd name="T36" fmla="*/ 1547 w 1561"/>
                    <a:gd name="T37" fmla="*/ 1820 h 1820"/>
                    <a:gd name="T38" fmla="*/ 1476 w 1561"/>
                    <a:gd name="T39" fmla="*/ 1763 h 1820"/>
                    <a:gd name="T40" fmla="*/ 1391 w 1561"/>
                    <a:gd name="T41" fmla="*/ 1749 h 1820"/>
                    <a:gd name="T42" fmla="*/ 1221 w 1561"/>
                    <a:gd name="T43" fmla="*/ 1692 h 1820"/>
                    <a:gd name="T44" fmla="*/ 1064 w 1561"/>
                    <a:gd name="T45" fmla="*/ 1635 h 1820"/>
                    <a:gd name="T46" fmla="*/ 922 w 1561"/>
                    <a:gd name="T47" fmla="*/ 1564 h 1820"/>
                    <a:gd name="T48" fmla="*/ 780 w 1561"/>
                    <a:gd name="T49" fmla="*/ 1479 h 1820"/>
                    <a:gd name="T50" fmla="*/ 653 w 1561"/>
                    <a:gd name="T51" fmla="*/ 1379 h 1820"/>
                    <a:gd name="T52" fmla="*/ 539 w 1561"/>
                    <a:gd name="T53" fmla="*/ 1266 h 1820"/>
                    <a:gd name="T54" fmla="*/ 426 w 1561"/>
                    <a:gd name="T55" fmla="*/ 1152 h 1820"/>
                    <a:gd name="T56" fmla="*/ 326 w 1561"/>
                    <a:gd name="T57" fmla="*/ 1024 h 1820"/>
                    <a:gd name="T58" fmla="*/ 241 w 1561"/>
                    <a:gd name="T59" fmla="*/ 896 h 1820"/>
                    <a:gd name="T60" fmla="*/ 170 w 1561"/>
                    <a:gd name="T61" fmla="*/ 754 h 1820"/>
                    <a:gd name="T62" fmla="*/ 113 w 1561"/>
                    <a:gd name="T63" fmla="*/ 612 h 1820"/>
                    <a:gd name="T64" fmla="*/ 71 w 1561"/>
                    <a:gd name="T65" fmla="*/ 469 h 1820"/>
                    <a:gd name="T66" fmla="*/ 56 w 1561"/>
                    <a:gd name="T67" fmla="*/ 384 h 1820"/>
                    <a:gd name="T68" fmla="*/ 28 w 1561"/>
                    <a:gd name="T69" fmla="*/ 242 h 1820"/>
                    <a:gd name="T70" fmla="*/ 28 w 1561"/>
                    <a:gd name="T71" fmla="*/ 86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1" h="1820">
                      <a:moveTo>
                        <a:pt x="28" y="0"/>
                      </a:moveTo>
                      <a:lnTo>
                        <a:pt x="0" y="0"/>
                      </a:lnTo>
                      <a:lnTo>
                        <a:pt x="0" y="86"/>
                      </a:lnTo>
                      <a:lnTo>
                        <a:pt x="0" y="157"/>
                      </a:lnTo>
                      <a:lnTo>
                        <a:pt x="0" y="242"/>
                      </a:lnTo>
                      <a:lnTo>
                        <a:pt x="14" y="313"/>
                      </a:lnTo>
                      <a:lnTo>
                        <a:pt x="28" y="398"/>
                      </a:lnTo>
                      <a:lnTo>
                        <a:pt x="28" y="398"/>
                      </a:lnTo>
                      <a:lnTo>
                        <a:pt x="42" y="484"/>
                      </a:lnTo>
                      <a:lnTo>
                        <a:pt x="56" y="555"/>
                      </a:lnTo>
                      <a:lnTo>
                        <a:pt x="85" y="626"/>
                      </a:lnTo>
                      <a:lnTo>
                        <a:pt x="113" y="697"/>
                      </a:lnTo>
                      <a:lnTo>
                        <a:pt x="142" y="768"/>
                      </a:lnTo>
                      <a:lnTo>
                        <a:pt x="170" y="839"/>
                      </a:lnTo>
                      <a:lnTo>
                        <a:pt x="213" y="910"/>
                      </a:lnTo>
                      <a:lnTo>
                        <a:pt x="255" y="981"/>
                      </a:lnTo>
                      <a:lnTo>
                        <a:pt x="255" y="981"/>
                      </a:lnTo>
                      <a:lnTo>
                        <a:pt x="298" y="1052"/>
                      </a:lnTo>
                      <a:lnTo>
                        <a:pt x="355" y="1109"/>
                      </a:lnTo>
                      <a:lnTo>
                        <a:pt x="397" y="1180"/>
                      </a:lnTo>
                      <a:lnTo>
                        <a:pt x="454" y="1237"/>
                      </a:lnTo>
                      <a:lnTo>
                        <a:pt x="511" y="1294"/>
                      </a:lnTo>
                      <a:lnTo>
                        <a:pt x="568" y="1351"/>
                      </a:lnTo>
                      <a:lnTo>
                        <a:pt x="624" y="1394"/>
                      </a:lnTo>
                      <a:lnTo>
                        <a:pt x="695" y="1450"/>
                      </a:lnTo>
                      <a:lnTo>
                        <a:pt x="766" y="1493"/>
                      </a:lnTo>
                      <a:lnTo>
                        <a:pt x="766" y="1507"/>
                      </a:lnTo>
                      <a:lnTo>
                        <a:pt x="837" y="1550"/>
                      </a:lnTo>
                      <a:lnTo>
                        <a:pt x="908" y="1593"/>
                      </a:lnTo>
                      <a:lnTo>
                        <a:pt x="979" y="1621"/>
                      </a:lnTo>
                      <a:lnTo>
                        <a:pt x="1050" y="1664"/>
                      </a:lnTo>
                      <a:lnTo>
                        <a:pt x="1135" y="1692"/>
                      </a:lnTo>
                      <a:lnTo>
                        <a:pt x="1206" y="1735"/>
                      </a:lnTo>
                      <a:lnTo>
                        <a:pt x="1292" y="1749"/>
                      </a:lnTo>
                      <a:lnTo>
                        <a:pt x="1377" y="1777"/>
                      </a:lnTo>
                      <a:lnTo>
                        <a:pt x="1462" y="1806"/>
                      </a:lnTo>
                      <a:lnTo>
                        <a:pt x="1476" y="1806"/>
                      </a:lnTo>
                      <a:lnTo>
                        <a:pt x="1547" y="1820"/>
                      </a:lnTo>
                      <a:lnTo>
                        <a:pt x="1561" y="1792"/>
                      </a:lnTo>
                      <a:lnTo>
                        <a:pt x="1476" y="1763"/>
                      </a:lnTo>
                      <a:lnTo>
                        <a:pt x="1476" y="1763"/>
                      </a:lnTo>
                      <a:lnTo>
                        <a:pt x="1391" y="1749"/>
                      </a:lnTo>
                      <a:lnTo>
                        <a:pt x="1306" y="1721"/>
                      </a:lnTo>
                      <a:lnTo>
                        <a:pt x="1221" y="1692"/>
                      </a:lnTo>
                      <a:lnTo>
                        <a:pt x="1150" y="1664"/>
                      </a:lnTo>
                      <a:lnTo>
                        <a:pt x="1064" y="1635"/>
                      </a:lnTo>
                      <a:lnTo>
                        <a:pt x="993" y="1593"/>
                      </a:lnTo>
                      <a:lnTo>
                        <a:pt x="922" y="1564"/>
                      </a:lnTo>
                      <a:lnTo>
                        <a:pt x="851" y="1522"/>
                      </a:lnTo>
                      <a:lnTo>
                        <a:pt x="780" y="1479"/>
                      </a:lnTo>
                      <a:lnTo>
                        <a:pt x="724" y="1422"/>
                      </a:lnTo>
                      <a:lnTo>
                        <a:pt x="653" y="1379"/>
                      </a:lnTo>
                      <a:lnTo>
                        <a:pt x="596" y="1323"/>
                      </a:lnTo>
                      <a:lnTo>
                        <a:pt x="539" y="1266"/>
                      </a:lnTo>
                      <a:lnTo>
                        <a:pt x="482" y="1209"/>
                      </a:lnTo>
                      <a:lnTo>
                        <a:pt x="426" y="1152"/>
                      </a:lnTo>
                      <a:lnTo>
                        <a:pt x="369" y="1095"/>
                      </a:lnTo>
                      <a:lnTo>
                        <a:pt x="326" y="1024"/>
                      </a:lnTo>
                      <a:lnTo>
                        <a:pt x="284" y="967"/>
                      </a:lnTo>
                      <a:lnTo>
                        <a:pt x="241" y="896"/>
                      </a:lnTo>
                      <a:lnTo>
                        <a:pt x="213" y="825"/>
                      </a:lnTo>
                      <a:lnTo>
                        <a:pt x="170" y="754"/>
                      </a:lnTo>
                      <a:lnTo>
                        <a:pt x="142" y="683"/>
                      </a:lnTo>
                      <a:lnTo>
                        <a:pt x="113" y="612"/>
                      </a:lnTo>
                      <a:lnTo>
                        <a:pt x="85" y="541"/>
                      </a:lnTo>
                      <a:lnTo>
                        <a:pt x="71" y="469"/>
                      </a:lnTo>
                      <a:lnTo>
                        <a:pt x="56" y="384"/>
                      </a:lnTo>
                      <a:lnTo>
                        <a:pt x="56" y="384"/>
                      </a:lnTo>
                      <a:lnTo>
                        <a:pt x="42" y="313"/>
                      </a:lnTo>
                      <a:lnTo>
                        <a:pt x="28" y="242"/>
                      </a:lnTo>
                      <a:lnTo>
                        <a:pt x="28" y="157"/>
                      </a:lnTo>
                      <a:lnTo>
                        <a:pt x="28" y="86"/>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nvGrpSpPr>
                <p:cNvPr id="10" name="Group 33"/>
                <p:cNvGrpSpPr>
                  <a:grpSpLocks/>
                </p:cNvGrpSpPr>
                <p:nvPr/>
              </p:nvGrpSpPr>
              <p:grpSpPr bwMode="auto">
                <a:xfrm>
                  <a:off x="10832" y="8907"/>
                  <a:ext cx="1619" cy="3696"/>
                  <a:chOff x="10832" y="8907"/>
                  <a:chExt cx="1619" cy="3696"/>
                </a:xfrm>
              </p:grpSpPr>
              <p:sp>
                <p:nvSpPr>
                  <p:cNvPr id="40" name="Freeform 39"/>
                  <p:cNvSpPr>
                    <a:spLocks/>
                  </p:cNvSpPr>
                  <p:nvPr/>
                </p:nvSpPr>
                <p:spPr bwMode="auto">
                  <a:xfrm>
                    <a:off x="10832" y="8907"/>
                    <a:ext cx="1619" cy="1890"/>
                  </a:xfrm>
                  <a:custGeom>
                    <a:avLst/>
                    <a:gdLst>
                      <a:gd name="T0" fmla="*/ 0 w 1619"/>
                      <a:gd name="T1" fmla="*/ 28 h 1890"/>
                      <a:gd name="T2" fmla="*/ 156 w 1619"/>
                      <a:gd name="T3" fmla="*/ 42 h 1890"/>
                      <a:gd name="T4" fmla="*/ 241 w 1619"/>
                      <a:gd name="T5" fmla="*/ 56 h 1890"/>
                      <a:gd name="T6" fmla="*/ 398 w 1619"/>
                      <a:gd name="T7" fmla="*/ 85 h 1890"/>
                      <a:gd name="T8" fmla="*/ 540 w 1619"/>
                      <a:gd name="T9" fmla="*/ 142 h 1890"/>
                      <a:gd name="T10" fmla="*/ 682 w 1619"/>
                      <a:gd name="T11" fmla="*/ 213 h 1890"/>
                      <a:gd name="T12" fmla="*/ 824 w 1619"/>
                      <a:gd name="T13" fmla="*/ 298 h 1890"/>
                      <a:gd name="T14" fmla="*/ 951 w 1619"/>
                      <a:gd name="T15" fmla="*/ 398 h 1890"/>
                      <a:gd name="T16" fmla="*/ 1065 w 1619"/>
                      <a:gd name="T17" fmla="*/ 511 h 1890"/>
                      <a:gd name="T18" fmla="*/ 1178 w 1619"/>
                      <a:gd name="T19" fmla="*/ 639 h 1890"/>
                      <a:gd name="T20" fmla="*/ 1278 w 1619"/>
                      <a:gd name="T21" fmla="*/ 782 h 1890"/>
                      <a:gd name="T22" fmla="*/ 1363 w 1619"/>
                      <a:gd name="T23" fmla="*/ 924 h 1890"/>
                      <a:gd name="T24" fmla="*/ 1434 w 1619"/>
                      <a:gd name="T25" fmla="*/ 1080 h 1890"/>
                      <a:gd name="T26" fmla="*/ 1491 w 1619"/>
                      <a:gd name="T27" fmla="*/ 1251 h 1890"/>
                      <a:gd name="T28" fmla="*/ 1548 w 1619"/>
                      <a:gd name="T29" fmla="*/ 1421 h 1890"/>
                      <a:gd name="T30" fmla="*/ 1562 w 1619"/>
                      <a:gd name="T31" fmla="*/ 1521 h 1890"/>
                      <a:gd name="T32" fmla="*/ 1590 w 1619"/>
                      <a:gd name="T33" fmla="*/ 1691 h 1890"/>
                      <a:gd name="T34" fmla="*/ 1590 w 1619"/>
                      <a:gd name="T35" fmla="*/ 1890 h 1890"/>
                      <a:gd name="T36" fmla="*/ 1619 w 1619"/>
                      <a:gd name="T37" fmla="*/ 1791 h 1890"/>
                      <a:gd name="T38" fmla="*/ 1604 w 1619"/>
                      <a:gd name="T39" fmla="*/ 1606 h 1890"/>
                      <a:gd name="T40" fmla="*/ 1590 w 1619"/>
                      <a:gd name="T41" fmla="*/ 1507 h 1890"/>
                      <a:gd name="T42" fmla="*/ 1548 w 1619"/>
                      <a:gd name="T43" fmla="*/ 1322 h 1890"/>
                      <a:gd name="T44" fmla="*/ 1491 w 1619"/>
                      <a:gd name="T45" fmla="*/ 1151 h 1890"/>
                      <a:gd name="T46" fmla="*/ 1434 w 1619"/>
                      <a:gd name="T47" fmla="*/ 995 h 1890"/>
                      <a:gd name="T48" fmla="*/ 1349 w 1619"/>
                      <a:gd name="T49" fmla="*/ 838 h 1890"/>
                      <a:gd name="T50" fmla="*/ 1292 w 1619"/>
                      <a:gd name="T51" fmla="*/ 753 h 1890"/>
                      <a:gd name="T52" fmla="*/ 1207 w 1619"/>
                      <a:gd name="T53" fmla="*/ 611 h 1890"/>
                      <a:gd name="T54" fmla="*/ 1093 w 1619"/>
                      <a:gd name="T55" fmla="*/ 497 h 1890"/>
                      <a:gd name="T56" fmla="*/ 965 w 1619"/>
                      <a:gd name="T57" fmla="*/ 383 h 1890"/>
                      <a:gd name="T58" fmla="*/ 838 w 1619"/>
                      <a:gd name="T59" fmla="*/ 270 h 1890"/>
                      <a:gd name="T60" fmla="*/ 767 w 1619"/>
                      <a:gd name="T61" fmla="*/ 227 h 1890"/>
                      <a:gd name="T62" fmla="*/ 625 w 1619"/>
                      <a:gd name="T63" fmla="*/ 142 h 1890"/>
                      <a:gd name="T64" fmla="*/ 483 w 1619"/>
                      <a:gd name="T65" fmla="*/ 85 h 1890"/>
                      <a:gd name="T66" fmla="*/ 327 w 1619"/>
                      <a:gd name="T67" fmla="*/ 42 h 1890"/>
                      <a:gd name="T68" fmla="*/ 241 w 1619"/>
                      <a:gd name="T69" fmla="*/ 28 h 1890"/>
                      <a:gd name="T70" fmla="*/ 85 w 1619"/>
                      <a:gd name="T71" fmla="*/ 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0" y="0"/>
                        </a:moveTo>
                        <a:lnTo>
                          <a:pt x="0" y="28"/>
                        </a:lnTo>
                        <a:lnTo>
                          <a:pt x="85" y="42"/>
                        </a:lnTo>
                        <a:lnTo>
                          <a:pt x="156" y="42"/>
                        </a:lnTo>
                        <a:lnTo>
                          <a:pt x="241" y="56"/>
                        </a:lnTo>
                        <a:lnTo>
                          <a:pt x="241" y="56"/>
                        </a:lnTo>
                        <a:lnTo>
                          <a:pt x="312" y="71"/>
                        </a:lnTo>
                        <a:lnTo>
                          <a:pt x="398" y="85"/>
                        </a:lnTo>
                        <a:lnTo>
                          <a:pt x="469" y="113"/>
                        </a:lnTo>
                        <a:lnTo>
                          <a:pt x="540" y="142"/>
                        </a:lnTo>
                        <a:lnTo>
                          <a:pt x="611" y="184"/>
                        </a:lnTo>
                        <a:lnTo>
                          <a:pt x="682" y="213"/>
                        </a:lnTo>
                        <a:lnTo>
                          <a:pt x="753" y="255"/>
                        </a:lnTo>
                        <a:lnTo>
                          <a:pt x="824" y="298"/>
                        </a:lnTo>
                        <a:lnTo>
                          <a:pt x="880" y="341"/>
                        </a:lnTo>
                        <a:lnTo>
                          <a:pt x="951" y="398"/>
                        </a:lnTo>
                        <a:lnTo>
                          <a:pt x="1008" y="455"/>
                        </a:lnTo>
                        <a:lnTo>
                          <a:pt x="1065" y="511"/>
                        </a:lnTo>
                        <a:lnTo>
                          <a:pt x="1122" y="582"/>
                        </a:lnTo>
                        <a:lnTo>
                          <a:pt x="1178" y="639"/>
                        </a:lnTo>
                        <a:lnTo>
                          <a:pt x="1221" y="710"/>
                        </a:lnTo>
                        <a:lnTo>
                          <a:pt x="1278" y="782"/>
                        </a:lnTo>
                        <a:lnTo>
                          <a:pt x="1320" y="853"/>
                        </a:lnTo>
                        <a:lnTo>
                          <a:pt x="1363" y="924"/>
                        </a:lnTo>
                        <a:lnTo>
                          <a:pt x="1391" y="995"/>
                        </a:lnTo>
                        <a:lnTo>
                          <a:pt x="1434" y="1080"/>
                        </a:lnTo>
                        <a:lnTo>
                          <a:pt x="1462" y="1165"/>
                        </a:lnTo>
                        <a:lnTo>
                          <a:pt x="1491" y="1251"/>
                        </a:lnTo>
                        <a:lnTo>
                          <a:pt x="1519" y="1336"/>
                        </a:lnTo>
                        <a:lnTo>
                          <a:pt x="1548" y="1421"/>
                        </a:lnTo>
                        <a:lnTo>
                          <a:pt x="1562" y="1521"/>
                        </a:lnTo>
                        <a:lnTo>
                          <a:pt x="1562" y="1521"/>
                        </a:lnTo>
                        <a:lnTo>
                          <a:pt x="1576" y="1606"/>
                        </a:lnTo>
                        <a:lnTo>
                          <a:pt x="1590" y="1691"/>
                        </a:lnTo>
                        <a:lnTo>
                          <a:pt x="1590" y="1791"/>
                        </a:lnTo>
                        <a:lnTo>
                          <a:pt x="1590" y="1890"/>
                        </a:lnTo>
                        <a:lnTo>
                          <a:pt x="1619" y="1890"/>
                        </a:lnTo>
                        <a:lnTo>
                          <a:pt x="1619" y="1791"/>
                        </a:lnTo>
                        <a:lnTo>
                          <a:pt x="1619" y="1691"/>
                        </a:lnTo>
                        <a:lnTo>
                          <a:pt x="1604" y="1606"/>
                        </a:lnTo>
                        <a:lnTo>
                          <a:pt x="1590" y="1507"/>
                        </a:lnTo>
                        <a:lnTo>
                          <a:pt x="1590" y="1507"/>
                        </a:lnTo>
                        <a:lnTo>
                          <a:pt x="1576" y="1407"/>
                        </a:lnTo>
                        <a:lnTo>
                          <a:pt x="1548" y="1322"/>
                        </a:lnTo>
                        <a:lnTo>
                          <a:pt x="1519" y="1236"/>
                        </a:lnTo>
                        <a:lnTo>
                          <a:pt x="1491" y="1151"/>
                        </a:lnTo>
                        <a:lnTo>
                          <a:pt x="1462" y="1066"/>
                        </a:lnTo>
                        <a:lnTo>
                          <a:pt x="1434" y="995"/>
                        </a:lnTo>
                        <a:lnTo>
                          <a:pt x="1391" y="909"/>
                        </a:lnTo>
                        <a:lnTo>
                          <a:pt x="1349" y="838"/>
                        </a:lnTo>
                        <a:lnTo>
                          <a:pt x="1306" y="767"/>
                        </a:lnTo>
                        <a:lnTo>
                          <a:pt x="1292" y="753"/>
                        </a:lnTo>
                        <a:lnTo>
                          <a:pt x="1249" y="682"/>
                        </a:lnTo>
                        <a:lnTo>
                          <a:pt x="1207" y="611"/>
                        </a:lnTo>
                        <a:lnTo>
                          <a:pt x="1150" y="554"/>
                        </a:lnTo>
                        <a:lnTo>
                          <a:pt x="1093" y="497"/>
                        </a:lnTo>
                        <a:lnTo>
                          <a:pt x="1036" y="426"/>
                        </a:lnTo>
                        <a:lnTo>
                          <a:pt x="965" y="383"/>
                        </a:lnTo>
                        <a:lnTo>
                          <a:pt x="909" y="327"/>
                        </a:lnTo>
                        <a:lnTo>
                          <a:pt x="838" y="270"/>
                        </a:lnTo>
                        <a:lnTo>
                          <a:pt x="838" y="270"/>
                        </a:lnTo>
                        <a:lnTo>
                          <a:pt x="767" y="227"/>
                        </a:lnTo>
                        <a:lnTo>
                          <a:pt x="696" y="184"/>
                        </a:lnTo>
                        <a:lnTo>
                          <a:pt x="625" y="142"/>
                        </a:lnTo>
                        <a:lnTo>
                          <a:pt x="554" y="113"/>
                        </a:lnTo>
                        <a:lnTo>
                          <a:pt x="483" y="85"/>
                        </a:lnTo>
                        <a:lnTo>
                          <a:pt x="412" y="56"/>
                        </a:lnTo>
                        <a:lnTo>
                          <a:pt x="327" y="42"/>
                        </a:lnTo>
                        <a:lnTo>
                          <a:pt x="241" y="28"/>
                        </a:lnTo>
                        <a:lnTo>
                          <a:pt x="241" y="28"/>
                        </a:lnTo>
                        <a:lnTo>
                          <a:pt x="156" y="14"/>
                        </a:lnTo>
                        <a:lnTo>
                          <a:pt x="8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1" name="Freeform 40"/>
                  <p:cNvSpPr>
                    <a:spLocks/>
                  </p:cNvSpPr>
                  <p:nvPr/>
                </p:nvSpPr>
                <p:spPr bwMode="auto">
                  <a:xfrm>
                    <a:off x="10875" y="10783"/>
                    <a:ext cx="1561" cy="1820"/>
                  </a:xfrm>
                  <a:custGeom>
                    <a:avLst/>
                    <a:gdLst>
                      <a:gd name="T0" fmla="*/ 1533 w 1561"/>
                      <a:gd name="T1" fmla="*/ 0 h 1820"/>
                      <a:gd name="T2" fmla="*/ 1533 w 1561"/>
                      <a:gd name="T3" fmla="*/ 157 h 1820"/>
                      <a:gd name="T4" fmla="*/ 1519 w 1561"/>
                      <a:gd name="T5" fmla="*/ 313 h 1820"/>
                      <a:gd name="T6" fmla="*/ 1505 w 1561"/>
                      <a:gd name="T7" fmla="*/ 384 h 1820"/>
                      <a:gd name="T8" fmla="*/ 1476 w 1561"/>
                      <a:gd name="T9" fmla="*/ 541 h 1820"/>
                      <a:gd name="T10" fmla="*/ 1419 w 1561"/>
                      <a:gd name="T11" fmla="*/ 683 h 1820"/>
                      <a:gd name="T12" fmla="*/ 1363 w 1561"/>
                      <a:gd name="T13" fmla="*/ 825 h 1820"/>
                      <a:gd name="T14" fmla="*/ 1277 w 1561"/>
                      <a:gd name="T15" fmla="*/ 967 h 1820"/>
                      <a:gd name="T16" fmla="*/ 1192 w 1561"/>
                      <a:gd name="T17" fmla="*/ 1095 h 1820"/>
                      <a:gd name="T18" fmla="*/ 1093 w 1561"/>
                      <a:gd name="T19" fmla="*/ 1209 h 1820"/>
                      <a:gd name="T20" fmla="*/ 965 w 1561"/>
                      <a:gd name="T21" fmla="*/ 1323 h 1820"/>
                      <a:gd name="T22" fmla="*/ 852 w 1561"/>
                      <a:gd name="T23" fmla="*/ 1422 h 1820"/>
                      <a:gd name="T24" fmla="*/ 710 w 1561"/>
                      <a:gd name="T25" fmla="*/ 1522 h 1820"/>
                      <a:gd name="T26" fmla="*/ 568 w 1561"/>
                      <a:gd name="T27" fmla="*/ 1593 h 1820"/>
                      <a:gd name="T28" fmla="*/ 411 w 1561"/>
                      <a:gd name="T29" fmla="*/ 1664 h 1820"/>
                      <a:gd name="T30" fmla="*/ 255 w 1561"/>
                      <a:gd name="T31" fmla="*/ 1721 h 1820"/>
                      <a:gd name="T32" fmla="*/ 85 w 1561"/>
                      <a:gd name="T33" fmla="*/ 1763 h 1820"/>
                      <a:gd name="T34" fmla="*/ 0 w 1561"/>
                      <a:gd name="T35" fmla="*/ 1792 h 1820"/>
                      <a:gd name="T36" fmla="*/ 85 w 1561"/>
                      <a:gd name="T37" fmla="*/ 1806 h 1820"/>
                      <a:gd name="T38" fmla="*/ 184 w 1561"/>
                      <a:gd name="T39" fmla="*/ 1777 h 1820"/>
                      <a:gd name="T40" fmla="*/ 355 w 1561"/>
                      <a:gd name="T41" fmla="*/ 1735 h 1820"/>
                      <a:gd name="T42" fmla="*/ 511 w 1561"/>
                      <a:gd name="T43" fmla="*/ 1664 h 1820"/>
                      <a:gd name="T44" fmla="*/ 653 w 1561"/>
                      <a:gd name="T45" fmla="*/ 1593 h 1820"/>
                      <a:gd name="T46" fmla="*/ 795 w 1561"/>
                      <a:gd name="T47" fmla="*/ 1507 h 1820"/>
                      <a:gd name="T48" fmla="*/ 866 w 1561"/>
                      <a:gd name="T49" fmla="*/ 1450 h 1820"/>
                      <a:gd name="T50" fmla="*/ 993 w 1561"/>
                      <a:gd name="T51" fmla="*/ 1351 h 1820"/>
                      <a:gd name="T52" fmla="*/ 1107 w 1561"/>
                      <a:gd name="T53" fmla="*/ 1237 h 1820"/>
                      <a:gd name="T54" fmla="*/ 1206 w 1561"/>
                      <a:gd name="T55" fmla="*/ 1109 h 1820"/>
                      <a:gd name="T56" fmla="*/ 1306 w 1561"/>
                      <a:gd name="T57" fmla="*/ 981 h 1820"/>
                      <a:gd name="T58" fmla="*/ 1348 w 1561"/>
                      <a:gd name="T59" fmla="*/ 910 h 1820"/>
                      <a:gd name="T60" fmla="*/ 1419 w 1561"/>
                      <a:gd name="T61" fmla="*/ 768 h 1820"/>
                      <a:gd name="T62" fmla="*/ 1476 w 1561"/>
                      <a:gd name="T63" fmla="*/ 626 h 1820"/>
                      <a:gd name="T64" fmla="*/ 1519 w 1561"/>
                      <a:gd name="T65" fmla="*/ 484 h 1820"/>
                      <a:gd name="T66" fmla="*/ 1533 w 1561"/>
                      <a:gd name="T67" fmla="*/ 398 h 1820"/>
                      <a:gd name="T68" fmla="*/ 1547 w 1561"/>
                      <a:gd name="T69" fmla="*/ 313 h 1820"/>
                      <a:gd name="T70" fmla="*/ 1561 w 1561"/>
                      <a:gd name="T71" fmla="*/ 157 h 1820"/>
                      <a:gd name="T72" fmla="*/ 1561 w 1561"/>
                      <a:gd name="T73" fmla="*/ 0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1" h="1820">
                        <a:moveTo>
                          <a:pt x="1561" y="0"/>
                        </a:moveTo>
                        <a:lnTo>
                          <a:pt x="1533" y="0"/>
                        </a:lnTo>
                        <a:lnTo>
                          <a:pt x="1533" y="86"/>
                        </a:lnTo>
                        <a:lnTo>
                          <a:pt x="1533" y="157"/>
                        </a:lnTo>
                        <a:lnTo>
                          <a:pt x="1533" y="242"/>
                        </a:lnTo>
                        <a:lnTo>
                          <a:pt x="1519" y="313"/>
                        </a:lnTo>
                        <a:lnTo>
                          <a:pt x="1505" y="384"/>
                        </a:lnTo>
                        <a:lnTo>
                          <a:pt x="1505" y="384"/>
                        </a:lnTo>
                        <a:lnTo>
                          <a:pt x="1490" y="469"/>
                        </a:lnTo>
                        <a:lnTo>
                          <a:pt x="1476" y="541"/>
                        </a:lnTo>
                        <a:lnTo>
                          <a:pt x="1448" y="612"/>
                        </a:lnTo>
                        <a:lnTo>
                          <a:pt x="1419" y="683"/>
                        </a:lnTo>
                        <a:lnTo>
                          <a:pt x="1391" y="754"/>
                        </a:lnTo>
                        <a:lnTo>
                          <a:pt x="1363" y="825"/>
                        </a:lnTo>
                        <a:lnTo>
                          <a:pt x="1320" y="896"/>
                        </a:lnTo>
                        <a:lnTo>
                          <a:pt x="1277" y="967"/>
                        </a:lnTo>
                        <a:lnTo>
                          <a:pt x="1235" y="1024"/>
                        </a:lnTo>
                        <a:lnTo>
                          <a:pt x="1192" y="1095"/>
                        </a:lnTo>
                        <a:lnTo>
                          <a:pt x="1135" y="1152"/>
                        </a:lnTo>
                        <a:lnTo>
                          <a:pt x="1093" y="1209"/>
                        </a:lnTo>
                        <a:lnTo>
                          <a:pt x="1036" y="1266"/>
                        </a:lnTo>
                        <a:lnTo>
                          <a:pt x="965" y="1323"/>
                        </a:lnTo>
                        <a:lnTo>
                          <a:pt x="908" y="1379"/>
                        </a:lnTo>
                        <a:lnTo>
                          <a:pt x="852" y="1422"/>
                        </a:lnTo>
                        <a:lnTo>
                          <a:pt x="781" y="1479"/>
                        </a:lnTo>
                        <a:lnTo>
                          <a:pt x="710" y="1522"/>
                        </a:lnTo>
                        <a:lnTo>
                          <a:pt x="639" y="1564"/>
                        </a:lnTo>
                        <a:lnTo>
                          <a:pt x="568" y="1593"/>
                        </a:lnTo>
                        <a:lnTo>
                          <a:pt x="497" y="1635"/>
                        </a:lnTo>
                        <a:lnTo>
                          <a:pt x="411" y="1664"/>
                        </a:lnTo>
                        <a:lnTo>
                          <a:pt x="340" y="1692"/>
                        </a:lnTo>
                        <a:lnTo>
                          <a:pt x="255" y="1721"/>
                        </a:lnTo>
                        <a:lnTo>
                          <a:pt x="170" y="1749"/>
                        </a:lnTo>
                        <a:lnTo>
                          <a:pt x="85" y="1763"/>
                        </a:lnTo>
                        <a:lnTo>
                          <a:pt x="85" y="1763"/>
                        </a:lnTo>
                        <a:lnTo>
                          <a:pt x="0" y="1792"/>
                        </a:lnTo>
                        <a:lnTo>
                          <a:pt x="14" y="1820"/>
                        </a:lnTo>
                        <a:lnTo>
                          <a:pt x="85" y="1806"/>
                        </a:lnTo>
                        <a:lnTo>
                          <a:pt x="99" y="1806"/>
                        </a:lnTo>
                        <a:lnTo>
                          <a:pt x="184" y="1777"/>
                        </a:lnTo>
                        <a:lnTo>
                          <a:pt x="269" y="1749"/>
                        </a:lnTo>
                        <a:lnTo>
                          <a:pt x="355" y="1735"/>
                        </a:lnTo>
                        <a:lnTo>
                          <a:pt x="426" y="1692"/>
                        </a:lnTo>
                        <a:lnTo>
                          <a:pt x="511" y="1664"/>
                        </a:lnTo>
                        <a:lnTo>
                          <a:pt x="582" y="1621"/>
                        </a:lnTo>
                        <a:lnTo>
                          <a:pt x="653" y="1593"/>
                        </a:lnTo>
                        <a:lnTo>
                          <a:pt x="724" y="1550"/>
                        </a:lnTo>
                        <a:lnTo>
                          <a:pt x="795" y="1507"/>
                        </a:lnTo>
                        <a:lnTo>
                          <a:pt x="795" y="1493"/>
                        </a:lnTo>
                        <a:lnTo>
                          <a:pt x="866" y="1450"/>
                        </a:lnTo>
                        <a:lnTo>
                          <a:pt x="937" y="1394"/>
                        </a:lnTo>
                        <a:lnTo>
                          <a:pt x="993" y="1351"/>
                        </a:lnTo>
                        <a:lnTo>
                          <a:pt x="1050" y="1294"/>
                        </a:lnTo>
                        <a:lnTo>
                          <a:pt x="1107" y="1237"/>
                        </a:lnTo>
                        <a:lnTo>
                          <a:pt x="1164" y="1180"/>
                        </a:lnTo>
                        <a:lnTo>
                          <a:pt x="1206" y="1109"/>
                        </a:lnTo>
                        <a:lnTo>
                          <a:pt x="1263" y="1052"/>
                        </a:lnTo>
                        <a:lnTo>
                          <a:pt x="1306" y="981"/>
                        </a:lnTo>
                        <a:lnTo>
                          <a:pt x="1306" y="981"/>
                        </a:lnTo>
                        <a:lnTo>
                          <a:pt x="1348" y="910"/>
                        </a:lnTo>
                        <a:lnTo>
                          <a:pt x="1391" y="839"/>
                        </a:lnTo>
                        <a:lnTo>
                          <a:pt x="1419" y="768"/>
                        </a:lnTo>
                        <a:lnTo>
                          <a:pt x="1448" y="697"/>
                        </a:lnTo>
                        <a:lnTo>
                          <a:pt x="1476" y="626"/>
                        </a:lnTo>
                        <a:lnTo>
                          <a:pt x="1505" y="555"/>
                        </a:lnTo>
                        <a:lnTo>
                          <a:pt x="1519" y="484"/>
                        </a:lnTo>
                        <a:lnTo>
                          <a:pt x="1533" y="398"/>
                        </a:lnTo>
                        <a:lnTo>
                          <a:pt x="1533" y="398"/>
                        </a:lnTo>
                        <a:lnTo>
                          <a:pt x="1533" y="398"/>
                        </a:lnTo>
                        <a:lnTo>
                          <a:pt x="1547" y="313"/>
                        </a:lnTo>
                        <a:lnTo>
                          <a:pt x="1561" y="242"/>
                        </a:lnTo>
                        <a:lnTo>
                          <a:pt x="1561" y="157"/>
                        </a:lnTo>
                        <a:lnTo>
                          <a:pt x="1561" y="86"/>
                        </a:lnTo>
                        <a:lnTo>
                          <a:pt x="1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5" name="Rectangle 34"/>
                <p:cNvSpPr>
                  <a:spLocks noChangeArrowheads="1"/>
                </p:cNvSpPr>
                <p:nvPr/>
              </p:nvSpPr>
              <p:spPr bwMode="auto">
                <a:xfrm>
                  <a:off x="9199" y="12617"/>
                  <a:ext cx="1718"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36" name="Freeform 35"/>
                <p:cNvSpPr>
                  <a:spLocks/>
                </p:cNvSpPr>
                <p:nvPr/>
              </p:nvSpPr>
              <p:spPr bwMode="auto">
                <a:xfrm>
                  <a:off x="9100" y="7599"/>
                  <a:ext cx="241" cy="1322"/>
                </a:xfrm>
                <a:custGeom>
                  <a:avLst/>
                  <a:gdLst>
                    <a:gd name="T0" fmla="*/ 213 w 241"/>
                    <a:gd name="T1" fmla="*/ 1322 h 1322"/>
                    <a:gd name="T2" fmla="*/ 241 w 241"/>
                    <a:gd name="T3" fmla="*/ 1322 h 1322"/>
                    <a:gd name="T4" fmla="*/ 28 w 241"/>
                    <a:gd name="T5" fmla="*/ 0 h 1322"/>
                    <a:gd name="T6" fmla="*/ 0 w 241"/>
                    <a:gd name="T7" fmla="*/ 14 h 1322"/>
                    <a:gd name="T8" fmla="*/ 213 w 241"/>
                    <a:gd name="T9" fmla="*/ 1322 h 1322"/>
                  </a:gdLst>
                  <a:ahLst/>
                  <a:cxnLst>
                    <a:cxn ang="0">
                      <a:pos x="T0" y="T1"/>
                    </a:cxn>
                    <a:cxn ang="0">
                      <a:pos x="T2" y="T3"/>
                    </a:cxn>
                    <a:cxn ang="0">
                      <a:pos x="T4" y="T5"/>
                    </a:cxn>
                    <a:cxn ang="0">
                      <a:pos x="T6" y="T7"/>
                    </a:cxn>
                    <a:cxn ang="0">
                      <a:pos x="T8" y="T9"/>
                    </a:cxn>
                  </a:cxnLst>
                  <a:rect l="0" t="0" r="r" b="b"/>
                  <a:pathLst>
                    <a:path w="241" h="1322">
                      <a:moveTo>
                        <a:pt x="213" y="1322"/>
                      </a:moveTo>
                      <a:lnTo>
                        <a:pt x="241" y="1322"/>
                      </a:lnTo>
                      <a:lnTo>
                        <a:pt x="28" y="0"/>
                      </a:lnTo>
                      <a:lnTo>
                        <a:pt x="0" y="14"/>
                      </a:lnTo>
                      <a:lnTo>
                        <a:pt x="213"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7" name="Freeform 36"/>
                <p:cNvSpPr>
                  <a:spLocks/>
                </p:cNvSpPr>
                <p:nvPr/>
              </p:nvSpPr>
              <p:spPr bwMode="auto">
                <a:xfrm>
                  <a:off x="10818" y="7599"/>
                  <a:ext cx="241" cy="1322"/>
                </a:xfrm>
                <a:custGeom>
                  <a:avLst/>
                  <a:gdLst>
                    <a:gd name="T0" fmla="*/ 0 w 241"/>
                    <a:gd name="T1" fmla="*/ 1322 h 1322"/>
                    <a:gd name="T2" fmla="*/ 28 w 241"/>
                    <a:gd name="T3" fmla="*/ 1322 h 1322"/>
                    <a:gd name="T4" fmla="*/ 241 w 241"/>
                    <a:gd name="T5" fmla="*/ 14 h 1322"/>
                    <a:gd name="T6" fmla="*/ 213 w 241"/>
                    <a:gd name="T7" fmla="*/ 0 h 1322"/>
                    <a:gd name="T8" fmla="*/ 0 w 241"/>
                    <a:gd name="T9" fmla="*/ 1322 h 1322"/>
                  </a:gdLst>
                  <a:ahLst/>
                  <a:cxnLst>
                    <a:cxn ang="0">
                      <a:pos x="T0" y="T1"/>
                    </a:cxn>
                    <a:cxn ang="0">
                      <a:pos x="T2" y="T3"/>
                    </a:cxn>
                    <a:cxn ang="0">
                      <a:pos x="T4" y="T5"/>
                    </a:cxn>
                    <a:cxn ang="0">
                      <a:pos x="T6" y="T7"/>
                    </a:cxn>
                    <a:cxn ang="0">
                      <a:pos x="T8" y="T9"/>
                    </a:cxn>
                  </a:cxnLst>
                  <a:rect l="0" t="0" r="r" b="b"/>
                  <a:pathLst>
                    <a:path w="241" h="1322">
                      <a:moveTo>
                        <a:pt x="0" y="1322"/>
                      </a:moveTo>
                      <a:lnTo>
                        <a:pt x="28" y="1322"/>
                      </a:lnTo>
                      <a:lnTo>
                        <a:pt x="241" y="14"/>
                      </a:lnTo>
                      <a:lnTo>
                        <a:pt x="213" y="0"/>
                      </a:lnTo>
                      <a:lnTo>
                        <a:pt x="0"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8" name="Oval 37"/>
                <p:cNvSpPr>
                  <a:spLocks noChangeArrowheads="1"/>
                </p:cNvSpPr>
                <p:nvPr/>
              </p:nvSpPr>
              <p:spPr bwMode="auto">
                <a:xfrm>
                  <a:off x="9128" y="7542"/>
                  <a:ext cx="190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Oval 38"/>
                <p:cNvSpPr>
                  <a:spLocks noChangeArrowheads="1"/>
                </p:cNvSpPr>
                <p:nvPr/>
              </p:nvSpPr>
              <p:spPr bwMode="auto">
                <a:xfrm>
                  <a:off x="9100" y="7499"/>
                  <a:ext cx="1959" cy="142"/>
                </a:xfrm>
                <a:prstGeom prst="ellipse">
                  <a:avLst/>
                </a:prstGeom>
                <a:noFill/>
                <a:ln w="1778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sp>
            <p:nvSpPr>
              <p:cNvPr id="14" name="Oval 13"/>
              <p:cNvSpPr>
                <a:spLocks noChangeArrowheads="1"/>
              </p:cNvSpPr>
              <p:nvPr/>
            </p:nvSpPr>
            <p:spPr bwMode="auto">
              <a:xfrm>
                <a:off x="1776095" y="195008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5" name="Oval 14"/>
              <p:cNvSpPr>
                <a:spLocks noChangeArrowheads="1"/>
              </p:cNvSpPr>
              <p:nvPr/>
            </p:nvSpPr>
            <p:spPr bwMode="auto">
              <a:xfrm>
                <a:off x="1722120" y="9753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6" name="Oval 15"/>
              <p:cNvSpPr>
                <a:spLocks noChangeArrowheads="1"/>
              </p:cNvSpPr>
              <p:nvPr/>
            </p:nvSpPr>
            <p:spPr bwMode="auto">
              <a:xfrm>
                <a:off x="748665" y="111061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7" name="Oval 16"/>
              <p:cNvSpPr>
                <a:spLocks noChangeArrowheads="1"/>
              </p:cNvSpPr>
              <p:nvPr/>
            </p:nvSpPr>
            <p:spPr bwMode="auto">
              <a:xfrm>
                <a:off x="1235710" y="1678940"/>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8" name="Oval 17"/>
              <p:cNvSpPr>
                <a:spLocks noChangeArrowheads="1"/>
              </p:cNvSpPr>
              <p:nvPr/>
            </p:nvSpPr>
            <p:spPr bwMode="auto">
              <a:xfrm>
                <a:off x="137096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9" name="Oval 18"/>
              <p:cNvSpPr>
                <a:spLocks noChangeArrowheads="1"/>
              </p:cNvSpPr>
              <p:nvPr/>
            </p:nvSpPr>
            <p:spPr bwMode="auto">
              <a:xfrm>
                <a:off x="193865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0" name="Oval 19"/>
              <p:cNvSpPr>
                <a:spLocks noChangeArrowheads="1"/>
              </p:cNvSpPr>
              <p:nvPr/>
            </p:nvSpPr>
            <p:spPr bwMode="auto">
              <a:xfrm>
                <a:off x="2371725" y="20586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1" name="Oval 20"/>
              <p:cNvSpPr>
                <a:spLocks noChangeArrowheads="1"/>
              </p:cNvSpPr>
              <p:nvPr/>
            </p:nvSpPr>
            <p:spPr bwMode="auto">
              <a:xfrm>
                <a:off x="2479675" y="157099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2" name="Oval 21"/>
              <p:cNvSpPr>
                <a:spLocks noChangeArrowheads="1"/>
              </p:cNvSpPr>
              <p:nvPr/>
            </p:nvSpPr>
            <p:spPr bwMode="auto">
              <a:xfrm>
                <a:off x="1506220" y="2383155"/>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3" name="Oval 22"/>
              <p:cNvSpPr>
                <a:spLocks noChangeArrowheads="1"/>
              </p:cNvSpPr>
              <p:nvPr/>
            </p:nvSpPr>
            <p:spPr bwMode="auto">
              <a:xfrm>
                <a:off x="1506220" y="287083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4" name="Oval 23"/>
              <p:cNvSpPr>
                <a:spLocks noChangeArrowheads="1"/>
              </p:cNvSpPr>
              <p:nvPr/>
            </p:nvSpPr>
            <p:spPr bwMode="auto">
              <a:xfrm>
                <a:off x="910590" y="20040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5" name="Oval 24"/>
              <p:cNvSpPr>
                <a:spLocks noChangeArrowheads="1"/>
              </p:cNvSpPr>
              <p:nvPr/>
            </p:nvSpPr>
            <p:spPr bwMode="auto">
              <a:xfrm>
                <a:off x="315595" y="178752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6" name="Oval 25"/>
              <p:cNvSpPr>
                <a:spLocks noChangeArrowheads="1"/>
              </p:cNvSpPr>
              <p:nvPr/>
            </p:nvSpPr>
            <p:spPr bwMode="auto">
              <a:xfrm>
                <a:off x="748665" y="281686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7" name="Rectangle 26"/>
              <p:cNvSpPr>
                <a:spLocks noChangeArrowheads="1"/>
              </p:cNvSpPr>
              <p:nvPr/>
            </p:nvSpPr>
            <p:spPr bwMode="auto">
              <a:xfrm>
                <a:off x="414655" y="232727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8" name="Rectangle 27"/>
              <p:cNvSpPr>
                <a:spLocks noChangeArrowheads="1"/>
              </p:cNvSpPr>
              <p:nvPr/>
            </p:nvSpPr>
            <p:spPr bwMode="auto">
              <a:xfrm>
                <a:off x="1073150" y="238315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9" name="Rectangle 28"/>
              <p:cNvSpPr>
                <a:spLocks noChangeArrowheads="1"/>
              </p:cNvSpPr>
              <p:nvPr/>
            </p:nvSpPr>
            <p:spPr bwMode="auto">
              <a:xfrm>
                <a:off x="2046605"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0" name="Rectangle 29"/>
              <p:cNvSpPr>
                <a:spLocks noChangeArrowheads="1"/>
              </p:cNvSpPr>
              <p:nvPr/>
            </p:nvSpPr>
            <p:spPr bwMode="auto">
              <a:xfrm>
                <a:off x="2046605" y="2545715"/>
                <a:ext cx="288925"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1" name="Rectangle 30"/>
              <p:cNvSpPr>
                <a:spLocks noChangeArrowheads="1"/>
              </p:cNvSpPr>
              <p:nvPr/>
            </p:nvSpPr>
            <p:spPr bwMode="auto">
              <a:xfrm>
                <a:off x="640080"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grpSp>
        <p:sp>
          <p:nvSpPr>
            <p:cNvPr id="12" name="Oval 11"/>
            <p:cNvSpPr>
              <a:spLocks noChangeArrowheads="1"/>
            </p:cNvSpPr>
            <p:nvPr/>
          </p:nvSpPr>
          <p:spPr bwMode="auto">
            <a:xfrm>
              <a:off x="2514600" y="240030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grpSp>
      <p:sp>
        <p:nvSpPr>
          <p:cNvPr id="42" name="Rectangle 41"/>
          <p:cNvSpPr/>
          <p:nvPr/>
        </p:nvSpPr>
        <p:spPr>
          <a:xfrm>
            <a:off x="1323975" y="1933574"/>
            <a:ext cx="6860705" cy="2616101"/>
          </a:xfrm>
          <a:prstGeom prst="rect">
            <a:avLst/>
          </a:prstGeom>
        </p:spPr>
        <p:txBody>
          <a:bodyPr wrap="square">
            <a:spAutoFit/>
          </a:bodyPr>
          <a:lstStyle/>
          <a:p>
            <a:endParaRPr lang="en-US" sz="2400" dirty="0" smtClean="0">
              <a:solidFill>
                <a:srgbClr val="1F497D"/>
              </a:solidFill>
              <a:latin typeface="Verdana"/>
              <a:cs typeface="Verdana"/>
            </a:endParaRPr>
          </a:p>
          <a:p>
            <a:pPr marL="228600" indent="-228600">
              <a:buFont typeface="Arial" pitchFamily="34" charset="0"/>
              <a:buChar char="•"/>
            </a:pPr>
            <a:r>
              <a:rPr lang="en-US" sz="2800" dirty="0" smtClean="0">
                <a:solidFill>
                  <a:srgbClr val="002060"/>
                </a:solidFill>
                <a:latin typeface="Verdana"/>
                <a:cs typeface="Verdana"/>
              </a:rPr>
              <a:t>What did Mr. Donnelly do (before or during the discussion) that may have positioned him to engage his students in a productive discussion?</a:t>
            </a:r>
            <a:endParaRPr lang="en-US" sz="2800" dirty="0">
              <a:solidFill>
                <a:srgbClr val="002060"/>
              </a:solidFill>
              <a:latin typeface="Verdana"/>
              <a:cs typeface="Verdana"/>
            </a:endParaRPr>
          </a:p>
        </p:txBody>
      </p:sp>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085850" y="274638"/>
            <a:ext cx="6721515" cy="1143000"/>
          </a:xfrm>
        </p:spPr>
        <p:txBody>
          <a:bodyPr>
            <a:noAutofit/>
          </a:bodyPr>
          <a:lstStyle/>
          <a:p>
            <a:r>
              <a:rPr lang="en-US" sz="3600" b="1" dirty="0" smtClean="0">
                <a:solidFill>
                  <a:srgbClr val="003366"/>
                </a:solidFill>
              </a:rPr>
              <a:t>Five Practices for Orchestrating Productive Discussions</a:t>
            </a:r>
            <a:endParaRPr lang="en-US" sz="2400" b="1" dirty="0" smtClean="0">
              <a:solidFill>
                <a:srgbClr val="003366"/>
              </a:solidFill>
            </a:endParaRPr>
          </a:p>
        </p:txBody>
      </p:sp>
      <p:sp>
        <p:nvSpPr>
          <p:cNvPr id="142339" name="Rectangle 3"/>
          <p:cNvSpPr>
            <a:spLocks noGrp="1" noChangeArrowheads="1"/>
          </p:cNvSpPr>
          <p:nvPr>
            <p:ph idx="1"/>
          </p:nvPr>
        </p:nvSpPr>
        <p:spPr>
          <a:xfrm>
            <a:off x="1524000" y="1666143"/>
            <a:ext cx="7162800" cy="4525963"/>
          </a:xfrm>
        </p:spPr>
        <p:txBody>
          <a:bodyPr>
            <a:normAutofit lnSpcReduction="10000"/>
          </a:bodyPr>
          <a:lstStyle/>
          <a:p>
            <a:r>
              <a:rPr lang="en-US" b="1" i="1" dirty="0" smtClean="0">
                <a:solidFill>
                  <a:srgbClr val="A31C12"/>
                </a:solidFill>
              </a:rPr>
              <a:t>Anticipating</a:t>
            </a:r>
            <a:r>
              <a:rPr lang="en-US" dirty="0" smtClean="0">
                <a:solidFill>
                  <a:srgbClr val="A31C12"/>
                </a:solidFill>
              </a:rPr>
              <a:t> </a:t>
            </a:r>
            <a:r>
              <a:rPr lang="en-US" dirty="0" smtClean="0">
                <a:solidFill>
                  <a:srgbClr val="003366"/>
                </a:solidFill>
              </a:rPr>
              <a:t>likely student responses</a:t>
            </a:r>
          </a:p>
          <a:p>
            <a:r>
              <a:rPr lang="en-US" b="1" i="1" dirty="0" smtClean="0">
                <a:solidFill>
                  <a:srgbClr val="A31C12"/>
                </a:solidFill>
              </a:rPr>
              <a:t>Monitoring</a:t>
            </a:r>
            <a:r>
              <a:rPr lang="en-US" dirty="0" smtClean="0">
                <a:solidFill>
                  <a:srgbClr val="CC3300"/>
                </a:solidFill>
              </a:rPr>
              <a:t> </a:t>
            </a:r>
            <a:r>
              <a:rPr lang="en-US" dirty="0" smtClean="0">
                <a:solidFill>
                  <a:srgbClr val="003366"/>
                </a:solidFill>
              </a:rPr>
              <a:t>students’ actual responses</a:t>
            </a:r>
          </a:p>
          <a:p>
            <a:r>
              <a:rPr lang="en-US" b="1" i="1" dirty="0" smtClean="0">
                <a:solidFill>
                  <a:srgbClr val="A31C12"/>
                </a:solidFill>
              </a:rPr>
              <a:t>Selecting</a:t>
            </a:r>
            <a:r>
              <a:rPr lang="en-US" dirty="0" smtClean="0">
                <a:solidFill>
                  <a:srgbClr val="00FFFF"/>
                </a:solidFill>
              </a:rPr>
              <a:t> </a:t>
            </a:r>
            <a:r>
              <a:rPr lang="en-US" dirty="0" smtClean="0">
                <a:solidFill>
                  <a:srgbClr val="003366"/>
                </a:solidFill>
              </a:rPr>
              <a:t>particular students to present their mathematical work during the whole class discussion</a:t>
            </a:r>
          </a:p>
          <a:p>
            <a:r>
              <a:rPr lang="en-US" b="1" i="1" dirty="0" smtClean="0">
                <a:solidFill>
                  <a:srgbClr val="A31C12"/>
                </a:solidFill>
              </a:rPr>
              <a:t>Sequencing</a:t>
            </a:r>
            <a:r>
              <a:rPr lang="en-US" dirty="0" smtClean="0">
                <a:solidFill>
                  <a:srgbClr val="00FFFF"/>
                </a:solidFill>
              </a:rPr>
              <a:t> </a:t>
            </a:r>
            <a:r>
              <a:rPr lang="en-US" dirty="0" smtClean="0">
                <a:solidFill>
                  <a:srgbClr val="003366"/>
                </a:solidFill>
              </a:rPr>
              <a:t>the student responses</a:t>
            </a:r>
          </a:p>
          <a:p>
            <a:r>
              <a:rPr lang="en-US" b="1" i="1" dirty="0" smtClean="0">
                <a:solidFill>
                  <a:srgbClr val="A31C12"/>
                </a:solidFill>
              </a:rPr>
              <a:t>Connecting</a:t>
            </a:r>
            <a:r>
              <a:rPr lang="en-US" dirty="0" smtClean="0"/>
              <a:t> </a:t>
            </a:r>
            <a:r>
              <a:rPr lang="en-US" dirty="0" smtClean="0">
                <a:solidFill>
                  <a:srgbClr val="003366"/>
                </a:solidFill>
              </a:rPr>
              <a:t>different students’ responses—to each other and to key mathematical ideas.</a:t>
            </a:r>
          </a:p>
        </p:txBody>
      </p:sp>
      <p:pic>
        <p:nvPicPr>
          <p:cNvPr id="6" name="Picture 5"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730" y="5912584"/>
            <a:ext cx="2673270" cy="696059"/>
          </a:xfrm>
          <a:prstGeom prst="rect">
            <a:avLst/>
          </a:prstGeom>
        </p:spPr>
      </p:pic>
      <p:grpSp>
        <p:nvGrpSpPr>
          <p:cNvPr id="8" name="Group 7"/>
          <p:cNvGrpSpPr/>
          <p:nvPr/>
        </p:nvGrpSpPr>
        <p:grpSpPr>
          <a:xfrm>
            <a:off x="1" y="-23724"/>
            <a:ext cx="1020617" cy="6894423"/>
            <a:chOff x="1" y="-23724"/>
            <a:chExt cx="1020617" cy="6894423"/>
          </a:xfrm>
        </p:grpSpPr>
        <p:pic>
          <p:nvPicPr>
            <p:cNvPr id="9" name="Picture 8"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0" name="Picture 9"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sp>
        <p:nvSpPr>
          <p:cNvPr id="2" name="TextBox 1"/>
          <p:cNvSpPr txBox="1"/>
          <p:nvPr/>
        </p:nvSpPr>
        <p:spPr>
          <a:xfrm>
            <a:off x="1085850" y="6239311"/>
            <a:ext cx="2648354" cy="461665"/>
          </a:xfrm>
          <a:prstGeom prst="rect">
            <a:avLst/>
          </a:prstGeom>
          <a:noFill/>
        </p:spPr>
        <p:txBody>
          <a:bodyPr wrap="none" rtlCol="0">
            <a:spAutoFit/>
          </a:bodyPr>
          <a:lstStyle/>
          <a:p>
            <a:r>
              <a:rPr lang="en-US" sz="2400" dirty="0" smtClean="0">
                <a:solidFill>
                  <a:srgbClr val="003366"/>
                </a:solidFill>
              </a:rPr>
              <a:t>Smith &amp; Stein, 2011</a:t>
            </a:r>
            <a:endParaRPr lang="en-US" sz="2400" dirty="0">
              <a:solidFill>
                <a:srgbClr val="003366"/>
              </a:solidFill>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7365" y="198925"/>
            <a:ext cx="854989" cy="121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280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23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23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2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2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137923" y="274638"/>
            <a:ext cx="7677150" cy="1143000"/>
          </a:xfrm>
        </p:spPr>
        <p:txBody>
          <a:bodyPr>
            <a:normAutofit/>
          </a:bodyPr>
          <a:lstStyle/>
          <a:p>
            <a:r>
              <a:rPr lang="en-US" sz="4000" b="1" dirty="0" smtClean="0">
                <a:solidFill>
                  <a:srgbClr val="003366"/>
                </a:solidFill>
              </a:rPr>
              <a:t>Planning with the Student in Mind</a:t>
            </a:r>
            <a:endParaRPr lang="en-US" sz="4800" b="1" dirty="0" smtClean="0">
              <a:solidFill>
                <a:srgbClr val="003366"/>
              </a:solidFill>
            </a:endParaRPr>
          </a:p>
        </p:txBody>
      </p:sp>
      <p:sp>
        <p:nvSpPr>
          <p:cNvPr id="140291" name="Rectangle 3"/>
          <p:cNvSpPr>
            <a:spLocks noGrp="1" noChangeArrowheads="1"/>
          </p:cNvSpPr>
          <p:nvPr>
            <p:ph idx="1"/>
          </p:nvPr>
        </p:nvSpPr>
        <p:spPr>
          <a:xfrm>
            <a:off x="1009650" y="1600200"/>
            <a:ext cx="7677150" cy="4525963"/>
          </a:xfrm>
        </p:spPr>
        <p:txBody>
          <a:bodyPr>
            <a:normAutofit fontScale="92500" lnSpcReduction="10000"/>
          </a:bodyPr>
          <a:lstStyle/>
          <a:p>
            <a:pPr>
              <a:lnSpc>
                <a:spcPct val="90000"/>
              </a:lnSpc>
            </a:pPr>
            <a:r>
              <a:rPr lang="en-US" sz="3000" dirty="0" smtClean="0">
                <a:solidFill>
                  <a:srgbClr val="003366"/>
                </a:solidFill>
              </a:rPr>
              <a:t>Anticipate solutions, thoughts, and responses that students might develop as they struggle with the problem</a:t>
            </a:r>
          </a:p>
          <a:p>
            <a:pPr>
              <a:lnSpc>
                <a:spcPct val="30000"/>
              </a:lnSpc>
              <a:buFontTx/>
              <a:buNone/>
            </a:pPr>
            <a:endParaRPr lang="en-US" sz="3000" dirty="0" smtClean="0">
              <a:solidFill>
                <a:srgbClr val="003366"/>
              </a:solidFill>
            </a:endParaRPr>
          </a:p>
          <a:p>
            <a:pPr>
              <a:lnSpc>
                <a:spcPct val="90000"/>
              </a:lnSpc>
            </a:pPr>
            <a:r>
              <a:rPr lang="en-US" sz="3000" dirty="0" smtClean="0">
                <a:solidFill>
                  <a:srgbClr val="003366"/>
                </a:solidFill>
              </a:rPr>
              <a:t>Generate questions that could be asked to promote student thinking during the lesson, and consider the kinds of guidance that could be given to students who showed one or another types of misconception in their thinking</a:t>
            </a:r>
          </a:p>
          <a:p>
            <a:pPr>
              <a:lnSpc>
                <a:spcPct val="30000"/>
              </a:lnSpc>
              <a:buFontTx/>
              <a:buNone/>
            </a:pPr>
            <a:endParaRPr lang="en-US" sz="3000" dirty="0" smtClean="0">
              <a:solidFill>
                <a:srgbClr val="003366"/>
              </a:solidFill>
            </a:endParaRPr>
          </a:p>
          <a:p>
            <a:pPr>
              <a:lnSpc>
                <a:spcPct val="90000"/>
              </a:lnSpc>
            </a:pPr>
            <a:r>
              <a:rPr lang="en-US" sz="3000" dirty="0" smtClean="0">
                <a:solidFill>
                  <a:srgbClr val="003366"/>
                </a:solidFill>
              </a:rPr>
              <a:t>Determine how to end the lesson so as to advance students’ understanding </a:t>
            </a:r>
          </a:p>
          <a:p>
            <a:pPr lvl="1">
              <a:lnSpc>
                <a:spcPct val="90000"/>
              </a:lnSpc>
              <a:buFontTx/>
              <a:buNone/>
            </a:pPr>
            <a:r>
              <a:rPr lang="en-US" dirty="0" smtClean="0"/>
              <a:t>                                      	                   </a:t>
            </a:r>
            <a:r>
              <a:rPr lang="en-US" sz="2000" dirty="0" smtClean="0">
                <a:solidFill>
                  <a:srgbClr val="003366"/>
                </a:solidFill>
              </a:rPr>
              <a:t>Stigler &amp; Hiebert, 1997</a:t>
            </a:r>
          </a:p>
        </p:txBody>
      </p:sp>
      <p:pic>
        <p:nvPicPr>
          <p:cNvPr id="4" name="Picture 3"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803" y="5911728"/>
            <a:ext cx="2673270" cy="696059"/>
          </a:xfrm>
          <a:prstGeom prst="rect">
            <a:avLst/>
          </a:prstGeom>
        </p:spPr>
      </p:pic>
      <p:grpSp>
        <p:nvGrpSpPr>
          <p:cNvPr id="6" name="Group 5"/>
          <p:cNvGrpSpPr/>
          <p:nvPr/>
        </p:nvGrpSpPr>
        <p:grpSpPr>
          <a:xfrm>
            <a:off x="1" y="-23724"/>
            <a:ext cx="1020617" cy="6894423"/>
            <a:chOff x="1" y="-23724"/>
            <a:chExt cx="1020617" cy="6894423"/>
          </a:xfrm>
        </p:grpSpPr>
        <p:pic>
          <p:nvPicPr>
            <p:cNvPr id="7" name="Picture 6"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8" name="Picture 7"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007042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029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0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3200" b="1" dirty="0" smtClean="0">
                <a:solidFill>
                  <a:srgbClr val="002060"/>
                </a:solidFill>
                <a:latin typeface="Verdana"/>
                <a:cs typeface="Verdana"/>
              </a:rPr>
              <a:t>Pose Purposeful Questions</a:t>
            </a:r>
            <a:endParaRPr lang="en-US" sz="32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endParaRPr lang="en-US" sz="2800" dirty="0" smtClean="0">
              <a:solidFill>
                <a:srgbClr val="1F497D"/>
              </a:solidFill>
              <a:latin typeface="Verdana"/>
              <a:cs typeface="Verdana"/>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44" name="Rectangle 43"/>
          <p:cNvSpPr/>
          <p:nvPr/>
        </p:nvSpPr>
        <p:spPr>
          <a:xfrm>
            <a:off x="1323975" y="1268410"/>
            <a:ext cx="7419975" cy="4662815"/>
          </a:xfrm>
          <a:prstGeom prst="rect">
            <a:avLst/>
          </a:prstGeom>
        </p:spPr>
        <p:txBody>
          <a:bodyPr wrap="square">
            <a:spAutoFit/>
          </a:bodyPr>
          <a:lstStyle/>
          <a:p>
            <a:pPr marL="114300" indent="-114300">
              <a:spcBef>
                <a:spcPts val="1800"/>
              </a:spcBef>
              <a:buNone/>
            </a:pPr>
            <a:r>
              <a:rPr lang="en-US" sz="2800" dirty="0" smtClean="0">
                <a:solidFill>
                  <a:srgbClr val="002060"/>
                </a:solidFill>
                <a:latin typeface="Verdana"/>
                <a:cs typeface="Verdana"/>
              </a:rPr>
              <a:t>Effective Questions should:</a:t>
            </a:r>
          </a:p>
          <a:p>
            <a:pPr marL="342900" indent="-342900">
              <a:spcBef>
                <a:spcPts val="1800"/>
              </a:spcBef>
              <a:buFont typeface="Arial"/>
              <a:buChar char="•"/>
            </a:pPr>
            <a:r>
              <a:rPr lang="en-US" sz="2800" dirty="0" smtClean="0">
                <a:solidFill>
                  <a:srgbClr val="002060"/>
                </a:solidFill>
                <a:latin typeface="Verdana"/>
                <a:cs typeface="Verdana"/>
              </a:rPr>
              <a:t>Reveal students’ current understandings; </a:t>
            </a:r>
          </a:p>
          <a:p>
            <a:pPr marL="342900" indent="-342900">
              <a:spcBef>
                <a:spcPts val="1800"/>
              </a:spcBef>
              <a:buFont typeface="Arial"/>
              <a:buChar char="•"/>
            </a:pPr>
            <a:r>
              <a:rPr lang="en-US" sz="2800" dirty="0" smtClean="0">
                <a:solidFill>
                  <a:srgbClr val="002060"/>
                </a:solidFill>
                <a:latin typeface="Verdana"/>
                <a:cs typeface="Verdana"/>
              </a:rPr>
              <a:t>Encourage students to explain, elaborate, or clarify their thinking; and</a:t>
            </a:r>
          </a:p>
          <a:p>
            <a:pPr marL="342900" indent="-342900">
              <a:spcBef>
                <a:spcPts val="1800"/>
              </a:spcBef>
              <a:buFont typeface="Arial"/>
              <a:buChar char="•"/>
            </a:pPr>
            <a:r>
              <a:rPr lang="en-US" sz="2800" dirty="0" smtClean="0">
                <a:solidFill>
                  <a:srgbClr val="002060"/>
                </a:solidFill>
                <a:latin typeface="Verdana"/>
                <a:cs typeface="Verdana"/>
              </a:rPr>
              <a:t>Make the mathematics more visible and accessible for student examination and discussion.</a:t>
            </a:r>
          </a:p>
        </p:txBody>
      </p:sp>
    </p:spTree>
    <p:extLst>
      <p:ext uri="{BB962C8B-B14F-4D97-AF65-F5344CB8AC3E}">
        <p14:creationId xmlns:p14="http://schemas.microsoft.com/office/powerpoint/2010/main" val="1055066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450428" y="274638"/>
            <a:ext cx="7236372" cy="1143000"/>
          </a:xfrm>
        </p:spPr>
        <p:txBody>
          <a:bodyPr>
            <a:noAutofit/>
          </a:bodyPr>
          <a:lstStyle/>
          <a:p>
            <a:pPr algn="ctr" eaLnBrk="1" hangingPunct="1"/>
            <a:r>
              <a:rPr lang="en-US" sz="4000" b="1" dirty="0" smtClean="0">
                <a:solidFill>
                  <a:srgbClr val="002060"/>
                </a:solidFill>
                <a:ea typeface="ＭＳ Ｐゴシック" pitchFamily="34" charset="-128"/>
              </a:rPr>
              <a:t>NCTM Conferences</a:t>
            </a:r>
            <a:br>
              <a:rPr lang="en-US" sz="4000" b="1" dirty="0" smtClean="0">
                <a:solidFill>
                  <a:srgbClr val="002060"/>
                </a:solidFill>
                <a:ea typeface="ＭＳ Ｐゴシック" pitchFamily="34" charset="-128"/>
              </a:rPr>
            </a:br>
            <a:r>
              <a:rPr lang="en-US" sz="4000" b="1" dirty="0" smtClean="0">
                <a:solidFill>
                  <a:srgbClr val="002060"/>
                </a:solidFill>
                <a:ea typeface="ＭＳ Ｐゴシック" pitchFamily="34" charset="-128"/>
              </a:rPr>
              <a:t>www.nctm.org</a:t>
            </a:r>
          </a:p>
        </p:txBody>
      </p:sp>
      <p:sp>
        <p:nvSpPr>
          <p:cNvPr id="24580" name="Rectangle 3"/>
          <p:cNvSpPr>
            <a:spLocks noGrp="1" noChangeArrowheads="1"/>
          </p:cNvSpPr>
          <p:nvPr>
            <p:ph idx="1"/>
          </p:nvPr>
        </p:nvSpPr>
        <p:spPr>
          <a:xfrm>
            <a:off x="1351730" y="1618582"/>
            <a:ext cx="7362497" cy="4525963"/>
          </a:xfrm>
        </p:spPr>
        <p:txBody>
          <a:bodyPr>
            <a:normAutofit fontScale="92500" lnSpcReduction="10000"/>
          </a:bodyPr>
          <a:lstStyle/>
          <a:p>
            <a:pPr marL="457200" lvl="1" indent="0" eaLnBrk="1" hangingPunct="1">
              <a:spcBef>
                <a:spcPts val="0"/>
              </a:spcBef>
              <a:buNone/>
            </a:pPr>
            <a:endParaRPr lang="en-US" sz="1000" dirty="0">
              <a:ea typeface="ＭＳ Ｐゴシック" pitchFamily="34" charset="-128"/>
            </a:endParaRPr>
          </a:p>
          <a:p>
            <a:pPr marL="6350" lvl="1" indent="0" algn="ctr" eaLnBrk="1" hangingPunct="1">
              <a:spcBef>
                <a:spcPts val="0"/>
              </a:spcBef>
              <a:buNone/>
            </a:pPr>
            <a:r>
              <a:rPr lang="en-US" sz="3600" b="1" dirty="0" smtClean="0">
                <a:solidFill>
                  <a:srgbClr val="002060"/>
                </a:solidFill>
                <a:ea typeface="ＭＳ Ｐゴシック" pitchFamily="34" charset="-128"/>
              </a:rPr>
              <a:t>  2016 </a:t>
            </a:r>
            <a:r>
              <a:rPr lang="en-US" sz="3600" b="1" dirty="0">
                <a:solidFill>
                  <a:srgbClr val="002060"/>
                </a:solidFill>
                <a:ea typeface="ＭＳ Ｐゴシック" pitchFamily="34" charset="-128"/>
              </a:rPr>
              <a:t>Annual Meeting and </a:t>
            </a:r>
            <a:r>
              <a:rPr lang="en-US" sz="3600" b="1" dirty="0" smtClean="0">
                <a:solidFill>
                  <a:srgbClr val="002060"/>
                </a:solidFill>
                <a:ea typeface="ＭＳ Ｐゴシック" pitchFamily="34" charset="-128"/>
              </a:rPr>
              <a:t>Exposition</a:t>
            </a:r>
          </a:p>
          <a:p>
            <a:pPr marL="6350" lvl="1" indent="0">
              <a:spcBef>
                <a:spcPts val="600"/>
              </a:spcBef>
              <a:buNone/>
            </a:pPr>
            <a:r>
              <a:rPr lang="en-US" sz="3600" dirty="0">
                <a:solidFill>
                  <a:srgbClr val="002060"/>
                </a:solidFill>
                <a:ea typeface="ＭＳ Ｐゴシック" pitchFamily="34" charset="-128"/>
              </a:rPr>
              <a:t> </a:t>
            </a:r>
            <a:r>
              <a:rPr lang="en-US" sz="3600" dirty="0" smtClean="0">
                <a:solidFill>
                  <a:srgbClr val="002060"/>
                </a:solidFill>
                <a:ea typeface="ＭＳ Ｐゴシック" pitchFamily="34" charset="-128"/>
              </a:rPr>
              <a:t>     </a:t>
            </a:r>
            <a:endParaRPr lang="en-US" sz="3600" dirty="0">
              <a:solidFill>
                <a:srgbClr val="002060"/>
              </a:solidFill>
              <a:ea typeface="ＭＳ Ｐゴシック" pitchFamily="34" charset="-128"/>
            </a:endParaRPr>
          </a:p>
          <a:p>
            <a:pPr marL="6350" lvl="1" indent="0">
              <a:spcBef>
                <a:spcPts val="600"/>
              </a:spcBef>
              <a:buNone/>
            </a:pPr>
            <a:r>
              <a:rPr lang="en-US" sz="3600" dirty="0" smtClean="0">
                <a:solidFill>
                  <a:srgbClr val="002060"/>
                </a:solidFill>
                <a:ea typeface="ＭＳ Ｐゴシック" pitchFamily="34" charset="-128"/>
              </a:rPr>
              <a:t>	</a:t>
            </a:r>
          </a:p>
          <a:p>
            <a:pPr marL="6350" lvl="1" indent="0">
              <a:spcBef>
                <a:spcPts val="600"/>
              </a:spcBef>
              <a:buNone/>
            </a:pPr>
            <a:endParaRPr lang="en-US" sz="3600" dirty="0">
              <a:solidFill>
                <a:srgbClr val="002060"/>
              </a:solidFill>
              <a:ea typeface="ＭＳ Ｐゴシック" pitchFamily="34" charset="-128"/>
            </a:endParaRPr>
          </a:p>
          <a:p>
            <a:pPr marL="6350" lvl="1" indent="0">
              <a:spcBef>
                <a:spcPts val="600"/>
              </a:spcBef>
              <a:buNone/>
            </a:pPr>
            <a:endParaRPr lang="en-US" sz="3600" dirty="0" smtClean="0">
              <a:solidFill>
                <a:srgbClr val="002060"/>
              </a:solidFill>
              <a:ea typeface="ＭＳ Ｐゴシック" pitchFamily="34" charset="-128"/>
            </a:endParaRPr>
          </a:p>
          <a:p>
            <a:pPr marL="6350" lvl="1" indent="0">
              <a:spcBef>
                <a:spcPts val="600"/>
              </a:spcBef>
              <a:buNone/>
            </a:pPr>
            <a:endParaRPr lang="en-US" sz="3600" dirty="0" smtClean="0">
              <a:solidFill>
                <a:srgbClr val="002060"/>
              </a:solidFill>
              <a:ea typeface="ＭＳ Ｐゴシック" pitchFamily="34" charset="-128"/>
            </a:endParaRPr>
          </a:p>
          <a:p>
            <a:pPr marL="6350" lvl="1" indent="0" algn="ctr">
              <a:spcBef>
                <a:spcPts val="600"/>
              </a:spcBef>
              <a:buNone/>
            </a:pPr>
            <a:r>
              <a:rPr lang="en-US" sz="3600" dirty="0" smtClean="0">
                <a:solidFill>
                  <a:srgbClr val="002060"/>
                </a:solidFill>
                <a:ea typeface="ＭＳ Ｐゴシック" pitchFamily="34" charset="-128"/>
              </a:rPr>
              <a:t>April 13–16, 2016</a:t>
            </a:r>
            <a:endParaRPr lang="en-US" sz="3600" dirty="0">
              <a:solidFill>
                <a:srgbClr val="002060"/>
              </a:solidFill>
              <a:ea typeface="ＭＳ Ｐゴシック" pitchFamily="34" charset="-128"/>
            </a:endParaRPr>
          </a:p>
          <a:p>
            <a:pPr marL="6350" lvl="1" indent="0" algn="ctr">
              <a:spcBef>
                <a:spcPts val="600"/>
              </a:spcBef>
              <a:buNone/>
            </a:pPr>
            <a:r>
              <a:rPr lang="en-US" sz="3600" dirty="0" smtClean="0">
                <a:solidFill>
                  <a:srgbClr val="002060"/>
                </a:solidFill>
                <a:ea typeface="ＭＳ Ｐゴシック" pitchFamily="34" charset="-128"/>
              </a:rPr>
              <a:t>San Francisco</a:t>
            </a:r>
            <a:endParaRPr lang="en-US" sz="3600" b="1" dirty="0" smtClean="0">
              <a:solidFill>
                <a:srgbClr val="002060"/>
              </a:solidFill>
              <a:ea typeface="ＭＳ Ｐゴシック" pitchFamily="34" charset="-128"/>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cxnSp>
        <p:nvCxnSpPr>
          <p:cNvPr id="7" name="Straight Connector 6"/>
          <p:cNvCxnSpPr/>
          <p:nvPr/>
        </p:nvCxnSpPr>
        <p:spPr>
          <a:xfrm>
            <a:off x="950036" y="1444306"/>
            <a:ext cx="7862888" cy="0"/>
          </a:xfrm>
          <a:prstGeom prst="line">
            <a:avLst/>
          </a:prstGeom>
          <a:ln w="50800">
            <a:solidFill>
              <a:srgbClr val="002060"/>
            </a:solidFill>
          </a:ln>
        </p:spPr>
        <p:style>
          <a:lnRef idx="3">
            <a:schemeClr val="accent1"/>
          </a:lnRef>
          <a:fillRef idx="0">
            <a:schemeClr val="accent1"/>
          </a:fillRef>
          <a:effectRef idx="2">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225" y="2444665"/>
            <a:ext cx="3639509" cy="203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488212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914400" y="274638"/>
            <a:ext cx="8229600" cy="1143000"/>
          </a:xfrm>
        </p:spPr>
        <p:txBody>
          <a:bodyPr>
            <a:normAutofit/>
          </a:bodyPr>
          <a:lstStyle/>
          <a:p>
            <a:pPr eaLnBrk="1" hangingPunct="1">
              <a:defRPr/>
            </a:pPr>
            <a:r>
              <a:rPr lang="en-US" altLang="en-US" b="1" dirty="0" smtClean="0">
                <a:solidFill>
                  <a:srgbClr val="003366"/>
                </a:solidFill>
              </a:rPr>
              <a:t>Pose Purposeful Questions</a:t>
            </a:r>
          </a:p>
        </p:txBody>
      </p:sp>
      <p:sp>
        <p:nvSpPr>
          <p:cNvPr id="56323" name="Content Placeholder 2"/>
          <p:cNvSpPr>
            <a:spLocks noGrp="1"/>
          </p:cNvSpPr>
          <p:nvPr>
            <p:ph idx="1"/>
          </p:nvPr>
        </p:nvSpPr>
        <p:spPr>
          <a:xfrm>
            <a:off x="1132764" y="1600200"/>
            <a:ext cx="7554035" cy="4525963"/>
          </a:xfrm>
        </p:spPr>
        <p:txBody>
          <a:bodyPr/>
          <a:lstStyle/>
          <a:p>
            <a:pPr marL="231775" indent="-231775" eaLnBrk="1" hangingPunct="1">
              <a:defRPr/>
            </a:pPr>
            <a:r>
              <a:rPr lang="en-US" sz="2600" dirty="0" smtClean="0">
                <a:solidFill>
                  <a:srgbClr val="003366"/>
                </a:solidFill>
                <a:ea typeface="+mn-ea"/>
                <a:cs typeface="Century Gothic" pitchFamily="34" charset="0"/>
              </a:rPr>
              <a:t>How did you get that? </a:t>
            </a:r>
          </a:p>
          <a:p>
            <a:pPr marL="231775" indent="-231775" eaLnBrk="1" hangingPunct="1">
              <a:defRPr/>
            </a:pPr>
            <a:r>
              <a:rPr lang="en-US" sz="2600" dirty="0" smtClean="0">
                <a:solidFill>
                  <a:srgbClr val="003366"/>
                </a:solidFill>
                <a:ea typeface="+mn-ea"/>
                <a:cs typeface="Century Gothic" pitchFamily="34" charset="0"/>
              </a:rPr>
              <a:t>How do you know that? </a:t>
            </a:r>
          </a:p>
          <a:p>
            <a:pPr marL="231775" indent="-231775" eaLnBrk="1" hangingPunct="1">
              <a:defRPr/>
            </a:pPr>
            <a:r>
              <a:rPr lang="en-US" sz="2600" dirty="0" smtClean="0">
                <a:solidFill>
                  <a:srgbClr val="003366"/>
                </a:solidFill>
                <a:ea typeface="+mn-ea"/>
                <a:cs typeface="Century Gothic" pitchFamily="34" charset="0"/>
              </a:rPr>
              <a:t>Can you explain your idea?</a:t>
            </a:r>
          </a:p>
          <a:p>
            <a:pPr marL="231775" indent="-231775" eaLnBrk="1" hangingPunct="1">
              <a:defRPr/>
            </a:pPr>
            <a:r>
              <a:rPr lang="en-US" sz="2600" dirty="0" smtClean="0">
                <a:solidFill>
                  <a:srgbClr val="003366"/>
                </a:solidFill>
                <a:ea typeface="+mn-ea"/>
                <a:cs typeface="Century Gothic" pitchFamily="34" charset="0"/>
              </a:rPr>
              <a:t>Why?</a:t>
            </a:r>
            <a:r>
              <a:rPr lang="en-US" sz="2600" b="1" dirty="0" smtClean="0">
                <a:solidFill>
                  <a:srgbClr val="003366"/>
                </a:solidFill>
                <a:ea typeface="+mn-ea"/>
                <a:cs typeface="Arial" pitchFamily="34" charset="0"/>
              </a:rPr>
              <a:t> </a:t>
            </a:r>
          </a:p>
          <a:p>
            <a:pPr marL="231775" indent="-231775" eaLnBrk="1" hangingPunct="1">
              <a:defRPr/>
            </a:pPr>
            <a:r>
              <a:rPr lang="en-US" sz="2600" dirty="0" smtClean="0">
                <a:solidFill>
                  <a:srgbClr val="003366"/>
                </a:solidFill>
                <a:ea typeface="+mn-ea"/>
                <a:cs typeface="Times New Roman" pitchFamily="18" charset="0"/>
              </a:rPr>
              <a:t>Can you convince us?</a:t>
            </a:r>
          </a:p>
          <a:p>
            <a:pPr marL="231775" indent="-231775" eaLnBrk="1" hangingPunct="1">
              <a:defRPr/>
            </a:pPr>
            <a:r>
              <a:rPr lang="en-US" sz="2600" dirty="0" smtClean="0">
                <a:solidFill>
                  <a:srgbClr val="003366"/>
                </a:solidFill>
                <a:ea typeface="+mn-ea"/>
                <a:cs typeface="Times New Roman" pitchFamily="18" charset="0"/>
              </a:rPr>
              <a:t>Did anyone get something</a:t>
            </a:r>
            <a:br>
              <a:rPr lang="en-US" sz="2600" dirty="0" smtClean="0">
                <a:solidFill>
                  <a:srgbClr val="003366"/>
                </a:solidFill>
                <a:ea typeface="+mn-ea"/>
                <a:cs typeface="Times New Roman" pitchFamily="18" charset="0"/>
              </a:rPr>
            </a:br>
            <a:r>
              <a:rPr lang="en-US" sz="2600" dirty="0" smtClean="0">
                <a:solidFill>
                  <a:srgbClr val="003366"/>
                </a:solidFill>
                <a:ea typeface="+mn-ea"/>
                <a:cs typeface="Times New Roman" pitchFamily="18" charset="0"/>
              </a:rPr>
              <a:t> else?</a:t>
            </a:r>
          </a:p>
          <a:p>
            <a:pPr marL="0" indent="0" eaLnBrk="1" hangingPunct="1">
              <a:buNone/>
              <a:defRPr/>
            </a:pPr>
            <a:endParaRPr lang="en-US" sz="2600" dirty="0" smtClean="0">
              <a:solidFill>
                <a:srgbClr val="003366"/>
              </a:solidFill>
              <a:ea typeface="+mn-ea"/>
              <a:cs typeface="Century Gothic" pitchFamily="34" charset="0"/>
            </a:endParaRPr>
          </a:p>
        </p:txBody>
      </p:sp>
      <p:sp>
        <p:nvSpPr>
          <p:cNvPr id="16388" name="Content Placeholder 3"/>
          <p:cNvSpPr>
            <a:spLocks noGrp="1"/>
          </p:cNvSpPr>
          <p:nvPr>
            <p:ph sz="half" idx="4294967295"/>
          </p:nvPr>
        </p:nvSpPr>
        <p:spPr>
          <a:xfrm>
            <a:off x="5205413" y="1598471"/>
            <a:ext cx="3938587" cy="4525963"/>
          </a:xfrm>
        </p:spPr>
        <p:txBody>
          <a:bodyPr/>
          <a:lstStyle/>
          <a:p>
            <a:pPr marL="231775" indent="-231775" eaLnBrk="1" hangingPunct="1">
              <a:defRPr/>
            </a:pPr>
            <a:r>
              <a:rPr lang="en-US" altLang="en-US" sz="2600" dirty="0" smtClean="0">
                <a:solidFill>
                  <a:srgbClr val="003366"/>
                </a:solidFill>
              </a:rPr>
              <a:t>Can someone tell me or share with me another way? </a:t>
            </a:r>
          </a:p>
          <a:p>
            <a:pPr marL="231775" indent="-231775" eaLnBrk="1" hangingPunct="1">
              <a:defRPr/>
            </a:pPr>
            <a:r>
              <a:rPr lang="en-US" altLang="en-US" sz="2600" dirty="0" smtClean="0">
                <a:solidFill>
                  <a:srgbClr val="003366"/>
                </a:solidFill>
              </a:rPr>
              <a:t>Do you think that means the same things? </a:t>
            </a:r>
          </a:p>
          <a:p>
            <a:pPr marL="231775" indent="-231775" eaLnBrk="1" hangingPunct="1">
              <a:defRPr/>
            </a:pPr>
            <a:r>
              <a:rPr lang="en-US" altLang="en-US" sz="2600" dirty="0" smtClean="0">
                <a:solidFill>
                  <a:srgbClr val="003366"/>
                </a:solidFill>
              </a:rPr>
              <a:t>Is there another opinion about this? </a:t>
            </a:r>
          </a:p>
          <a:p>
            <a:pPr marL="231775" indent="-231775" eaLnBrk="1" hangingPunct="1">
              <a:defRPr/>
            </a:pPr>
            <a:r>
              <a:rPr lang="en-US" altLang="en-US" sz="2600" dirty="0" smtClean="0">
                <a:solidFill>
                  <a:srgbClr val="003366"/>
                </a:solidFill>
              </a:rPr>
              <a:t>Why did you say that, Justin?</a:t>
            </a:r>
          </a:p>
        </p:txBody>
      </p:sp>
      <p:sp>
        <p:nvSpPr>
          <p:cNvPr id="14341" name="TextBox 4"/>
          <p:cNvSpPr txBox="1">
            <a:spLocks noChangeArrowheads="1"/>
          </p:cNvSpPr>
          <p:nvPr/>
        </p:nvSpPr>
        <p:spPr bwMode="auto">
          <a:xfrm>
            <a:off x="1187355" y="6315659"/>
            <a:ext cx="27845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ea typeface="ＭＳ Ｐゴシック" pitchFamily="34" charset="-128"/>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ea typeface="ＭＳ Ｐゴシック" pitchFamily="34" charset="-128"/>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ea typeface="ＭＳ Ｐゴシック" pitchFamily="34" charset="-128"/>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ea typeface="ＭＳ Ｐゴシック" pitchFamily="34" charset="-128"/>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ea typeface="ＭＳ Ｐゴシック" pitchFamily="34" charset="-128"/>
              </a:defRPr>
            </a:lvl9pPr>
          </a:lstStyle>
          <a:p>
            <a:pPr eaLnBrk="1" hangingPunct="1">
              <a:spcBef>
                <a:spcPct val="0"/>
              </a:spcBef>
              <a:buClrTx/>
              <a:buSzTx/>
              <a:buFontTx/>
              <a:buNone/>
            </a:pPr>
            <a:r>
              <a:rPr lang="en-US" altLang="en-US" sz="1600" dirty="0" err="1">
                <a:solidFill>
                  <a:srgbClr val="002060"/>
                </a:solidFill>
                <a:latin typeface="Times New Roman" pitchFamily="18" charset="0"/>
              </a:rPr>
              <a:t>Boaler</a:t>
            </a:r>
            <a:r>
              <a:rPr lang="en-US" altLang="en-US" sz="1600" dirty="0">
                <a:solidFill>
                  <a:srgbClr val="002060"/>
                </a:solidFill>
                <a:latin typeface="Times New Roman" pitchFamily="18" charset="0"/>
              </a:rPr>
              <a:t>, J., &amp; Brodie, K. (2004) </a:t>
            </a:r>
          </a:p>
        </p:txBody>
      </p:sp>
    </p:spTree>
    <p:extLst>
      <p:ext uri="{BB962C8B-B14F-4D97-AF65-F5344CB8AC3E}">
        <p14:creationId xmlns:p14="http://schemas.microsoft.com/office/powerpoint/2010/main" val="24820093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25410"/>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Build Procedural Fluency from Conceptual Understanding</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endParaRPr lang="en-US" sz="2800" dirty="0" smtClean="0">
              <a:solidFill>
                <a:srgbClr val="1F497D"/>
              </a:solidFill>
              <a:latin typeface="Verdana"/>
              <a:cs typeface="Verdana"/>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44" name="Rectangle 43"/>
          <p:cNvSpPr/>
          <p:nvPr/>
        </p:nvSpPr>
        <p:spPr>
          <a:xfrm>
            <a:off x="1323974" y="1548854"/>
            <a:ext cx="7659333" cy="5309146"/>
          </a:xfrm>
          <a:prstGeom prst="rect">
            <a:avLst/>
          </a:prstGeom>
        </p:spPr>
        <p:txBody>
          <a:bodyPr wrap="square">
            <a:spAutoFit/>
          </a:bodyPr>
          <a:lstStyle/>
          <a:p>
            <a:pPr marL="114300" indent="-114300">
              <a:spcBef>
                <a:spcPts val="600"/>
              </a:spcBef>
              <a:buNone/>
            </a:pPr>
            <a:r>
              <a:rPr lang="en-US" sz="2800" dirty="0" smtClean="0">
                <a:solidFill>
                  <a:srgbClr val="002060"/>
                </a:solidFill>
                <a:latin typeface="Verdana"/>
                <a:cs typeface="Verdana"/>
              </a:rPr>
              <a:t>Procedural Fluency should:</a:t>
            </a:r>
          </a:p>
          <a:p>
            <a:pPr marL="342900" indent="-342900">
              <a:spcBef>
                <a:spcPts val="600"/>
              </a:spcBef>
              <a:buFont typeface="Arial"/>
              <a:buChar char="•"/>
            </a:pPr>
            <a:r>
              <a:rPr lang="en-US" sz="2800" dirty="0" smtClean="0">
                <a:solidFill>
                  <a:srgbClr val="002060"/>
                </a:solidFill>
                <a:latin typeface="Verdana"/>
                <a:cs typeface="Verdana"/>
              </a:rPr>
              <a:t>Build on a foundation of conceptual understanding; </a:t>
            </a:r>
          </a:p>
          <a:p>
            <a:pPr marL="342900" indent="-342900">
              <a:spcBef>
                <a:spcPts val="600"/>
              </a:spcBef>
              <a:buFont typeface="Arial"/>
              <a:buChar char="•"/>
            </a:pPr>
            <a:r>
              <a:rPr lang="en-US" sz="2800" dirty="0" smtClean="0">
                <a:solidFill>
                  <a:srgbClr val="002060"/>
                </a:solidFill>
                <a:latin typeface="Verdana"/>
                <a:cs typeface="Verdana"/>
              </a:rPr>
              <a:t>Result in generalized methods for solving problems; and </a:t>
            </a:r>
          </a:p>
          <a:p>
            <a:pPr marL="342900" indent="-342900">
              <a:spcBef>
                <a:spcPts val="600"/>
              </a:spcBef>
              <a:buFont typeface="Arial"/>
              <a:buChar char="•"/>
            </a:pPr>
            <a:r>
              <a:rPr lang="en-US" sz="2800" dirty="0" smtClean="0">
                <a:solidFill>
                  <a:srgbClr val="002060"/>
                </a:solidFill>
                <a:latin typeface="Verdana"/>
                <a:cs typeface="Verdana"/>
              </a:rPr>
              <a:t>Enable students to flexibly choose among methods to solve contextual and mathematical problems</a:t>
            </a:r>
            <a:r>
              <a:rPr lang="en-US" sz="2000" dirty="0" smtClean="0">
                <a:solidFill>
                  <a:srgbClr val="002060"/>
                </a:solidFill>
                <a:latin typeface="Verdana"/>
                <a:cs typeface="Verdana"/>
              </a:rPr>
              <a:t>.</a:t>
            </a:r>
            <a:endParaRPr lang="en-US" sz="2000" i="1" dirty="0" smtClean="0">
              <a:solidFill>
                <a:srgbClr val="002060"/>
              </a:solidFill>
              <a:latin typeface="Verdana"/>
              <a:ea typeface="ＭＳ Ｐゴシック" charset="0"/>
              <a:cs typeface="Verdana"/>
            </a:endParaRPr>
          </a:p>
          <a:p>
            <a:endParaRPr lang="en-US" sz="2000" i="1" dirty="0" smtClean="0">
              <a:solidFill>
                <a:schemeClr val="accent1">
                  <a:lumMod val="75000"/>
                </a:schemeClr>
              </a:solidFill>
              <a:latin typeface="Verdana"/>
              <a:ea typeface="ＭＳ Ｐゴシック" charset="0"/>
              <a:cs typeface="Verdana"/>
            </a:endParaRPr>
          </a:p>
          <a:p>
            <a:endParaRPr lang="en-US" sz="2000" dirty="0" smtClean="0">
              <a:solidFill>
                <a:srgbClr val="8064A2"/>
              </a:solidFill>
              <a:latin typeface="Verdana"/>
              <a:cs typeface="Verdana"/>
            </a:endParaRPr>
          </a:p>
          <a:p>
            <a:endParaRPr lang="en-US" sz="2000" dirty="0" smtClean="0">
              <a:solidFill>
                <a:srgbClr val="8064A2"/>
              </a:solidFill>
            </a:endParaRPr>
          </a:p>
          <a:p>
            <a:endParaRPr lang="en-US" sz="2000" dirty="0" smtClean="0">
              <a:solidFill>
                <a:schemeClr val="tx2"/>
              </a:solidFill>
              <a:latin typeface="Verdana"/>
              <a:cs typeface="Verdana"/>
            </a:endParaRPr>
          </a:p>
          <a:p>
            <a:endParaRPr lang="en-US" sz="2000" dirty="0">
              <a:solidFill>
                <a:schemeClr val="tx2"/>
              </a:solidFill>
            </a:endParaRPr>
          </a:p>
        </p:txBody>
      </p:sp>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25410"/>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Build Procedural Fluency from Conceptual Understanding</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endParaRPr lang="en-US" sz="2800" dirty="0" smtClean="0">
              <a:solidFill>
                <a:srgbClr val="1F497D"/>
              </a:solidFill>
              <a:latin typeface="Verdana"/>
              <a:cs typeface="Verdana"/>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44" name="Rectangle 43"/>
          <p:cNvSpPr/>
          <p:nvPr/>
        </p:nvSpPr>
        <p:spPr>
          <a:xfrm>
            <a:off x="1020618" y="1597751"/>
            <a:ext cx="7659333" cy="4862870"/>
          </a:xfrm>
          <a:prstGeom prst="rect">
            <a:avLst/>
          </a:prstGeom>
        </p:spPr>
        <p:txBody>
          <a:bodyPr wrap="square">
            <a:spAutoFit/>
          </a:bodyPr>
          <a:lstStyle/>
          <a:p>
            <a:pPr marL="114300" indent="0" algn="ctr">
              <a:buFont typeface="Arial" pitchFamily="34" charset="0"/>
              <a:buNone/>
            </a:pPr>
            <a:r>
              <a:rPr lang="en-US" sz="2600" i="1" dirty="0" smtClean="0">
                <a:solidFill>
                  <a:srgbClr val="003366"/>
                </a:solidFill>
                <a:latin typeface="Verdana"/>
                <a:cs typeface="Verdana"/>
              </a:rPr>
              <a:t>Students must be able to do much more than carry out mathematical procedures. They must know which procedure is appropriate and most productive in a given situation, what a procedure accomplishes, and what kind of results to expect. </a:t>
            </a:r>
            <a:r>
              <a:rPr lang="en-US" sz="2600" b="1" i="1" dirty="0" smtClean="0">
                <a:solidFill>
                  <a:srgbClr val="003366"/>
                </a:solidFill>
                <a:latin typeface="Verdana"/>
                <a:cs typeface="Verdana"/>
              </a:rPr>
              <a:t>Mechanical execution of procedures without understanding their mathematical basis often leads to bizarre results.</a:t>
            </a:r>
            <a:r>
              <a:rPr lang="en-US" sz="2800" b="1" dirty="0" smtClean="0">
                <a:solidFill>
                  <a:srgbClr val="003366"/>
                </a:solidFill>
                <a:latin typeface="Verdana"/>
                <a:cs typeface="Verdana"/>
              </a:rPr>
              <a:t> </a:t>
            </a:r>
          </a:p>
          <a:p>
            <a:pPr marL="114300" indent="0" algn="ctr">
              <a:buFont typeface="Arial" pitchFamily="34" charset="0"/>
              <a:buNone/>
            </a:pPr>
            <a:endParaRPr lang="en-US" sz="2800" b="1" dirty="0" smtClean="0">
              <a:solidFill>
                <a:srgbClr val="003366"/>
              </a:solidFill>
              <a:latin typeface="Verdana"/>
              <a:cs typeface="Verdana"/>
            </a:endParaRPr>
          </a:p>
          <a:p>
            <a:pPr marL="114300" indent="0">
              <a:buFont typeface="Arial" pitchFamily="34" charset="0"/>
              <a:buNone/>
            </a:pPr>
            <a:r>
              <a:rPr lang="en-US" sz="2000" dirty="0" smtClean="0">
                <a:solidFill>
                  <a:schemeClr val="tx2"/>
                </a:solidFill>
                <a:latin typeface="Verdana"/>
                <a:cs typeface="Verdana"/>
              </a:rPr>
              <a:t>Martin, 2009, p. 165</a:t>
            </a:r>
          </a:p>
        </p:txBody>
      </p:sp>
    </p:spTree>
    <p:extLst>
      <p:ext uri="{BB962C8B-B14F-4D97-AF65-F5344CB8AC3E}">
        <p14:creationId xmlns:p14="http://schemas.microsoft.com/office/powerpoint/2010/main" val="26555316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3200" b="1" dirty="0" smtClean="0">
                <a:solidFill>
                  <a:srgbClr val="002060"/>
                </a:solidFill>
                <a:latin typeface="Verdana"/>
                <a:cs typeface="Verdana"/>
              </a:rPr>
              <a:t>Procedural Fluency</a:t>
            </a:r>
            <a:endParaRPr lang="en-US" sz="32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endParaRPr lang="en-US" sz="2800" dirty="0" smtClean="0">
              <a:solidFill>
                <a:srgbClr val="1F497D"/>
              </a:solidFill>
              <a:latin typeface="Verdana"/>
              <a:cs typeface="Verdana"/>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44" name="Rectangle 43"/>
          <p:cNvSpPr/>
          <p:nvPr/>
        </p:nvSpPr>
        <p:spPr>
          <a:xfrm>
            <a:off x="1323975" y="1268410"/>
            <a:ext cx="7659333" cy="3539430"/>
          </a:xfrm>
          <a:prstGeom prst="rect">
            <a:avLst/>
          </a:prstGeom>
        </p:spPr>
        <p:txBody>
          <a:bodyPr wrap="square">
            <a:spAutoFit/>
          </a:bodyPr>
          <a:lstStyle/>
          <a:p>
            <a:r>
              <a:rPr lang="en-US" sz="2400" dirty="0" smtClean="0">
                <a:solidFill>
                  <a:srgbClr val="002060"/>
                </a:solidFill>
                <a:latin typeface="Verdana"/>
                <a:cs typeface="Verdana"/>
              </a:rPr>
              <a:t>What might we expect the students in Mr. Donnelly’s class to be able to do when presented with a missing value problem, after they have had the opportunity to develop a set of strategies through solving a variety of contextual problems like the Candy Jar Task?</a:t>
            </a:r>
          </a:p>
          <a:p>
            <a:endParaRPr lang="en-US" sz="2000" dirty="0" smtClean="0">
              <a:solidFill>
                <a:srgbClr val="8064A2"/>
              </a:solidFill>
              <a:latin typeface="Verdana"/>
              <a:cs typeface="Verdana"/>
            </a:endParaRPr>
          </a:p>
          <a:p>
            <a:endParaRPr lang="en-US" sz="2000" dirty="0" smtClean="0">
              <a:solidFill>
                <a:srgbClr val="8064A2"/>
              </a:solidFill>
            </a:endParaRPr>
          </a:p>
          <a:p>
            <a:endParaRPr lang="en-US" sz="2000" dirty="0" smtClean="0">
              <a:solidFill>
                <a:schemeClr val="tx2"/>
              </a:solidFill>
              <a:latin typeface="Verdana"/>
              <a:cs typeface="Verdana"/>
            </a:endParaRPr>
          </a:p>
          <a:p>
            <a:endParaRPr lang="en-US" sz="2000" dirty="0">
              <a:solidFill>
                <a:schemeClr val="tx2"/>
              </a:solidFill>
            </a:endParaRPr>
          </a:p>
        </p:txBody>
      </p:sp>
      <p:pic>
        <p:nvPicPr>
          <p:cNvPr id="10" name="Picture 9" descr="Macintosh HD:Users:dmh:Desktop:Screen Shot 2013-12-15 at 5.07.38 PM.png"/>
          <p:cNvPicPr/>
          <p:nvPr/>
        </p:nvPicPr>
        <p:blipFill>
          <a:blip r:embed="rId6">
            <a:extLst>
              <a:ext uri="{28A0092B-C50C-407E-A947-70E740481C1C}">
                <a14:useLocalDpi xmlns:a14="http://schemas.microsoft.com/office/drawing/2010/main" val="0"/>
              </a:ext>
            </a:extLst>
          </a:blip>
          <a:srcRect/>
          <a:stretch>
            <a:fillRect/>
          </a:stretch>
        </p:blipFill>
        <p:spPr bwMode="auto">
          <a:xfrm>
            <a:off x="3486487" y="3896134"/>
            <a:ext cx="2980988" cy="2015594"/>
          </a:xfrm>
          <a:prstGeom prst="rect">
            <a:avLst/>
          </a:prstGeom>
          <a:noFill/>
          <a:ln>
            <a:noFill/>
          </a:ln>
        </p:spPr>
      </p:pic>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3200" b="1" dirty="0" smtClean="0">
                <a:solidFill>
                  <a:srgbClr val="002060"/>
                </a:solidFill>
                <a:latin typeface="Verdana"/>
                <a:cs typeface="Verdana"/>
              </a:rPr>
              <a:t>Procedural Fluency</a:t>
            </a:r>
            <a:endParaRPr lang="en-US" sz="32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endParaRPr lang="en-US" sz="2800" dirty="0" smtClean="0">
              <a:solidFill>
                <a:srgbClr val="1F497D"/>
              </a:solidFill>
              <a:latin typeface="Verdana"/>
              <a:cs typeface="Verdana"/>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44" name="Rectangle 43"/>
          <p:cNvSpPr/>
          <p:nvPr/>
        </p:nvSpPr>
        <p:spPr>
          <a:xfrm>
            <a:off x="1323975" y="1268410"/>
            <a:ext cx="7659333" cy="1323439"/>
          </a:xfrm>
          <a:prstGeom prst="rect">
            <a:avLst/>
          </a:prstGeom>
        </p:spPr>
        <p:txBody>
          <a:bodyPr wrap="square">
            <a:spAutoFit/>
          </a:bodyPr>
          <a:lstStyle/>
          <a:p>
            <a:endParaRPr lang="en-US" sz="2000" dirty="0" smtClean="0">
              <a:solidFill>
                <a:srgbClr val="8064A2"/>
              </a:solidFill>
              <a:latin typeface="Verdana"/>
              <a:cs typeface="Verdana"/>
            </a:endParaRPr>
          </a:p>
          <a:p>
            <a:endParaRPr lang="en-US" sz="2000" dirty="0" smtClean="0">
              <a:solidFill>
                <a:srgbClr val="8064A2"/>
              </a:solidFill>
            </a:endParaRPr>
          </a:p>
          <a:p>
            <a:endParaRPr lang="en-US" sz="2000" dirty="0" smtClean="0">
              <a:solidFill>
                <a:schemeClr val="tx2"/>
              </a:solidFill>
              <a:latin typeface="Verdana"/>
              <a:cs typeface="Verdana"/>
            </a:endParaRPr>
          </a:p>
          <a:p>
            <a:endParaRPr lang="en-US" sz="2000" dirty="0">
              <a:solidFill>
                <a:schemeClr val="tx2"/>
              </a:solidFill>
            </a:endParaRPr>
          </a:p>
        </p:txBody>
      </p:sp>
      <p:pic>
        <p:nvPicPr>
          <p:cNvPr id="12" name="Picture 11"/>
          <p:cNvPicPr>
            <a:picLocks noChangeAspect="1"/>
          </p:cNvPicPr>
          <p:nvPr/>
        </p:nvPicPr>
        <p:blipFill>
          <a:blip r:embed="rId6"/>
          <a:stretch>
            <a:fillRect/>
          </a:stretch>
        </p:blipFill>
        <p:spPr>
          <a:xfrm>
            <a:off x="5007269" y="1913926"/>
            <a:ext cx="3339049" cy="1160491"/>
          </a:xfrm>
          <a:prstGeom prst="rect">
            <a:avLst/>
          </a:prstGeom>
          <a:ln>
            <a:solidFill>
              <a:srgbClr val="000000"/>
            </a:solidFill>
          </a:ln>
        </p:spPr>
      </p:pic>
      <p:pic>
        <p:nvPicPr>
          <p:cNvPr id="13" name="Picture 12" descr="Macintosh HD:Users:dmh:Desktop:Screen Shot 2013-12-15 at 5.07.38 PM.png"/>
          <p:cNvPicPr/>
          <p:nvPr/>
        </p:nvPicPr>
        <p:blipFill>
          <a:blip r:embed="rId7">
            <a:extLst>
              <a:ext uri="{28A0092B-C50C-407E-A947-70E740481C1C}">
                <a14:useLocalDpi xmlns:a14="http://schemas.microsoft.com/office/drawing/2010/main" val="0"/>
              </a:ext>
            </a:extLst>
          </a:blip>
          <a:srcRect/>
          <a:stretch>
            <a:fillRect/>
          </a:stretch>
        </p:blipFill>
        <p:spPr bwMode="auto">
          <a:xfrm>
            <a:off x="1020618" y="2213220"/>
            <a:ext cx="2126715" cy="1174164"/>
          </a:xfrm>
          <a:prstGeom prst="rect">
            <a:avLst/>
          </a:prstGeom>
          <a:noFill/>
          <a:ln>
            <a:noFill/>
          </a:ln>
        </p:spPr>
      </p:pic>
      <p:pic>
        <p:nvPicPr>
          <p:cNvPr id="14" name="Picture 13" descr="table2.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4386" y="4997554"/>
            <a:ext cx="3005893" cy="1549191"/>
          </a:xfrm>
          <a:prstGeom prst="rect">
            <a:avLst/>
          </a:prstGeom>
          <a:ln>
            <a:solidFill>
              <a:srgbClr val="000000"/>
            </a:solidFill>
          </a:ln>
        </p:spPr>
      </p:pic>
      <p:pic>
        <p:nvPicPr>
          <p:cNvPr id="15" name="Picture 14"/>
          <p:cNvPicPr>
            <a:picLocks noChangeAspect="1"/>
          </p:cNvPicPr>
          <p:nvPr/>
        </p:nvPicPr>
        <p:blipFill>
          <a:blip r:embed="rId9"/>
          <a:stretch>
            <a:fillRect/>
          </a:stretch>
        </p:blipFill>
        <p:spPr>
          <a:xfrm>
            <a:off x="5350831" y="3387384"/>
            <a:ext cx="2826059" cy="2384766"/>
          </a:xfrm>
          <a:prstGeom prst="rect">
            <a:avLst/>
          </a:prstGeom>
          <a:ln>
            <a:solidFill>
              <a:srgbClr val="000000"/>
            </a:solidFill>
          </a:ln>
        </p:spPr>
      </p:pic>
      <p:grpSp>
        <p:nvGrpSpPr>
          <p:cNvPr id="3" name="Group 15"/>
          <p:cNvGrpSpPr/>
          <p:nvPr/>
        </p:nvGrpSpPr>
        <p:grpSpPr>
          <a:xfrm>
            <a:off x="7811145" y="312463"/>
            <a:ext cx="1246214" cy="1415608"/>
            <a:chOff x="0" y="0"/>
            <a:chExt cx="3011805" cy="3277235"/>
          </a:xfrm>
        </p:grpSpPr>
        <p:grpSp>
          <p:nvGrpSpPr>
            <p:cNvPr id="7" name="Group 7"/>
            <p:cNvGrpSpPr/>
            <p:nvPr/>
          </p:nvGrpSpPr>
          <p:grpSpPr>
            <a:xfrm>
              <a:off x="0" y="0"/>
              <a:ext cx="3011805" cy="3277235"/>
              <a:chOff x="0" y="0"/>
              <a:chExt cx="3011805" cy="3277235"/>
            </a:xfrm>
          </p:grpSpPr>
          <p:grpSp>
            <p:nvGrpSpPr>
              <p:cNvPr id="8" name="Group 10"/>
              <p:cNvGrpSpPr>
                <a:grpSpLocks/>
              </p:cNvGrpSpPr>
              <p:nvPr/>
            </p:nvGrpSpPr>
            <p:grpSpPr bwMode="auto">
              <a:xfrm>
                <a:off x="0" y="0"/>
                <a:ext cx="3011805" cy="3277235"/>
                <a:chOff x="7708" y="7499"/>
                <a:chExt cx="4743" cy="5161"/>
              </a:xfrm>
            </p:grpSpPr>
            <p:sp>
              <p:nvSpPr>
                <p:cNvPr id="38" name="Freeform 37"/>
                <p:cNvSpPr>
                  <a:spLocks/>
                </p:cNvSpPr>
                <p:nvPr/>
              </p:nvSpPr>
              <p:spPr bwMode="auto">
                <a:xfrm>
                  <a:off x="7708" y="8907"/>
                  <a:ext cx="1619" cy="1890"/>
                </a:xfrm>
                <a:custGeom>
                  <a:avLst/>
                  <a:gdLst>
                    <a:gd name="T0" fmla="*/ 1619 w 1619"/>
                    <a:gd name="T1" fmla="*/ 0 h 1890"/>
                    <a:gd name="T2" fmla="*/ 1463 w 1619"/>
                    <a:gd name="T3" fmla="*/ 14 h 1890"/>
                    <a:gd name="T4" fmla="*/ 1378 w 1619"/>
                    <a:gd name="T5" fmla="*/ 28 h 1890"/>
                    <a:gd name="T6" fmla="*/ 1221 w 1619"/>
                    <a:gd name="T7" fmla="*/ 56 h 1890"/>
                    <a:gd name="T8" fmla="*/ 1065 w 1619"/>
                    <a:gd name="T9" fmla="*/ 113 h 1890"/>
                    <a:gd name="T10" fmla="*/ 923 w 1619"/>
                    <a:gd name="T11" fmla="*/ 184 h 1890"/>
                    <a:gd name="T12" fmla="*/ 781 w 1619"/>
                    <a:gd name="T13" fmla="*/ 270 h 1890"/>
                    <a:gd name="T14" fmla="*/ 710 w 1619"/>
                    <a:gd name="T15" fmla="*/ 327 h 1890"/>
                    <a:gd name="T16" fmla="*/ 583 w 1619"/>
                    <a:gd name="T17" fmla="*/ 426 h 1890"/>
                    <a:gd name="T18" fmla="*/ 469 w 1619"/>
                    <a:gd name="T19" fmla="*/ 554 h 1890"/>
                    <a:gd name="T20" fmla="*/ 370 w 1619"/>
                    <a:gd name="T21" fmla="*/ 682 h 1890"/>
                    <a:gd name="T22" fmla="*/ 313 w 1619"/>
                    <a:gd name="T23" fmla="*/ 767 h 1890"/>
                    <a:gd name="T24" fmla="*/ 228 w 1619"/>
                    <a:gd name="T25" fmla="*/ 909 h 1890"/>
                    <a:gd name="T26" fmla="*/ 157 w 1619"/>
                    <a:gd name="T27" fmla="*/ 1066 h 1890"/>
                    <a:gd name="T28" fmla="*/ 100 w 1619"/>
                    <a:gd name="T29" fmla="*/ 1236 h 1890"/>
                    <a:gd name="T30" fmla="*/ 43 w 1619"/>
                    <a:gd name="T31" fmla="*/ 1407 h 1890"/>
                    <a:gd name="T32" fmla="*/ 29 w 1619"/>
                    <a:gd name="T33" fmla="*/ 1507 h 1890"/>
                    <a:gd name="T34" fmla="*/ 0 w 1619"/>
                    <a:gd name="T35" fmla="*/ 1691 h 1890"/>
                    <a:gd name="T36" fmla="*/ 0 w 1619"/>
                    <a:gd name="T37" fmla="*/ 1890 h 1890"/>
                    <a:gd name="T38" fmla="*/ 29 w 1619"/>
                    <a:gd name="T39" fmla="*/ 1791 h 1890"/>
                    <a:gd name="T40" fmla="*/ 43 w 1619"/>
                    <a:gd name="T41" fmla="*/ 1606 h 1890"/>
                    <a:gd name="T42" fmla="*/ 57 w 1619"/>
                    <a:gd name="T43" fmla="*/ 1521 h 1890"/>
                    <a:gd name="T44" fmla="*/ 100 w 1619"/>
                    <a:gd name="T45" fmla="*/ 1336 h 1890"/>
                    <a:gd name="T46" fmla="*/ 157 w 1619"/>
                    <a:gd name="T47" fmla="*/ 1165 h 1890"/>
                    <a:gd name="T48" fmla="*/ 228 w 1619"/>
                    <a:gd name="T49" fmla="*/ 995 h 1890"/>
                    <a:gd name="T50" fmla="*/ 299 w 1619"/>
                    <a:gd name="T51" fmla="*/ 853 h 1890"/>
                    <a:gd name="T52" fmla="*/ 398 w 1619"/>
                    <a:gd name="T53" fmla="*/ 710 h 1890"/>
                    <a:gd name="T54" fmla="*/ 497 w 1619"/>
                    <a:gd name="T55" fmla="*/ 582 h 1890"/>
                    <a:gd name="T56" fmla="*/ 611 w 1619"/>
                    <a:gd name="T57" fmla="*/ 455 h 1890"/>
                    <a:gd name="T58" fmla="*/ 739 w 1619"/>
                    <a:gd name="T59" fmla="*/ 341 h 1890"/>
                    <a:gd name="T60" fmla="*/ 866 w 1619"/>
                    <a:gd name="T61" fmla="*/ 255 h 1890"/>
                    <a:gd name="T62" fmla="*/ 1008 w 1619"/>
                    <a:gd name="T63" fmla="*/ 184 h 1890"/>
                    <a:gd name="T64" fmla="*/ 1150 w 1619"/>
                    <a:gd name="T65" fmla="*/ 113 h 1890"/>
                    <a:gd name="T66" fmla="*/ 1307 w 1619"/>
                    <a:gd name="T67" fmla="*/ 71 h 1890"/>
                    <a:gd name="T68" fmla="*/ 1392 w 1619"/>
                    <a:gd name="T69" fmla="*/ 56 h 1890"/>
                    <a:gd name="T70" fmla="*/ 1548 w 1619"/>
                    <a:gd name="T71" fmla="*/ 4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1619" y="28"/>
                      </a:moveTo>
                      <a:lnTo>
                        <a:pt x="1619" y="0"/>
                      </a:lnTo>
                      <a:lnTo>
                        <a:pt x="1548" y="0"/>
                      </a:lnTo>
                      <a:lnTo>
                        <a:pt x="1463" y="14"/>
                      </a:lnTo>
                      <a:lnTo>
                        <a:pt x="1378" y="28"/>
                      </a:lnTo>
                      <a:lnTo>
                        <a:pt x="1378" y="28"/>
                      </a:lnTo>
                      <a:lnTo>
                        <a:pt x="1292" y="42"/>
                      </a:lnTo>
                      <a:lnTo>
                        <a:pt x="1221" y="56"/>
                      </a:lnTo>
                      <a:lnTo>
                        <a:pt x="1136" y="85"/>
                      </a:lnTo>
                      <a:lnTo>
                        <a:pt x="1065" y="113"/>
                      </a:lnTo>
                      <a:lnTo>
                        <a:pt x="994" y="142"/>
                      </a:lnTo>
                      <a:lnTo>
                        <a:pt x="923" y="184"/>
                      </a:lnTo>
                      <a:lnTo>
                        <a:pt x="852" y="227"/>
                      </a:lnTo>
                      <a:lnTo>
                        <a:pt x="781" y="270"/>
                      </a:lnTo>
                      <a:lnTo>
                        <a:pt x="781" y="270"/>
                      </a:lnTo>
                      <a:lnTo>
                        <a:pt x="710" y="327"/>
                      </a:lnTo>
                      <a:lnTo>
                        <a:pt x="654" y="383"/>
                      </a:lnTo>
                      <a:lnTo>
                        <a:pt x="583" y="426"/>
                      </a:lnTo>
                      <a:lnTo>
                        <a:pt x="526" y="497"/>
                      </a:lnTo>
                      <a:lnTo>
                        <a:pt x="469" y="554"/>
                      </a:lnTo>
                      <a:lnTo>
                        <a:pt x="426" y="611"/>
                      </a:lnTo>
                      <a:lnTo>
                        <a:pt x="370" y="682"/>
                      </a:lnTo>
                      <a:lnTo>
                        <a:pt x="327" y="753"/>
                      </a:lnTo>
                      <a:lnTo>
                        <a:pt x="313" y="767"/>
                      </a:lnTo>
                      <a:lnTo>
                        <a:pt x="270" y="838"/>
                      </a:lnTo>
                      <a:lnTo>
                        <a:pt x="228" y="909"/>
                      </a:lnTo>
                      <a:lnTo>
                        <a:pt x="185" y="995"/>
                      </a:lnTo>
                      <a:lnTo>
                        <a:pt x="157" y="1066"/>
                      </a:lnTo>
                      <a:lnTo>
                        <a:pt x="128" y="1151"/>
                      </a:lnTo>
                      <a:lnTo>
                        <a:pt x="100" y="1236"/>
                      </a:lnTo>
                      <a:lnTo>
                        <a:pt x="71" y="1322"/>
                      </a:lnTo>
                      <a:lnTo>
                        <a:pt x="43" y="1407"/>
                      </a:lnTo>
                      <a:lnTo>
                        <a:pt x="29" y="1507"/>
                      </a:lnTo>
                      <a:lnTo>
                        <a:pt x="29" y="1507"/>
                      </a:lnTo>
                      <a:lnTo>
                        <a:pt x="15" y="1606"/>
                      </a:lnTo>
                      <a:lnTo>
                        <a:pt x="0" y="1691"/>
                      </a:lnTo>
                      <a:lnTo>
                        <a:pt x="0" y="1791"/>
                      </a:lnTo>
                      <a:lnTo>
                        <a:pt x="0" y="1890"/>
                      </a:lnTo>
                      <a:lnTo>
                        <a:pt x="29" y="1890"/>
                      </a:lnTo>
                      <a:lnTo>
                        <a:pt x="29" y="1791"/>
                      </a:lnTo>
                      <a:lnTo>
                        <a:pt x="43" y="1691"/>
                      </a:lnTo>
                      <a:lnTo>
                        <a:pt x="43" y="1606"/>
                      </a:lnTo>
                      <a:lnTo>
                        <a:pt x="57" y="1521"/>
                      </a:lnTo>
                      <a:lnTo>
                        <a:pt x="57" y="1521"/>
                      </a:lnTo>
                      <a:lnTo>
                        <a:pt x="71" y="1421"/>
                      </a:lnTo>
                      <a:lnTo>
                        <a:pt x="100" y="1336"/>
                      </a:lnTo>
                      <a:lnTo>
                        <a:pt x="128" y="1251"/>
                      </a:lnTo>
                      <a:lnTo>
                        <a:pt x="157" y="1165"/>
                      </a:lnTo>
                      <a:lnTo>
                        <a:pt x="185" y="1080"/>
                      </a:lnTo>
                      <a:lnTo>
                        <a:pt x="228" y="995"/>
                      </a:lnTo>
                      <a:lnTo>
                        <a:pt x="256" y="924"/>
                      </a:lnTo>
                      <a:lnTo>
                        <a:pt x="299" y="853"/>
                      </a:lnTo>
                      <a:lnTo>
                        <a:pt x="341" y="782"/>
                      </a:lnTo>
                      <a:lnTo>
                        <a:pt x="398" y="710"/>
                      </a:lnTo>
                      <a:lnTo>
                        <a:pt x="441" y="639"/>
                      </a:lnTo>
                      <a:lnTo>
                        <a:pt x="497" y="582"/>
                      </a:lnTo>
                      <a:lnTo>
                        <a:pt x="554" y="511"/>
                      </a:lnTo>
                      <a:lnTo>
                        <a:pt x="611" y="455"/>
                      </a:lnTo>
                      <a:lnTo>
                        <a:pt x="668" y="398"/>
                      </a:lnTo>
                      <a:lnTo>
                        <a:pt x="739" y="341"/>
                      </a:lnTo>
                      <a:lnTo>
                        <a:pt x="795" y="298"/>
                      </a:lnTo>
                      <a:lnTo>
                        <a:pt x="866" y="255"/>
                      </a:lnTo>
                      <a:lnTo>
                        <a:pt x="937" y="213"/>
                      </a:lnTo>
                      <a:lnTo>
                        <a:pt x="1008" y="184"/>
                      </a:lnTo>
                      <a:lnTo>
                        <a:pt x="1079" y="142"/>
                      </a:lnTo>
                      <a:lnTo>
                        <a:pt x="1150" y="113"/>
                      </a:lnTo>
                      <a:lnTo>
                        <a:pt x="1221" y="85"/>
                      </a:lnTo>
                      <a:lnTo>
                        <a:pt x="1307" y="71"/>
                      </a:lnTo>
                      <a:lnTo>
                        <a:pt x="1392" y="56"/>
                      </a:lnTo>
                      <a:lnTo>
                        <a:pt x="1392" y="56"/>
                      </a:lnTo>
                      <a:lnTo>
                        <a:pt x="1463" y="42"/>
                      </a:lnTo>
                      <a:lnTo>
                        <a:pt x="1548" y="42"/>
                      </a:lnTo>
                      <a:lnTo>
                        <a:pt x="161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Freeform 38"/>
                <p:cNvSpPr>
                  <a:spLocks/>
                </p:cNvSpPr>
                <p:nvPr/>
              </p:nvSpPr>
              <p:spPr bwMode="auto">
                <a:xfrm>
                  <a:off x="7723" y="10783"/>
                  <a:ext cx="1561" cy="1820"/>
                </a:xfrm>
                <a:custGeom>
                  <a:avLst/>
                  <a:gdLst>
                    <a:gd name="T0" fmla="*/ 0 w 1561"/>
                    <a:gd name="T1" fmla="*/ 0 h 1820"/>
                    <a:gd name="T2" fmla="*/ 0 w 1561"/>
                    <a:gd name="T3" fmla="*/ 157 h 1820"/>
                    <a:gd name="T4" fmla="*/ 14 w 1561"/>
                    <a:gd name="T5" fmla="*/ 313 h 1820"/>
                    <a:gd name="T6" fmla="*/ 28 w 1561"/>
                    <a:gd name="T7" fmla="*/ 398 h 1820"/>
                    <a:gd name="T8" fmla="*/ 56 w 1561"/>
                    <a:gd name="T9" fmla="*/ 555 h 1820"/>
                    <a:gd name="T10" fmla="*/ 113 w 1561"/>
                    <a:gd name="T11" fmla="*/ 697 h 1820"/>
                    <a:gd name="T12" fmla="*/ 170 w 1561"/>
                    <a:gd name="T13" fmla="*/ 839 h 1820"/>
                    <a:gd name="T14" fmla="*/ 255 w 1561"/>
                    <a:gd name="T15" fmla="*/ 981 h 1820"/>
                    <a:gd name="T16" fmla="*/ 298 w 1561"/>
                    <a:gd name="T17" fmla="*/ 1052 h 1820"/>
                    <a:gd name="T18" fmla="*/ 397 w 1561"/>
                    <a:gd name="T19" fmla="*/ 1180 h 1820"/>
                    <a:gd name="T20" fmla="*/ 511 w 1561"/>
                    <a:gd name="T21" fmla="*/ 1294 h 1820"/>
                    <a:gd name="T22" fmla="*/ 624 w 1561"/>
                    <a:gd name="T23" fmla="*/ 1394 h 1820"/>
                    <a:gd name="T24" fmla="*/ 766 w 1561"/>
                    <a:gd name="T25" fmla="*/ 1493 h 1820"/>
                    <a:gd name="T26" fmla="*/ 837 w 1561"/>
                    <a:gd name="T27" fmla="*/ 1550 h 1820"/>
                    <a:gd name="T28" fmla="*/ 979 w 1561"/>
                    <a:gd name="T29" fmla="*/ 1621 h 1820"/>
                    <a:gd name="T30" fmla="*/ 1135 w 1561"/>
                    <a:gd name="T31" fmla="*/ 1692 h 1820"/>
                    <a:gd name="T32" fmla="*/ 1292 w 1561"/>
                    <a:gd name="T33" fmla="*/ 1749 h 1820"/>
                    <a:gd name="T34" fmla="*/ 1462 w 1561"/>
                    <a:gd name="T35" fmla="*/ 1806 h 1820"/>
                    <a:gd name="T36" fmla="*/ 1547 w 1561"/>
                    <a:gd name="T37" fmla="*/ 1820 h 1820"/>
                    <a:gd name="T38" fmla="*/ 1476 w 1561"/>
                    <a:gd name="T39" fmla="*/ 1763 h 1820"/>
                    <a:gd name="T40" fmla="*/ 1391 w 1561"/>
                    <a:gd name="T41" fmla="*/ 1749 h 1820"/>
                    <a:gd name="T42" fmla="*/ 1221 w 1561"/>
                    <a:gd name="T43" fmla="*/ 1692 h 1820"/>
                    <a:gd name="T44" fmla="*/ 1064 w 1561"/>
                    <a:gd name="T45" fmla="*/ 1635 h 1820"/>
                    <a:gd name="T46" fmla="*/ 922 w 1561"/>
                    <a:gd name="T47" fmla="*/ 1564 h 1820"/>
                    <a:gd name="T48" fmla="*/ 780 w 1561"/>
                    <a:gd name="T49" fmla="*/ 1479 h 1820"/>
                    <a:gd name="T50" fmla="*/ 653 w 1561"/>
                    <a:gd name="T51" fmla="*/ 1379 h 1820"/>
                    <a:gd name="T52" fmla="*/ 539 w 1561"/>
                    <a:gd name="T53" fmla="*/ 1266 h 1820"/>
                    <a:gd name="T54" fmla="*/ 426 w 1561"/>
                    <a:gd name="T55" fmla="*/ 1152 h 1820"/>
                    <a:gd name="T56" fmla="*/ 326 w 1561"/>
                    <a:gd name="T57" fmla="*/ 1024 h 1820"/>
                    <a:gd name="T58" fmla="*/ 241 w 1561"/>
                    <a:gd name="T59" fmla="*/ 896 h 1820"/>
                    <a:gd name="T60" fmla="*/ 170 w 1561"/>
                    <a:gd name="T61" fmla="*/ 754 h 1820"/>
                    <a:gd name="T62" fmla="*/ 113 w 1561"/>
                    <a:gd name="T63" fmla="*/ 612 h 1820"/>
                    <a:gd name="T64" fmla="*/ 71 w 1561"/>
                    <a:gd name="T65" fmla="*/ 469 h 1820"/>
                    <a:gd name="T66" fmla="*/ 56 w 1561"/>
                    <a:gd name="T67" fmla="*/ 384 h 1820"/>
                    <a:gd name="T68" fmla="*/ 28 w 1561"/>
                    <a:gd name="T69" fmla="*/ 242 h 1820"/>
                    <a:gd name="T70" fmla="*/ 28 w 1561"/>
                    <a:gd name="T71" fmla="*/ 86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1" h="1820">
                      <a:moveTo>
                        <a:pt x="28" y="0"/>
                      </a:moveTo>
                      <a:lnTo>
                        <a:pt x="0" y="0"/>
                      </a:lnTo>
                      <a:lnTo>
                        <a:pt x="0" y="86"/>
                      </a:lnTo>
                      <a:lnTo>
                        <a:pt x="0" y="157"/>
                      </a:lnTo>
                      <a:lnTo>
                        <a:pt x="0" y="242"/>
                      </a:lnTo>
                      <a:lnTo>
                        <a:pt x="14" y="313"/>
                      </a:lnTo>
                      <a:lnTo>
                        <a:pt x="28" y="398"/>
                      </a:lnTo>
                      <a:lnTo>
                        <a:pt x="28" y="398"/>
                      </a:lnTo>
                      <a:lnTo>
                        <a:pt x="42" y="484"/>
                      </a:lnTo>
                      <a:lnTo>
                        <a:pt x="56" y="555"/>
                      </a:lnTo>
                      <a:lnTo>
                        <a:pt x="85" y="626"/>
                      </a:lnTo>
                      <a:lnTo>
                        <a:pt x="113" y="697"/>
                      </a:lnTo>
                      <a:lnTo>
                        <a:pt x="142" y="768"/>
                      </a:lnTo>
                      <a:lnTo>
                        <a:pt x="170" y="839"/>
                      </a:lnTo>
                      <a:lnTo>
                        <a:pt x="213" y="910"/>
                      </a:lnTo>
                      <a:lnTo>
                        <a:pt x="255" y="981"/>
                      </a:lnTo>
                      <a:lnTo>
                        <a:pt x="255" y="981"/>
                      </a:lnTo>
                      <a:lnTo>
                        <a:pt x="298" y="1052"/>
                      </a:lnTo>
                      <a:lnTo>
                        <a:pt x="355" y="1109"/>
                      </a:lnTo>
                      <a:lnTo>
                        <a:pt x="397" y="1180"/>
                      </a:lnTo>
                      <a:lnTo>
                        <a:pt x="454" y="1237"/>
                      </a:lnTo>
                      <a:lnTo>
                        <a:pt x="511" y="1294"/>
                      </a:lnTo>
                      <a:lnTo>
                        <a:pt x="568" y="1351"/>
                      </a:lnTo>
                      <a:lnTo>
                        <a:pt x="624" y="1394"/>
                      </a:lnTo>
                      <a:lnTo>
                        <a:pt x="695" y="1450"/>
                      </a:lnTo>
                      <a:lnTo>
                        <a:pt x="766" y="1493"/>
                      </a:lnTo>
                      <a:lnTo>
                        <a:pt x="766" y="1507"/>
                      </a:lnTo>
                      <a:lnTo>
                        <a:pt x="837" y="1550"/>
                      </a:lnTo>
                      <a:lnTo>
                        <a:pt x="908" y="1593"/>
                      </a:lnTo>
                      <a:lnTo>
                        <a:pt x="979" y="1621"/>
                      </a:lnTo>
                      <a:lnTo>
                        <a:pt x="1050" y="1664"/>
                      </a:lnTo>
                      <a:lnTo>
                        <a:pt x="1135" y="1692"/>
                      </a:lnTo>
                      <a:lnTo>
                        <a:pt x="1206" y="1735"/>
                      </a:lnTo>
                      <a:lnTo>
                        <a:pt x="1292" y="1749"/>
                      </a:lnTo>
                      <a:lnTo>
                        <a:pt x="1377" y="1777"/>
                      </a:lnTo>
                      <a:lnTo>
                        <a:pt x="1462" y="1806"/>
                      </a:lnTo>
                      <a:lnTo>
                        <a:pt x="1476" y="1806"/>
                      </a:lnTo>
                      <a:lnTo>
                        <a:pt x="1547" y="1820"/>
                      </a:lnTo>
                      <a:lnTo>
                        <a:pt x="1561" y="1792"/>
                      </a:lnTo>
                      <a:lnTo>
                        <a:pt x="1476" y="1763"/>
                      </a:lnTo>
                      <a:lnTo>
                        <a:pt x="1476" y="1763"/>
                      </a:lnTo>
                      <a:lnTo>
                        <a:pt x="1391" y="1749"/>
                      </a:lnTo>
                      <a:lnTo>
                        <a:pt x="1306" y="1721"/>
                      </a:lnTo>
                      <a:lnTo>
                        <a:pt x="1221" y="1692"/>
                      </a:lnTo>
                      <a:lnTo>
                        <a:pt x="1150" y="1664"/>
                      </a:lnTo>
                      <a:lnTo>
                        <a:pt x="1064" y="1635"/>
                      </a:lnTo>
                      <a:lnTo>
                        <a:pt x="993" y="1593"/>
                      </a:lnTo>
                      <a:lnTo>
                        <a:pt x="922" y="1564"/>
                      </a:lnTo>
                      <a:lnTo>
                        <a:pt x="851" y="1522"/>
                      </a:lnTo>
                      <a:lnTo>
                        <a:pt x="780" y="1479"/>
                      </a:lnTo>
                      <a:lnTo>
                        <a:pt x="724" y="1422"/>
                      </a:lnTo>
                      <a:lnTo>
                        <a:pt x="653" y="1379"/>
                      </a:lnTo>
                      <a:lnTo>
                        <a:pt x="596" y="1323"/>
                      </a:lnTo>
                      <a:lnTo>
                        <a:pt x="539" y="1266"/>
                      </a:lnTo>
                      <a:lnTo>
                        <a:pt x="482" y="1209"/>
                      </a:lnTo>
                      <a:lnTo>
                        <a:pt x="426" y="1152"/>
                      </a:lnTo>
                      <a:lnTo>
                        <a:pt x="369" y="1095"/>
                      </a:lnTo>
                      <a:lnTo>
                        <a:pt x="326" y="1024"/>
                      </a:lnTo>
                      <a:lnTo>
                        <a:pt x="284" y="967"/>
                      </a:lnTo>
                      <a:lnTo>
                        <a:pt x="241" y="896"/>
                      </a:lnTo>
                      <a:lnTo>
                        <a:pt x="213" y="825"/>
                      </a:lnTo>
                      <a:lnTo>
                        <a:pt x="170" y="754"/>
                      </a:lnTo>
                      <a:lnTo>
                        <a:pt x="142" y="683"/>
                      </a:lnTo>
                      <a:lnTo>
                        <a:pt x="113" y="612"/>
                      </a:lnTo>
                      <a:lnTo>
                        <a:pt x="85" y="541"/>
                      </a:lnTo>
                      <a:lnTo>
                        <a:pt x="71" y="469"/>
                      </a:lnTo>
                      <a:lnTo>
                        <a:pt x="56" y="384"/>
                      </a:lnTo>
                      <a:lnTo>
                        <a:pt x="56" y="384"/>
                      </a:lnTo>
                      <a:lnTo>
                        <a:pt x="42" y="313"/>
                      </a:lnTo>
                      <a:lnTo>
                        <a:pt x="28" y="242"/>
                      </a:lnTo>
                      <a:lnTo>
                        <a:pt x="28" y="157"/>
                      </a:lnTo>
                      <a:lnTo>
                        <a:pt x="28" y="86"/>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nvGrpSpPr>
                <p:cNvPr id="10" name="Group 39"/>
                <p:cNvGrpSpPr>
                  <a:grpSpLocks/>
                </p:cNvGrpSpPr>
                <p:nvPr/>
              </p:nvGrpSpPr>
              <p:grpSpPr bwMode="auto">
                <a:xfrm>
                  <a:off x="10832" y="8907"/>
                  <a:ext cx="1619" cy="3696"/>
                  <a:chOff x="10832" y="8907"/>
                  <a:chExt cx="1619" cy="3696"/>
                </a:xfrm>
              </p:grpSpPr>
              <p:sp>
                <p:nvSpPr>
                  <p:cNvPr id="47" name="Freeform 46"/>
                  <p:cNvSpPr>
                    <a:spLocks/>
                  </p:cNvSpPr>
                  <p:nvPr/>
                </p:nvSpPr>
                <p:spPr bwMode="auto">
                  <a:xfrm>
                    <a:off x="10832" y="8907"/>
                    <a:ext cx="1619" cy="1890"/>
                  </a:xfrm>
                  <a:custGeom>
                    <a:avLst/>
                    <a:gdLst>
                      <a:gd name="T0" fmla="*/ 0 w 1619"/>
                      <a:gd name="T1" fmla="*/ 28 h 1890"/>
                      <a:gd name="T2" fmla="*/ 156 w 1619"/>
                      <a:gd name="T3" fmla="*/ 42 h 1890"/>
                      <a:gd name="T4" fmla="*/ 241 w 1619"/>
                      <a:gd name="T5" fmla="*/ 56 h 1890"/>
                      <a:gd name="T6" fmla="*/ 398 w 1619"/>
                      <a:gd name="T7" fmla="*/ 85 h 1890"/>
                      <a:gd name="T8" fmla="*/ 540 w 1619"/>
                      <a:gd name="T9" fmla="*/ 142 h 1890"/>
                      <a:gd name="T10" fmla="*/ 682 w 1619"/>
                      <a:gd name="T11" fmla="*/ 213 h 1890"/>
                      <a:gd name="T12" fmla="*/ 824 w 1619"/>
                      <a:gd name="T13" fmla="*/ 298 h 1890"/>
                      <a:gd name="T14" fmla="*/ 951 w 1619"/>
                      <a:gd name="T15" fmla="*/ 398 h 1890"/>
                      <a:gd name="T16" fmla="*/ 1065 w 1619"/>
                      <a:gd name="T17" fmla="*/ 511 h 1890"/>
                      <a:gd name="T18" fmla="*/ 1178 w 1619"/>
                      <a:gd name="T19" fmla="*/ 639 h 1890"/>
                      <a:gd name="T20" fmla="*/ 1278 w 1619"/>
                      <a:gd name="T21" fmla="*/ 782 h 1890"/>
                      <a:gd name="T22" fmla="*/ 1363 w 1619"/>
                      <a:gd name="T23" fmla="*/ 924 h 1890"/>
                      <a:gd name="T24" fmla="*/ 1434 w 1619"/>
                      <a:gd name="T25" fmla="*/ 1080 h 1890"/>
                      <a:gd name="T26" fmla="*/ 1491 w 1619"/>
                      <a:gd name="T27" fmla="*/ 1251 h 1890"/>
                      <a:gd name="T28" fmla="*/ 1548 w 1619"/>
                      <a:gd name="T29" fmla="*/ 1421 h 1890"/>
                      <a:gd name="T30" fmla="*/ 1562 w 1619"/>
                      <a:gd name="T31" fmla="*/ 1521 h 1890"/>
                      <a:gd name="T32" fmla="*/ 1590 w 1619"/>
                      <a:gd name="T33" fmla="*/ 1691 h 1890"/>
                      <a:gd name="T34" fmla="*/ 1590 w 1619"/>
                      <a:gd name="T35" fmla="*/ 1890 h 1890"/>
                      <a:gd name="T36" fmla="*/ 1619 w 1619"/>
                      <a:gd name="T37" fmla="*/ 1791 h 1890"/>
                      <a:gd name="T38" fmla="*/ 1604 w 1619"/>
                      <a:gd name="T39" fmla="*/ 1606 h 1890"/>
                      <a:gd name="T40" fmla="*/ 1590 w 1619"/>
                      <a:gd name="T41" fmla="*/ 1507 h 1890"/>
                      <a:gd name="T42" fmla="*/ 1548 w 1619"/>
                      <a:gd name="T43" fmla="*/ 1322 h 1890"/>
                      <a:gd name="T44" fmla="*/ 1491 w 1619"/>
                      <a:gd name="T45" fmla="*/ 1151 h 1890"/>
                      <a:gd name="T46" fmla="*/ 1434 w 1619"/>
                      <a:gd name="T47" fmla="*/ 995 h 1890"/>
                      <a:gd name="T48" fmla="*/ 1349 w 1619"/>
                      <a:gd name="T49" fmla="*/ 838 h 1890"/>
                      <a:gd name="T50" fmla="*/ 1292 w 1619"/>
                      <a:gd name="T51" fmla="*/ 753 h 1890"/>
                      <a:gd name="T52" fmla="*/ 1207 w 1619"/>
                      <a:gd name="T53" fmla="*/ 611 h 1890"/>
                      <a:gd name="T54" fmla="*/ 1093 w 1619"/>
                      <a:gd name="T55" fmla="*/ 497 h 1890"/>
                      <a:gd name="T56" fmla="*/ 965 w 1619"/>
                      <a:gd name="T57" fmla="*/ 383 h 1890"/>
                      <a:gd name="T58" fmla="*/ 838 w 1619"/>
                      <a:gd name="T59" fmla="*/ 270 h 1890"/>
                      <a:gd name="T60" fmla="*/ 767 w 1619"/>
                      <a:gd name="T61" fmla="*/ 227 h 1890"/>
                      <a:gd name="T62" fmla="*/ 625 w 1619"/>
                      <a:gd name="T63" fmla="*/ 142 h 1890"/>
                      <a:gd name="T64" fmla="*/ 483 w 1619"/>
                      <a:gd name="T65" fmla="*/ 85 h 1890"/>
                      <a:gd name="T66" fmla="*/ 327 w 1619"/>
                      <a:gd name="T67" fmla="*/ 42 h 1890"/>
                      <a:gd name="T68" fmla="*/ 241 w 1619"/>
                      <a:gd name="T69" fmla="*/ 28 h 1890"/>
                      <a:gd name="T70" fmla="*/ 85 w 1619"/>
                      <a:gd name="T71" fmla="*/ 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0" y="0"/>
                        </a:moveTo>
                        <a:lnTo>
                          <a:pt x="0" y="28"/>
                        </a:lnTo>
                        <a:lnTo>
                          <a:pt x="85" y="42"/>
                        </a:lnTo>
                        <a:lnTo>
                          <a:pt x="156" y="42"/>
                        </a:lnTo>
                        <a:lnTo>
                          <a:pt x="241" y="56"/>
                        </a:lnTo>
                        <a:lnTo>
                          <a:pt x="241" y="56"/>
                        </a:lnTo>
                        <a:lnTo>
                          <a:pt x="312" y="71"/>
                        </a:lnTo>
                        <a:lnTo>
                          <a:pt x="398" y="85"/>
                        </a:lnTo>
                        <a:lnTo>
                          <a:pt x="469" y="113"/>
                        </a:lnTo>
                        <a:lnTo>
                          <a:pt x="540" y="142"/>
                        </a:lnTo>
                        <a:lnTo>
                          <a:pt x="611" y="184"/>
                        </a:lnTo>
                        <a:lnTo>
                          <a:pt x="682" y="213"/>
                        </a:lnTo>
                        <a:lnTo>
                          <a:pt x="753" y="255"/>
                        </a:lnTo>
                        <a:lnTo>
                          <a:pt x="824" y="298"/>
                        </a:lnTo>
                        <a:lnTo>
                          <a:pt x="880" y="341"/>
                        </a:lnTo>
                        <a:lnTo>
                          <a:pt x="951" y="398"/>
                        </a:lnTo>
                        <a:lnTo>
                          <a:pt x="1008" y="455"/>
                        </a:lnTo>
                        <a:lnTo>
                          <a:pt x="1065" y="511"/>
                        </a:lnTo>
                        <a:lnTo>
                          <a:pt x="1122" y="582"/>
                        </a:lnTo>
                        <a:lnTo>
                          <a:pt x="1178" y="639"/>
                        </a:lnTo>
                        <a:lnTo>
                          <a:pt x="1221" y="710"/>
                        </a:lnTo>
                        <a:lnTo>
                          <a:pt x="1278" y="782"/>
                        </a:lnTo>
                        <a:lnTo>
                          <a:pt x="1320" y="853"/>
                        </a:lnTo>
                        <a:lnTo>
                          <a:pt x="1363" y="924"/>
                        </a:lnTo>
                        <a:lnTo>
                          <a:pt x="1391" y="995"/>
                        </a:lnTo>
                        <a:lnTo>
                          <a:pt x="1434" y="1080"/>
                        </a:lnTo>
                        <a:lnTo>
                          <a:pt x="1462" y="1165"/>
                        </a:lnTo>
                        <a:lnTo>
                          <a:pt x="1491" y="1251"/>
                        </a:lnTo>
                        <a:lnTo>
                          <a:pt x="1519" y="1336"/>
                        </a:lnTo>
                        <a:lnTo>
                          <a:pt x="1548" y="1421"/>
                        </a:lnTo>
                        <a:lnTo>
                          <a:pt x="1562" y="1521"/>
                        </a:lnTo>
                        <a:lnTo>
                          <a:pt x="1562" y="1521"/>
                        </a:lnTo>
                        <a:lnTo>
                          <a:pt x="1576" y="1606"/>
                        </a:lnTo>
                        <a:lnTo>
                          <a:pt x="1590" y="1691"/>
                        </a:lnTo>
                        <a:lnTo>
                          <a:pt x="1590" y="1791"/>
                        </a:lnTo>
                        <a:lnTo>
                          <a:pt x="1590" y="1890"/>
                        </a:lnTo>
                        <a:lnTo>
                          <a:pt x="1619" y="1890"/>
                        </a:lnTo>
                        <a:lnTo>
                          <a:pt x="1619" y="1791"/>
                        </a:lnTo>
                        <a:lnTo>
                          <a:pt x="1619" y="1691"/>
                        </a:lnTo>
                        <a:lnTo>
                          <a:pt x="1604" y="1606"/>
                        </a:lnTo>
                        <a:lnTo>
                          <a:pt x="1590" y="1507"/>
                        </a:lnTo>
                        <a:lnTo>
                          <a:pt x="1590" y="1507"/>
                        </a:lnTo>
                        <a:lnTo>
                          <a:pt x="1576" y="1407"/>
                        </a:lnTo>
                        <a:lnTo>
                          <a:pt x="1548" y="1322"/>
                        </a:lnTo>
                        <a:lnTo>
                          <a:pt x="1519" y="1236"/>
                        </a:lnTo>
                        <a:lnTo>
                          <a:pt x="1491" y="1151"/>
                        </a:lnTo>
                        <a:lnTo>
                          <a:pt x="1462" y="1066"/>
                        </a:lnTo>
                        <a:lnTo>
                          <a:pt x="1434" y="995"/>
                        </a:lnTo>
                        <a:lnTo>
                          <a:pt x="1391" y="909"/>
                        </a:lnTo>
                        <a:lnTo>
                          <a:pt x="1349" y="838"/>
                        </a:lnTo>
                        <a:lnTo>
                          <a:pt x="1306" y="767"/>
                        </a:lnTo>
                        <a:lnTo>
                          <a:pt x="1292" y="753"/>
                        </a:lnTo>
                        <a:lnTo>
                          <a:pt x="1249" y="682"/>
                        </a:lnTo>
                        <a:lnTo>
                          <a:pt x="1207" y="611"/>
                        </a:lnTo>
                        <a:lnTo>
                          <a:pt x="1150" y="554"/>
                        </a:lnTo>
                        <a:lnTo>
                          <a:pt x="1093" y="497"/>
                        </a:lnTo>
                        <a:lnTo>
                          <a:pt x="1036" y="426"/>
                        </a:lnTo>
                        <a:lnTo>
                          <a:pt x="965" y="383"/>
                        </a:lnTo>
                        <a:lnTo>
                          <a:pt x="909" y="327"/>
                        </a:lnTo>
                        <a:lnTo>
                          <a:pt x="838" y="270"/>
                        </a:lnTo>
                        <a:lnTo>
                          <a:pt x="838" y="270"/>
                        </a:lnTo>
                        <a:lnTo>
                          <a:pt x="767" y="227"/>
                        </a:lnTo>
                        <a:lnTo>
                          <a:pt x="696" y="184"/>
                        </a:lnTo>
                        <a:lnTo>
                          <a:pt x="625" y="142"/>
                        </a:lnTo>
                        <a:lnTo>
                          <a:pt x="554" y="113"/>
                        </a:lnTo>
                        <a:lnTo>
                          <a:pt x="483" y="85"/>
                        </a:lnTo>
                        <a:lnTo>
                          <a:pt x="412" y="56"/>
                        </a:lnTo>
                        <a:lnTo>
                          <a:pt x="327" y="42"/>
                        </a:lnTo>
                        <a:lnTo>
                          <a:pt x="241" y="28"/>
                        </a:lnTo>
                        <a:lnTo>
                          <a:pt x="241" y="28"/>
                        </a:lnTo>
                        <a:lnTo>
                          <a:pt x="156" y="14"/>
                        </a:lnTo>
                        <a:lnTo>
                          <a:pt x="8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8" name="Freeform 47"/>
                  <p:cNvSpPr>
                    <a:spLocks/>
                  </p:cNvSpPr>
                  <p:nvPr/>
                </p:nvSpPr>
                <p:spPr bwMode="auto">
                  <a:xfrm>
                    <a:off x="10875" y="10783"/>
                    <a:ext cx="1561" cy="1820"/>
                  </a:xfrm>
                  <a:custGeom>
                    <a:avLst/>
                    <a:gdLst>
                      <a:gd name="T0" fmla="*/ 1533 w 1561"/>
                      <a:gd name="T1" fmla="*/ 0 h 1820"/>
                      <a:gd name="T2" fmla="*/ 1533 w 1561"/>
                      <a:gd name="T3" fmla="*/ 157 h 1820"/>
                      <a:gd name="T4" fmla="*/ 1519 w 1561"/>
                      <a:gd name="T5" fmla="*/ 313 h 1820"/>
                      <a:gd name="T6" fmla="*/ 1505 w 1561"/>
                      <a:gd name="T7" fmla="*/ 384 h 1820"/>
                      <a:gd name="T8" fmla="*/ 1476 w 1561"/>
                      <a:gd name="T9" fmla="*/ 541 h 1820"/>
                      <a:gd name="T10" fmla="*/ 1419 w 1561"/>
                      <a:gd name="T11" fmla="*/ 683 h 1820"/>
                      <a:gd name="T12" fmla="*/ 1363 w 1561"/>
                      <a:gd name="T13" fmla="*/ 825 h 1820"/>
                      <a:gd name="T14" fmla="*/ 1277 w 1561"/>
                      <a:gd name="T15" fmla="*/ 967 h 1820"/>
                      <a:gd name="T16" fmla="*/ 1192 w 1561"/>
                      <a:gd name="T17" fmla="*/ 1095 h 1820"/>
                      <a:gd name="T18" fmla="*/ 1093 w 1561"/>
                      <a:gd name="T19" fmla="*/ 1209 h 1820"/>
                      <a:gd name="T20" fmla="*/ 965 w 1561"/>
                      <a:gd name="T21" fmla="*/ 1323 h 1820"/>
                      <a:gd name="T22" fmla="*/ 852 w 1561"/>
                      <a:gd name="T23" fmla="*/ 1422 h 1820"/>
                      <a:gd name="T24" fmla="*/ 710 w 1561"/>
                      <a:gd name="T25" fmla="*/ 1522 h 1820"/>
                      <a:gd name="T26" fmla="*/ 568 w 1561"/>
                      <a:gd name="T27" fmla="*/ 1593 h 1820"/>
                      <a:gd name="T28" fmla="*/ 411 w 1561"/>
                      <a:gd name="T29" fmla="*/ 1664 h 1820"/>
                      <a:gd name="T30" fmla="*/ 255 w 1561"/>
                      <a:gd name="T31" fmla="*/ 1721 h 1820"/>
                      <a:gd name="T32" fmla="*/ 85 w 1561"/>
                      <a:gd name="T33" fmla="*/ 1763 h 1820"/>
                      <a:gd name="T34" fmla="*/ 0 w 1561"/>
                      <a:gd name="T35" fmla="*/ 1792 h 1820"/>
                      <a:gd name="T36" fmla="*/ 85 w 1561"/>
                      <a:gd name="T37" fmla="*/ 1806 h 1820"/>
                      <a:gd name="T38" fmla="*/ 184 w 1561"/>
                      <a:gd name="T39" fmla="*/ 1777 h 1820"/>
                      <a:gd name="T40" fmla="*/ 355 w 1561"/>
                      <a:gd name="T41" fmla="*/ 1735 h 1820"/>
                      <a:gd name="T42" fmla="*/ 511 w 1561"/>
                      <a:gd name="T43" fmla="*/ 1664 h 1820"/>
                      <a:gd name="T44" fmla="*/ 653 w 1561"/>
                      <a:gd name="T45" fmla="*/ 1593 h 1820"/>
                      <a:gd name="T46" fmla="*/ 795 w 1561"/>
                      <a:gd name="T47" fmla="*/ 1507 h 1820"/>
                      <a:gd name="T48" fmla="*/ 866 w 1561"/>
                      <a:gd name="T49" fmla="*/ 1450 h 1820"/>
                      <a:gd name="T50" fmla="*/ 993 w 1561"/>
                      <a:gd name="T51" fmla="*/ 1351 h 1820"/>
                      <a:gd name="T52" fmla="*/ 1107 w 1561"/>
                      <a:gd name="T53" fmla="*/ 1237 h 1820"/>
                      <a:gd name="T54" fmla="*/ 1206 w 1561"/>
                      <a:gd name="T55" fmla="*/ 1109 h 1820"/>
                      <a:gd name="T56" fmla="*/ 1306 w 1561"/>
                      <a:gd name="T57" fmla="*/ 981 h 1820"/>
                      <a:gd name="T58" fmla="*/ 1348 w 1561"/>
                      <a:gd name="T59" fmla="*/ 910 h 1820"/>
                      <a:gd name="T60" fmla="*/ 1419 w 1561"/>
                      <a:gd name="T61" fmla="*/ 768 h 1820"/>
                      <a:gd name="T62" fmla="*/ 1476 w 1561"/>
                      <a:gd name="T63" fmla="*/ 626 h 1820"/>
                      <a:gd name="T64" fmla="*/ 1519 w 1561"/>
                      <a:gd name="T65" fmla="*/ 484 h 1820"/>
                      <a:gd name="T66" fmla="*/ 1533 w 1561"/>
                      <a:gd name="T67" fmla="*/ 398 h 1820"/>
                      <a:gd name="T68" fmla="*/ 1547 w 1561"/>
                      <a:gd name="T69" fmla="*/ 313 h 1820"/>
                      <a:gd name="T70" fmla="*/ 1561 w 1561"/>
                      <a:gd name="T71" fmla="*/ 157 h 1820"/>
                      <a:gd name="T72" fmla="*/ 1561 w 1561"/>
                      <a:gd name="T73" fmla="*/ 0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1" h="1820">
                        <a:moveTo>
                          <a:pt x="1561" y="0"/>
                        </a:moveTo>
                        <a:lnTo>
                          <a:pt x="1533" y="0"/>
                        </a:lnTo>
                        <a:lnTo>
                          <a:pt x="1533" y="86"/>
                        </a:lnTo>
                        <a:lnTo>
                          <a:pt x="1533" y="157"/>
                        </a:lnTo>
                        <a:lnTo>
                          <a:pt x="1533" y="242"/>
                        </a:lnTo>
                        <a:lnTo>
                          <a:pt x="1519" y="313"/>
                        </a:lnTo>
                        <a:lnTo>
                          <a:pt x="1505" y="384"/>
                        </a:lnTo>
                        <a:lnTo>
                          <a:pt x="1505" y="384"/>
                        </a:lnTo>
                        <a:lnTo>
                          <a:pt x="1490" y="469"/>
                        </a:lnTo>
                        <a:lnTo>
                          <a:pt x="1476" y="541"/>
                        </a:lnTo>
                        <a:lnTo>
                          <a:pt x="1448" y="612"/>
                        </a:lnTo>
                        <a:lnTo>
                          <a:pt x="1419" y="683"/>
                        </a:lnTo>
                        <a:lnTo>
                          <a:pt x="1391" y="754"/>
                        </a:lnTo>
                        <a:lnTo>
                          <a:pt x="1363" y="825"/>
                        </a:lnTo>
                        <a:lnTo>
                          <a:pt x="1320" y="896"/>
                        </a:lnTo>
                        <a:lnTo>
                          <a:pt x="1277" y="967"/>
                        </a:lnTo>
                        <a:lnTo>
                          <a:pt x="1235" y="1024"/>
                        </a:lnTo>
                        <a:lnTo>
                          <a:pt x="1192" y="1095"/>
                        </a:lnTo>
                        <a:lnTo>
                          <a:pt x="1135" y="1152"/>
                        </a:lnTo>
                        <a:lnTo>
                          <a:pt x="1093" y="1209"/>
                        </a:lnTo>
                        <a:lnTo>
                          <a:pt x="1036" y="1266"/>
                        </a:lnTo>
                        <a:lnTo>
                          <a:pt x="965" y="1323"/>
                        </a:lnTo>
                        <a:lnTo>
                          <a:pt x="908" y="1379"/>
                        </a:lnTo>
                        <a:lnTo>
                          <a:pt x="852" y="1422"/>
                        </a:lnTo>
                        <a:lnTo>
                          <a:pt x="781" y="1479"/>
                        </a:lnTo>
                        <a:lnTo>
                          <a:pt x="710" y="1522"/>
                        </a:lnTo>
                        <a:lnTo>
                          <a:pt x="639" y="1564"/>
                        </a:lnTo>
                        <a:lnTo>
                          <a:pt x="568" y="1593"/>
                        </a:lnTo>
                        <a:lnTo>
                          <a:pt x="497" y="1635"/>
                        </a:lnTo>
                        <a:lnTo>
                          <a:pt x="411" y="1664"/>
                        </a:lnTo>
                        <a:lnTo>
                          <a:pt x="340" y="1692"/>
                        </a:lnTo>
                        <a:lnTo>
                          <a:pt x="255" y="1721"/>
                        </a:lnTo>
                        <a:lnTo>
                          <a:pt x="170" y="1749"/>
                        </a:lnTo>
                        <a:lnTo>
                          <a:pt x="85" y="1763"/>
                        </a:lnTo>
                        <a:lnTo>
                          <a:pt x="85" y="1763"/>
                        </a:lnTo>
                        <a:lnTo>
                          <a:pt x="0" y="1792"/>
                        </a:lnTo>
                        <a:lnTo>
                          <a:pt x="14" y="1820"/>
                        </a:lnTo>
                        <a:lnTo>
                          <a:pt x="85" y="1806"/>
                        </a:lnTo>
                        <a:lnTo>
                          <a:pt x="99" y="1806"/>
                        </a:lnTo>
                        <a:lnTo>
                          <a:pt x="184" y="1777"/>
                        </a:lnTo>
                        <a:lnTo>
                          <a:pt x="269" y="1749"/>
                        </a:lnTo>
                        <a:lnTo>
                          <a:pt x="355" y="1735"/>
                        </a:lnTo>
                        <a:lnTo>
                          <a:pt x="426" y="1692"/>
                        </a:lnTo>
                        <a:lnTo>
                          <a:pt x="511" y="1664"/>
                        </a:lnTo>
                        <a:lnTo>
                          <a:pt x="582" y="1621"/>
                        </a:lnTo>
                        <a:lnTo>
                          <a:pt x="653" y="1593"/>
                        </a:lnTo>
                        <a:lnTo>
                          <a:pt x="724" y="1550"/>
                        </a:lnTo>
                        <a:lnTo>
                          <a:pt x="795" y="1507"/>
                        </a:lnTo>
                        <a:lnTo>
                          <a:pt x="795" y="1493"/>
                        </a:lnTo>
                        <a:lnTo>
                          <a:pt x="866" y="1450"/>
                        </a:lnTo>
                        <a:lnTo>
                          <a:pt x="937" y="1394"/>
                        </a:lnTo>
                        <a:lnTo>
                          <a:pt x="993" y="1351"/>
                        </a:lnTo>
                        <a:lnTo>
                          <a:pt x="1050" y="1294"/>
                        </a:lnTo>
                        <a:lnTo>
                          <a:pt x="1107" y="1237"/>
                        </a:lnTo>
                        <a:lnTo>
                          <a:pt x="1164" y="1180"/>
                        </a:lnTo>
                        <a:lnTo>
                          <a:pt x="1206" y="1109"/>
                        </a:lnTo>
                        <a:lnTo>
                          <a:pt x="1263" y="1052"/>
                        </a:lnTo>
                        <a:lnTo>
                          <a:pt x="1306" y="981"/>
                        </a:lnTo>
                        <a:lnTo>
                          <a:pt x="1306" y="981"/>
                        </a:lnTo>
                        <a:lnTo>
                          <a:pt x="1348" y="910"/>
                        </a:lnTo>
                        <a:lnTo>
                          <a:pt x="1391" y="839"/>
                        </a:lnTo>
                        <a:lnTo>
                          <a:pt x="1419" y="768"/>
                        </a:lnTo>
                        <a:lnTo>
                          <a:pt x="1448" y="697"/>
                        </a:lnTo>
                        <a:lnTo>
                          <a:pt x="1476" y="626"/>
                        </a:lnTo>
                        <a:lnTo>
                          <a:pt x="1505" y="555"/>
                        </a:lnTo>
                        <a:lnTo>
                          <a:pt x="1519" y="484"/>
                        </a:lnTo>
                        <a:lnTo>
                          <a:pt x="1533" y="398"/>
                        </a:lnTo>
                        <a:lnTo>
                          <a:pt x="1533" y="398"/>
                        </a:lnTo>
                        <a:lnTo>
                          <a:pt x="1533" y="398"/>
                        </a:lnTo>
                        <a:lnTo>
                          <a:pt x="1547" y="313"/>
                        </a:lnTo>
                        <a:lnTo>
                          <a:pt x="1561" y="242"/>
                        </a:lnTo>
                        <a:lnTo>
                          <a:pt x="1561" y="157"/>
                        </a:lnTo>
                        <a:lnTo>
                          <a:pt x="1561" y="86"/>
                        </a:lnTo>
                        <a:lnTo>
                          <a:pt x="1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41" name="Rectangle 40"/>
                <p:cNvSpPr>
                  <a:spLocks noChangeArrowheads="1"/>
                </p:cNvSpPr>
                <p:nvPr/>
              </p:nvSpPr>
              <p:spPr bwMode="auto">
                <a:xfrm>
                  <a:off x="9199" y="12617"/>
                  <a:ext cx="1718"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42" name="Freeform 41"/>
                <p:cNvSpPr>
                  <a:spLocks/>
                </p:cNvSpPr>
                <p:nvPr/>
              </p:nvSpPr>
              <p:spPr bwMode="auto">
                <a:xfrm>
                  <a:off x="9100" y="7599"/>
                  <a:ext cx="241" cy="1322"/>
                </a:xfrm>
                <a:custGeom>
                  <a:avLst/>
                  <a:gdLst>
                    <a:gd name="T0" fmla="*/ 213 w 241"/>
                    <a:gd name="T1" fmla="*/ 1322 h 1322"/>
                    <a:gd name="T2" fmla="*/ 241 w 241"/>
                    <a:gd name="T3" fmla="*/ 1322 h 1322"/>
                    <a:gd name="T4" fmla="*/ 28 w 241"/>
                    <a:gd name="T5" fmla="*/ 0 h 1322"/>
                    <a:gd name="T6" fmla="*/ 0 w 241"/>
                    <a:gd name="T7" fmla="*/ 14 h 1322"/>
                    <a:gd name="T8" fmla="*/ 213 w 241"/>
                    <a:gd name="T9" fmla="*/ 1322 h 1322"/>
                  </a:gdLst>
                  <a:ahLst/>
                  <a:cxnLst>
                    <a:cxn ang="0">
                      <a:pos x="T0" y="T1"/>
                    </a:cxn>
                    <a:cxn ang="0">
                      <a:pos x="T2" y="T3"/>
                    </a:cxn>
                    <a:cxn ang="0">
                      <a:pos x="T4" y="T5"/>
                    </a:cxn>
                    <a:cxn ang="0">
                      <a:pos x="T6" y="T7"/>
                    </a:cxn>
                    <a:cxn ang="0">
                      <a:pos x="T8" y="T9"/>
                    </a:cxn>
                  </a:cxnLst>
                  <a:rect l="0" t="0" r="r" b="b"/>
                  <a:pathLst>
                    <a:path w="241" h="1322">
                      <a:moveTo>
                        <a:pt x="213" y="1322"/>
                      </a:moveTo>
                      <a:lnTo>
                        <a:pt x="241" y="1322"/>
                      </a:lnTo>
                      <a:lnTo>
                        <a:pt x="28" y="0"/>
                      </a:lnTo>
                      <a:lnTo>
                        <a:pt x="0" y="14"/>
                      </a:lnTo>
                      <a:lnTo>
                        <a:pt x="213"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3" name="Freeform 42"/>
                <p:cNvSpPr>
                  <a:spLocks/>
                </p:cNvSpPr>
                <p:nvPr/>
              </p:nvSpPr>
              <p:spPr bwMode="auto">
                <a:xfrm>
                  <a:off x="10818" y="7599"/>
                  <a:ext cx="241" cy="1322"/>
                </a:xfrm>
                <a:custGeom>
                  <a:avLst/>
                  <a:gdLst>
                    <a:gd name="T0" fmla="*/ 0 w 241"/>
                    <a:gd name="T1" fmla="*/ 1322 h 1322"/>
                    <a:gd name="T2" fmla="*/ 28 w 241"/>
                    <a:gd name="T3" fmla="*/ 1322 h 1322"/>
                    <a:gd name="T4" fmla="*/ 241 w 241"/>
                    <a:gd name="T5" fmla="*/ 14 h 1322"/>
                    <a:gd name="T6" fmla="*/ 213 w 241"/>
                    <a:gd name="T7" fmla="*/ 0 h 1322"/>
                    <a:gd name="T8" fmla="*/ 0 w 241"/>
                    <a:gd name="T9" fmla="*/ 1322 h 1322"/>
                  </a:gdLst>
                  <a:ahLst/>
                  <a:cxnLst>
                    <a:cxn ang="0">
                      <a:pos x="T0" y="T1"/>
                    </a:cxn>
                    <a:cxn ang="0">
                      <a:pos x="T2" y="T3"/>
                    </a:cxn>
                    <a:cxn ang="0">
                      <a:pos x="T4" y="T5"/>
                    </a:cxn>
                    <a:cxn ang="0">
                      <a:pos x="T6" y="T7"/>
                    </a:cxn>
                    <a:cxn ang="0">
                      <a:pos x="T8" y="T9"/>
                    </a:cxn>
                  </a:cxnLst>
                  <a:rect l="0" t="0" r="r" b="b"/>
                  <a:pathLst>
                    <a:path w="241" h="1322">
                      <a:moveTo>
                        <a:pt x="0" y="1322"/>
                      </a:moveTo>
                      <a:lnTo>
                        <a:pt x="28" y="1322"/>
                      </a:lnTo>
                      <a:lnTo>
                        <a:pt x="241" y="14"/>
                      </a:lnTo>
                      <a:lnTo>
                        <a:pt x="213" y="0"/>
                      </a:lnTo>
                      <a:lnTo>
                        <a:pt x="0"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5" name="Oval 44"/>
                <p:cNvSpPr>
                  <a:spLocks noChangeArrowheads="1"/>
                </p:cNvSpPr>
                <p:nvPr/>
              </p:nvSpPr>
              <p:spPr bwMode="auto">
                <a:xfrm>
                  <a:off x="9128" y="7542"/>
                  <a:ext cx="190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6" name="Oval 45"/>
                <p:cNvSpPr>
                  <a:spLocks noChangeArrowheads="1"/>
                </p:cNvSpPr>
                <p:nvPr/>
              </p:nvSpPr>
              <p:spPr bwMode="auto">
                <a:xfrm>
                  <a:off x="9100" y="7499"/>
                  <a:ext cx="1959" cy="142"/>
                </a:xfrm>
                <a:prstGeom prst="ellipse">
                  <a:avLst/>
                </a:prstGeom>
                <a:noFill/>
                <a:ln w="1778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sp>
            <p:nvSpPr>
              <p:cNvPr id="20" name="Oval 19"/>
              <p:cNvSpPr>
                <a:spLocks noChangeArrowheads="1"/>
              </p:cNvSpPr>
              <p:nvPr/>
            </p:nvSpPr>
            <p:spPr bwMode="auto">
              <a:xfrm>
                <a:off x="1776095" y="195008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1" name="Oval 20"/>
              <p:cNvSpPr>
                <a:spLocks noChangeArrowheads="1"/>
              </p:cNvSpPr>
              <p:nvPr/>
            </p:nvSpPr>
            <p:spPr bwMode="auto">
              <a:xfrm>
                <a:off x="1722120" y="9753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2" name="Oval 21"/>
              <p:cNvSpPr>
                <a:spLocks noChangeArrowheads="1"/>
              </p:cNvSpPr>
              <p:nvPr/>
            </p:nvSpPr>
            <p:spPr bwMode="auto">
              <a:xfrm>
                <a:off x="748665" y="111061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3" name="Oval 22"/>
              <p:cNvSpPr>
                <a:spLocks noChangeArrowheads="1"/>
              </p:cNvSpPr>
              <p:nvPr/>
            </p:nvSpPr>
            <p:spPr bwMode="auto">
              <a:xfrm>
                <a:off x="1235710" y="1678940"/>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4" name="Oval 23"/>
              <p:cNvSpPr>
                <a:spLocks noChangeArrowheads="1"/>
              </p:cNvSpPr>
              <p:nvPr/>
            </p:nvSpPr>
            <p:spPr bwMode="auto">
              <a:xfrm>
                <a:off x="137096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5" name="Oval 24"/>
              <p:cNvSpPr>
                <a:spLocks noChangeArrowheads="1"/>
              </p:cNvSpPr>
              <p:nvPr/>
            </p:nvSpPr>
            <p:spPr bwMode="auto">
              <a:xfrm>
                <a:off x="193865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6" name="Oval 25"/>
              <p:cNvSpPr>
                <a:spLocks noChangeArrowheads="1"/>
              </p:cNvSpPr>
              <p:nvPr/>
            </p:nvSpPr>
            <p:spPr bwMode="auto">
              <a:xfrm>
                <a:off x="2371725" y="20586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7" name="Oval 26"/>
              <p:cNvSpPr>
                <a:spLocks noChangeArrowheads="1"/>
              </p:cNvSpPr>
              <p:nvPr/>
            </p:nvSpPr>
            <p:spPr bwMode="auto">
              <a:xfrm>
                <a:off x="2479675" y="157099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8" name="Oval 27"/>
              <p:cNvSpPr>
                <a:spLocks noChangeArrowheads="1"/>
              </p:cNvSpPr>
              <p:nvPr/>
            </p:nvSpPr>
            <p:spPr bwMode="auto">
              <a:xfrm>
                <a:off x="1506220" y="2383155"/>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9" name="Oval 28"/>
              <p:cNvSpPr>
                <a:spLocks noChangeArrowheads="1"/>
              </p:cNvSpPr>
              <p:nvPr/>
            </p:nvSpPr>
            <p:spPr bwMode="auto">
              <a:xfrm>
                <a:off x="1506220" y="287083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30" name="Oval 29"/>
              <p:cNvSpPr>
                <a:spLocks noChangeArrowheads="1"/>
              </p:cNvSpPr>
              <p:nvPr/>
            </p:nvSpPr>
            <p:spPr bwMode="auto">
              <a:xfrm>
                <a:off x="910590" y="20040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31" name="Oval 30"/>
              <p:cNvSpPr>
                <a:spLocks noChangeArrowheads="1"/>
              </p:cNvSpPr>
              <p:nvPr/>
            </p:nvSpPr>
            <p:spPr bwMode="auto">
              <a:xfrm>
                <a:off x="315595" y="178752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32" name="Oval 31"/>
              <p:cNvSpPr>
                <a:spLocks noChangeArrowheads="1"/>
              </p:cNvSpPr>
              <p:nvPr/>
            </p:nvSpPr>
            <p:spPr bwMode="auto">
              <a:xfrm>
                <a:off x="748665" y="281686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33" name="Rectangle 32"/>
              <p:cNvSpPr>
                <a:spLocks noChangeArrowheads="1"/>
              </p:cNvSpPr>
              <p:nvPr/>
            </p:nvSpPr>
            <p:spPr bwMode="auto">
              <a:xfrm>
                <a:off x="414655" y="232727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4" name="Rectangle 33"/>
              <p:cNvSpPr>
                <a:spLocks noChangeArrowheads="1"/>
              </p:cNvSpPr>
              <p:nvPr/>
            </p:nvSpPr>
            <p:spPr bwMode="auto">
              <a:xfrm>
                <a:off x="1073150" y="238315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5" name="Rectangle 34"/>
              <p:cNvSpPr>
                <a:spLocks noChangeArrowheads="1"/>
              </p:cNvSpPr>
              <p:nvPr/>
            </p:nvSpPr>
            <p:spPr bwMode="auto">
              <a:xfrm>
                <a:off x="2046605"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6" name="Rectangle 35"/>
              <p:cNvSpPr>
                <a:spLocks noChangeArrowheads="1"/>
              </p:cNvSpPr>
              <p:nvPr/>
            </p:nvSpPr>
            <p:spPr bwMode="auto">
              <a:xfrm>
                <a:off x="2046605" y="2545715"/>
                <a:ext cx="288925"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7" name="Rectangle 36"/>
              <p:cNvSpPr>
                <a:spLocks noChangeArrowheads="1"/>
              </p:cNvSpPr>
              <p:nvPr/>
            </p:nvSpPr>
            <p:spPr bwMode="auto">
              <a:xfrm>
                <a:off x="640080"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grpSp>
        <p:sp>
          <p:nvSpPr>
            <p:cNvPr id="18" name="Oval 17"/>
            <p:cNvSpPr>
              <a:spLocks noChangeArrowheads="1"/>
            </p:cNvSpPr>
            <p:nvPr/>
          </p:nvSpPr>
          <p:spPr bwMode="auto">
            <a:xfrm>
              <a:off x="2514600" y="240030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3200" b="1" dirty="0" smtClean="0">
                <a:solidFill>
                  <a:srgbClr val="002060"/>
                </a:solidFill>
                <a:latin typeface="Verdana"/>
                <a:cs typeface="Verdana"/>
              </a:rPr>
              <a:t>Procedural Fluency</a:t>
            </a:r>
            <a:endParaRPr lang="en-US" sz="32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endParaRPr lang="en-US" sz="2800" dirty="0" smtClean="0">
              <a:solidFill>
                <a:srgbClr val="1F497D"/>
              </a:solidFill>
              <a:latin typeface="Verdana"/>
              <a:cs typeface="Verdana"/>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44" name="Rectangle 43"/>
          <p:cNvSpPr/>
          <p:nvPr/>
        </p:nvSpPr>
        <p:spPr>
          <a:xfrm>
            <a:off x="1323975" y="1268410"/>
            <a:ext cx="7659333" cy="1323439"/>
          </a:xfrm>
          <a:prstGeom prst="rect">
            <a:avLst/>
          </a:prstGeom>
        </p:spPr>
        <p:txBody>
          <a:bodyPr wrap="square">
            <a:spAutoFit/>
          </a:bodyPr>
          <a:lstStyle/>
          <a:p>
            <a:endParaRPr lang="en-US" sz="2000" dirty="0" smtClean="0">
              <a:solidFill>
                <a:srgbClr val="8064A2"/>
              </a:solidFill>
              <a:latin typeface="Verdana"/>
              <a:cs typeface="Verdana"/>
            </a:endParaRPr>
          </a:p>
          <a:p>
            <a:endParaRPr lang="en-US" sz="2000" dirty="0" smtClean="0">
              <a:solidFill>
                <a:srgbClr val="8064A2"/>
              </a:solidFill>
            </a:endParaRPr>
          </a:p>
          <a:p>
            <a:endParaRPr lang="en-US" sz="2000" dirty="0" smtClean="0">
              <a:solidFill>
                <a:schemeClr val="tx2"/>
              </a:solidFill>
              <a:latin typeface="Verdana"/>
              <a:cs typeface="Verdana"/>
            </a:endParaRPr>
          </a:p>
          <a:p>
            <a:endParaRPr lang="en-US" sz="2000" dirty="0">
              <a:solidFill>
                <a:schemeClr val="tx2"/>
              </a:solidFill>
            </a:endParaRPr>
          </a:p>
        </p:txBody>
      </p:sp>
      <p:pic>
        <p:nvPicPr>
          <p:cNvPr id="12" name="Picture 11"/>
          <p:cNvPicPr>
            <a:picLocks noChangeAspect="1"/>
          </p:cNvPicPr>
          <p:nvPr/>
        </p:nvPicPr>
        <p:blipFill>
          <a:blip r:embed="rId6"/>
          <a:stretch>
            <a:fillRect/>
          </a:stretch>
        </p:blipFill>
        <p:spPr>
          <a:xfrm>
            <a:off x="5007269" y="1913926"/>
            <a:ext cx="3339049" cy="1160491"/>
          </a:xfrm>
          <a:prstGeom prst="rect">
            <a:avLst/>
          </a:prstGeom>
          <a:ln>
            <a:solidFill>
              <a:srgbClr val="000000"/>
            </a:solidFill>
          </a:ln>
        </p:spPr>
      </p:pic>
      <p:pic>
        <p:nvPicPr>
          <p:cNvPr id="13" name="Picture 12" descr="Macintosh HD:Users:dmh:Desktop:Screen Shot 2013-12-15 at 5.07.38 PM.png"/>
          <p:cNvPicPr/>
          <p:nvPr/>
        </p:nvPicPr>
        <p:blipFill>
          <a:blip r:embed="rId7">
            <a:extLst>
              <a:ext uri="{28A0092B-C50C-407E-A947-70E740481C1C}">
                <a14:useLocalDpi xmlns:a14="http://schemas.microsoft.com/office/drawing/2010/main" val="0"/>
              </a:ext>
            </a:extLst>
          </a:blip>
          <a:srcRect/>
          <a:stretch>
            <a:fillRect/>
          </a:stretch>
        </p:blipFill>
        <p:spPr bwMode="auto">
          <a:xfrm>
            <a:off x="1020618" y="2213220"/>
            <a:ext cx="2126715" cy="1174164"/>
          </a:xfrm>
          <a:prstGeom prst="rect">
            <a:avLst/>
          </a:prstGeom>
          <a:noFill/>
          <a:ln>
            <a:noFill/>
          </a:ln>
        </p:spPr>
      </p:pic>
      <p:pic>
        <p:nvPicPr>
          <p:cNvPr id="14" name="Picture 13" descr="table2.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4386" y="4997554"/>
            <a:ext cx="3005893" cy="1549191"/>
          </a:xfrm>
          <a:prstGeom prst="rect">
            <a:avLst/>
          </a:prstGeom>
          <a:ln>
            <a:solidFill>
              <a:srgbClr val="000000"/>
            </a:solidFill>
          </a:ln>
        </p:spPr>
      </p:pic>
      <p:pic>
        <p:nvPicPr>
          <p:cNvPr id="15" name="Picture 14"/>
          <p:cNvPicPr>
            <a:picLocks noChangeAspect="1"/>
          </p:cNvPicPr>
          <p:nvPr/>
        </p:nvPicPr>
        <p:blipFill>
          <a:blip r:embed="rId9"/>
          <a:stretch>
            <a:fillRect/>
          </a:stretch>
        </p:blipFill>
        <p:spPr>
          <a:xfrm>
            <a:off x="5350831" y="3387384"/>
            <a:ext cx="2826059" cy="2384766"/>
          </a:xfrm>
          <a:prstGeom prst="rect">
            <a:avLst/>
          </a:prstGeom>
          <a:ln>
            <a:solidFill>
              <a:srgbClr val="000000"/>
            </a:solidFill>
          </a:ln>
        </p:spPr>
      </p:pic>
      <p:grpSp>
        <p:nvGrpSpPr>
          <p:cNvPr id="3" name="Group 15"/>
          <p:cNvGrpSpPr/>
          <p:nvPr/>
        </p:nvGrpSpPr>
        <p:grpSpPr>
          <a:xfrm>
            <a:off x="7811145" y="312463"/>
            <a:ext cx="1246214" cy="1415608"/>
            <a:chOff x="0" y="0"/>
            <a:chExt cx="3011805" cy="3277235"/>
          </a:xfrm>
        </p:grpSpPr>
        <p:grpSp>
          <p:nvGrpSpPr>
            <p:cNvPr id="7" name="Group 7"/>
            <p:cNvGrpSpPr/>
            <p:nvPr/>
          </p:nvGrpSpPr>
          <p:grpSpPr>
            <a:xfrm>
              <a:off x="0" y="0"/>
              <a:ext cx="3011805" cy="3277235"/>
              <a:chOff x="0" y="0"/>
              <a:chExt cx="3011805" cy="3277235"/>
            </a:xfrm>
          </p:grpSpPr>
          <p:grpSp>
            <p:nvGrpSpPr>
              <p:cNvPr id="8" name="Group 10"/>
              <p:cNvGrpSpPr>
                <a:grpSpLocks/>
              </p:cNvGrpSpPr>
              <p:nvPr/>
            </p:nvGrpSpPr>
            <p:grpSpPr bwMode="auto">
              <a:xfrm>
                <a:off x="0" y="0"/>
                <a:ext cx="3011805" cy="3277235"/>
                <a:chOff x="7708" y="7499"/>
                <a:chExt cx="4743" cy="5161"/>
              </a:xfrm>
            </p:grpSpPr>
            <p:sp>
              <p:nvSpPr>
                <p:cNvPr id="38" name="Freeform 37"/>
                <p:cNvSpPr>
                  <a:spLocks/>
                </p:cNvSpPr>
                <p:nvPr/>
              </p:nvSpPr>
              <p:spPr bwMode="auto">
                <a:xfrm>
                  <a:off x="7708" y="8907"/>
                  <a:ext cx="1619" cy="1890"/>
                </a:xfrm>
                <a:custGeom>
                  <a:avLst/>
                  <a:gdLst>
                    <a:gd name="T0" fmla="*/ 1619 w 1619"/>
                    <a:gd name="T1" fmla="*/ 0 h 1890"/>
                    <a:gd name="T2" fmla="*/ 1463 w 1619"/>
                    <a:gd name="T3" fmla="*/ 14 h 1890"/>
                    <a:gd name="T4" fmla="*/ 1378 w 1619"/>
                    <a:gd name="T5" fmla="*/ 28 h 1890"/>
                    <a:gd name="T6" fmla="*/ 1221 w 1619"/>
                    <a:gd name="T7" fmla="*/ 56 h 1890"/>
                    <a:gd name="T8" fmla="*/ 1065 w 1619"/>
                    <a:gd name="T9" fmla="*/ 113 h 1890"/>
                    <a:gd name="T10" fmla="*/ 923 w 1619"/>
                    <a:gd name="T11" fmla="*/ 184 h 1890"/>
                    <a:gd name="T12" fmla="*/ 781 w 1619"/>
                    <a:gd name="T13" fmla="*/ 270 h 1890"/>
                    <a:gd name="T14" fmla="*/ 710 w 1619"/>
                    <a:gd name="T15" fmla="*/ 327 h 1890"/>
                    <a:gd name="T16" fmla="*/ 583 w 1619"/>
                    <a:gd name="T17" fmla="*/ 426 h 1890"/>
                    <a:gd name="T18" fmla="*/ 469 w 1619"/>
                    <a:gd name="T19" fmla="*/ 554 h 1890"/>
                    <a:gd name="T20" fmla="*/ 370 w 1619"/>
                    <a:gd name="T21" fmla="*/ 682 h 1890"/>
                    <a:gd name="T22" fmla="*/ 313 w 1619"/>
                    <a:gd name="T23" fmla="*/ 767 h 1890"/>
                    <a:gd name="T24" fmla="*/ 228 w 1619"/>
                    <a:gd name="T25" fmla="*/ 909 h 1890"/>
                    <a:gd name="T26" fmla="*/ 157 w 1619"/>
                    <a:gd name="T27" fmla="*/ 1066 h 1890"/>
                    <a:gd name="T28" fmla="*/ 100 w 1619"/>
                    <a:gd name="T29" fmla="*/ 1236 h 1890"/>
                    <a:gd name="T30" fmla="*/ 43 w 1619"/>
                    <a:gd name="T31" fmla="*/ 1407 h 1890"/>
                    <a:gd name="T32" fmla="*/ 29 w 1619"/>
                    <a:gd name="T33" fmla="*/ 1507 h 1890"/>
                    <a:gd name="T34" fmla="*/ 0 w 1619"/>
                    <a:gd name="T35" fmla="*/ 1691 h 1890"/>
                    <a:gd name="T36" fmla="*/ 0 w 1619"/>
                    <a:gd name="T37" fmla="*/ 1890 h 1890"/>
                    <a:gd name="T38" fmla="*/ 29 w 1619"/>
                    <a:gd name="T39" fmla="*/ 1791 h 1890"/>
                    <a:gd name="T40" fmla="*/ 43 w 1619"/>
                    <a:gd name="T41" fmla="*/ 1606 h 1890"/>
                    <a:gd name="T42" fmla="*/ 57 w 1619"/>
                    <a:gd name="T43" fmla="*/ 1521 h 1890"/>
                    <a:gd name="T44" fmla="*/ 100 w 1619"/>
                    <a:gd name="T45" fmla="*/ 1336 h 1890"/>
                    <a:gd name="T46" fmla="*/ 157 w 1619"/>
                    <a:gd name="T47" fmla="*/ 1165 h 1890"/>
                    <a:gd name="T48" fmla="*/ 228 w 1619"/>
                    <a:gd name="T49" fmla="*/ 995 h 1890"/>
                    <a:gd name="T50" fmla="*/ 299 w 1619"/>
                    <a:gd name="T51" fmla="*/ 853 h 1890"/>
                    <a:gd name="T52" fmla="*/ 398 w 1619"/>
                    <a:gd name="T53" fmla="*/ 710 h 1890"/>
                    <a:gd name="T54" fmla="*/ 497 w 1619"/>
                    <a:gd name="T55" fmla="*/ 582 h 1890"/>
                    <a:gd name="T56" fmla="*/ 611 w 1619"/>
                    <a:gd name="T57" fmla="*/ 455 h 1890"/>
                    <a:gd name="T58" fmla="*/ 739 w 1619"/>
                    <a:gd name="T59" fmla="*/ 341 h 1890"/>
                    <a:gd name="T60" fmla="*/ 866 w 1619"/>
                    <a:gd name="T61" fmla="*/ 255 h 1890"/>
                    <a:gd name="T62" fmla="*/ 1008 w 1619"/>
                    <a:gd name="T63" fmla="*/ 184 h 1890"/>
                    <a:gd name="T64" fmla="*/ 1150 w 1619"/>
                    <a:gd name="T65" fmla="*/ 113 h 1890"/>
                    <a:gd name="T66" fmla="*/ 1307 w 1619"/>
                    <a:gd name="T67" fmla="*/ 71 h 1890"/>
                    <a:gd name="T68" fmla="*/ 1392 w 1619"/>
                    <a:gd name="T69" fmla="*/ 56 h 1890"/>
                    <a:gd name="T70" fmla="*/ 1548 w 1619"/>
                    <a:gd name="T71" fmla="*/ 4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1619" y="28"/>
                      </a:moveTo>
                      <a:lnTo>
                        <a:pt x="1619" y="0"/>
                      </a:lnTo>
                      <a:lnTo>
                        <a:pt x="1548" y="0"/>
                      </a:lnTo>
                      <a:lnTo>
                        <a:pt x="1463" y="14"/>
                      </a:lnTo>
                      <a:lnTo>
                        <a:pt x="1378" y="28"/>
                      </a:lnTo>
                      <a:lnTo>
                        <a:pt x="1378" y="28"/>
                      </a:lnTo>
                      <a:lnTo>
                        <a:pt x="1292" y="42"/>
                      </a:lnTo>
                      <a:lnTo>
                        <a:pt x="1221" y="56"/>
                      </a:lnTo>
                      <a:lnTo>
                        <a:pt x="1136" y="85"/>
                      </a:lnTo>
                      <a:lnTo>
                        <a:pt x="1065" y="113"/>
                      </a:lnTo>
                      <a:lnTo>
                        <a:pt x="994" y="142"/>
                      </a:lnTo>
                      <a:lnTo>
                        <a:pt x="923" y="184"/>
                      </a:lnTo>
                      <a:lnTo>
                        <a:pt x="852" y="227"/>
                      </a:lnTo>
                      <a:lnTo>
                        <a:pt x="781" y="270"/>
                      </a:lnTo>
                      <a:lnTo>
                        <a:pt x="781" y="270"/>
                      </a:lnTo>
                      <a:lnTo>
                        <a:pt x="710" y="327"/>
                      </a:lnTo>
                      <a:lnTo>
                        <a:pt x="654" y="383"/>
                      </a:lnTo>
                      <a:lnTo>
                        <a:pt x="583" y="426"/>
                      </a:lnTo>
                      <a:lnTo>
                        <a:pt x="526" y="497"/>
                      </a:lnTo>
                      <a:lnTo>
                        <a:pt x="469" y="554"/>
                      </a:lnTo>
                      <a:lnTo>
                        <a:pt x="426" y="611"/>
                      </a:lnTo>
                      <a:lnTo>
                        <a:pt x="370" y="682"/>
                      </a:lnTo>
                      <a:lnTo>
                        <a:pt x="327" y="753"/>
                      </a:lnTo>
                      <a:lnTo>
                        <a:pt x="313" y="767"/>
                      </a:lnTo>
                      <a:lnTo>
                        <a:pt x="270" y="838"/>
                      </a:lnTo>
                      <a:lnTo>
                        <a:pt x="228" y="909"/>
                      </a:lnTo>
                      <a:lnTo>
                        <a:pt x="185" y="995"/>
                      </a:lnTo>
                      <a:lnTo>
                        <a:pt x="157" y="1066"/>
                      </a:lnTo>
                      <a:lnTo>
                        <a:pt x="128" y="1151"/>
                      </a:lnTo>
                      <a:lnTo>
                        <a:pt x="100" y="1236"/>
                      </a:lnTo>
                      <a:lnTo>
                        <a:pt x="71" y="1322"/>
                      </a:lnTo>
                      <a:lnTo>
                        <a:pt x="43" y="1407"/>
                      </a:lnTo>
                      <a:lnTo>
                        <a:pt x="29" y="1507"/>
                      </a:lnTo>
                      <a:lnTo>
                        <a:pt x="29" y="1507"/>
                      </a:lnTo>
                      <a:lnTo>
                        <a:pt x="15" y="1606"/>
                      </a:lnTo>
                      <a:lnTo>
                        <a:pt x="0" y="1691"/>
                      </a:lnTo>
                      <a:lnTo>
                        <a:pt x="0" y="1791"/>
                      </a:lnTo>
                      <a:lnTo>
                        <a:pt x="0" y="1890"/>
                      </a:lnTo>
                      <a:lnTo>
                        <a:pt x="29" y="1890"/>
                      </a:lnTo>
                      <a:lnTo>
                        <a:pt x="29" y="1791"/>
                      </a:lnTo>
                      <a:lnTo>
                        <a:pt x="43" y="1691"/>
                      </a:lnTo>
                      <a:lnTo>
                        <a:pt x="43" y="1606"/>
                      </a:lnTo>
                      <a:lnTo>
                        <a:pt x="57" y="1521"/>
                      </a:lnTo>
                      <a:lnTo>
                        <a:pt x="57" y="1521"/>
                      </a:lnTo>
                      <a:lnTo>
                        <a:pt x="71" y="1421"/>
                      </a:lnTo>
                      <a:lnTo>
                        <a:pt x="100" y="1336"/>
                      </a:lnTo>
                      <a:lnTo>
                        <a:pt x="128" y="1251"/>
                      </a:lnTo>
                      <a:lnTo>
                        <a:pt x="157" y="1165"/>
                      </a:lnTo>
                      <a:lnTo>
                        <a:pt x="185" y="1080"/>
                      </a:lnTo>
                      <a:lnTo>
                        <a:pt x="228" y="995"/>
                      </a:lnTo>
                      <a:lnTo>
                        <a:pt x="256" y="924"/>
                      </a:lnTo>
                      <a:lnTo>
                        <a:pt x="299" y="853"/>
                      </a:lnTo>
                      <a:lnTo>
                        <a:pt x="341" y="782"/>
                      </a:lnTo>
                      <a:lnTo>
                        <a:pt x="398" y="710"/>
                      </a:lnTo>
                      <a:lnTo>
                        <a:pt x="441" y="639"/>
                      </a:lnTo>
                      <a:lnTo>
                        <a:pt x="497" y="582"/>
                      </a:lnTo>
                      <a:lnTo>
                        <a:pt x="554" y="511"/>
                      </a:lnTo>
                      <a:lnTo>
                        <a:pt x="611" y="455"/>
                      </a:lnTo>
                      <a:lnTo>
                        <a:pt x="668" y="398"/>
                      </a:lnTo>
                      <a:lnTo>
                        <a:pt x="739" y="341"/>
                      </a:lnTo>
                      <a:lnTo>
                        <a:pt x="795" y="298"/>
                      </a:lnTo>
                      <a:lnTo>
                        <a:pt x="866" y="255"/>
                      </a:lnTo>
                      <a:lnTo>
                        <a:pt x="937" y="213"/>
                      </a:lnTo>
                      <a:lnTo>
                        <a:pt x="1008" y="184"/>
                      </a:lnTo>
                      <a:lnTo>
                        <a:pt x="1079" y="142"/>
                      </a:lnTo>
                      <a:lnTo>
                        <a:pt x="1150" y="113"/>
                      </a:lnTo>
                      <a:lnTo>
                        <a:pt x="1221" y="85"/>
                      </a:lnTo>
                      <a:lnTo>
                        <a:pt x="1307" y="71"/>
                      </a:lnTo>
                      <a:lnTo>
                        <a:pt x="1392" y="56"/>
                      </a:lnTo>
                      <a:lnTo>
                        <a:pt x="1392" y="56"/>
                      </a:lnTo>
                      <a:lnTo>
                        <a:pt x="1463" y="42"/>
                      </a:lnTo>
                      <a:lnTo>
                        <a:pt x="1548" y="42"/>
                      </a:lnTo>
                      <a:lnTo>
                        <a:pt x="161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Freeform 38"/>
                <p:cNvSpPr>
                  <a:spLocks/>
                </p:cNvSpPr>
                <p:nvPr/>
              </p:nvSpPr>
              <p:spPr bwMode="auto">
                <a:xfrm>
                  <a:off x="7723" y="10783"/>
                  <a:ext cx="1561" cy="1820"/>
                </a:xfrm>
                <a:custGeom>
                  <a:avLst/>
                  <a:gdLst>
                    <a:gd name="T0" fmla="*/ 0 w 1561"/>
                    <a:gd name="T1" fmla="*/ 0 h 1820"/>
                    <a:gd name="T2" fmla="*/ 0 w 1561"/>
                    <a:gd name="T3" fmla="*/ 157 h 1820"/>
                    <a:gd name="T4" fmla="*/ 14 w 1561"/>
                    <a:gd name="T5" fmla="*/ 313 h 1820"/>
                    <a:gd name="T6" fmla="*/ 28 w 1561"/>
                    <a:gd name="T7" fmla="*/ 398 h 1820"/>
                    <a:gd name="T8" fmla="*/ 56 w 1561"/>
                    <a:gd name="T9" fmla="*/ 555 h 1820"/>
                    <a:gd name="T10" fmla="*/ 113 w 1561"/>
                    <a:gd name="T11" fmla="*/ 697 h 1820"/>
                    <a:gd name="T12" fmla="*/ 170 w 1561"/>
                    <a:gd name="T13" fmla="*/ 839 h 1820"/>
                    <a:gd name="T14" fmla="*/ 255 w 1561"/>
                    <a:gd name="T15" fmla="*/ 981 h 1820"/>
                    <a:gd name="T16" fmla="*/ 298 w 1561"/>
                    <a:gd name="T17" fmla="*/ 1052 h 1820"/>
                    <a:gd name="T18" fmla="*/ 397 w 1561"/>
                    <a:gd name="T19" fmla="*/ 1180 h 1820"/>
                    <a:gd name="T20" fmla="*/ 511 w 1561"/>
                    <a:gd name="T21" fmla="*/ 1294 h 1820"/>
                    <a:gd name="T22" fmla="*/ 624 w 1561"/>
                    <a:gd name="T23" fmla="*/ 1394 h 1820"/>
                    <a:gd name="T24" fmla="*/ 766 w 1561"/>
                    <a:gd name="T25" fmla="*/ 1493 h 1820"/>
                    <a:gd name="T26" fmla="*/ 837 w 1561"/>
                    <a:gd name="T27" fmla="*/ 1550 h 1820"/>
                    <a:gd name="T28" fmla="*/ 979 w 1561"/>
                    <a:gd name="T29" fmla="*/ 1621 h 1820"/>
                    <a:gd name="T30" fmla="*/ 1135 w 1561"/>
                    <a:gd name="T31" fmla="*/ 1692 h 1820"/>
                    <a:gd name="T32" fmla="*/ 1292 w 1561"/>
                    <a:gd name="T33" fmla="*/ 1749 h 1820"/>
                    <a:gd name="T34" fmla="*/ 1462 w 1561"/>
                    <a:gd name="T35" fmla="*/ 1806 h 1820"/>
                    <a:gd name="T36" fmla="*/ 1547 w 1561"/>
                    <a:gd name="T37" fmla="*/ 1820 h 1820"/>
                    <a:gd name="T38" fmla="*/ 1476 w 1561"/>
                    <a:gd name="T39" fmla="*/ 1763 h 1820"/>
                    <a:gd name="T40" fmla="*/ 1391 w 1561"/>
                    <a:gd name="T41" fmla="*/ 1749 h 1820"/>
                    <a:gd name="T42" fmla="*/ 1221 w 1561"/>
                    <a:gd name="T43" fmla="*/ 1692 h 1820"/>
                    <a:gd name="T44" fmla="*/ 1064 w 1561"/>
                    <a:gd name="T45" fmla="*/ 1635 h 1820"/>
                    <a:gd name="T46" fmla="*/ 922 w 1561"/>
                    <a:gd name="T47" fmla="*/ 1564 h 1820"/>
                    <a:gd name="T48" fmla="*/ 780 w 1561"/>
                    <a:gd name="T49" fmla="*/ 1479 h 1820"/>
                    <a:gd name="T50" fmla="*/ 653 w 1561"/>
                    <a:gd name="T51" fmla="*/ 1379 h 1820"/>
                    <a:gd name="T52" fmla="*/ 539 w 1561"/>
                    <a:gd name="T53" fmla="*/ 1266 h 1820"/>
                    <a:gd name="T54" fmla="*/ 426 w 1561"/>
                    <a:gd name="T55" fmla="*/ 1152 h 1820"/>
                    <a:gd name="T56" fmla="*/ 326 w 1561"/>
                    <a:gd name="T57" fmla="*/ 1024 h 1820"/>
                    <a:gd name="T58" fmla="*/ 241 w 1561"/>
                    <a:gd name="T59" fmla="*/ 896 h 1820"/>
                    <a:gd name="T60" fmla="*/ 170 w 1561"/>
                    <a:gd name="T61" fmla="*/ 754 h 1820"/>
                    <a:gd name="T62" fmla="*/ 113 w 1561"/>
                    <a:gd name="T63" fmla="*/ 612 h 1820"/>
                    <a:gd name="T64" fmla="*/ 71 w 1561"/>
                    <a:gd name="T65" fmla="*/ 469 h 1820"/>
                    <a:gd name="T66" fmla="*/ 56 w 1561"/>
                    <a:gd name="T67" fmla="*/ 384 h 1820"/>
                    <a:gd name="T68" fmla="*/ 28 w 1561"/>
                    <a:gd name="T69" fmla="*/ 242 h 1820"/>
                    <a:gd name="T70" fmla="*/ 28 w 1561"/>
                    <a:gd name="T71" fmla="*/ 86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1" h="1820">
                      <a:moveTo>
                        <a:pt x="28" y="0"/>
                      </a:moveTo>
                      <a:lnTo>
                        <a:pt x="0" y="0"/>
                      </a:lnTo>
                      <a:lnTo>
                        <a:pt x="0" y="86"/>
                      </a:lnTo>
                      <a:lnTo>
                        <a:pt x="0" y="157"/>
                      </a:lnTo>
                      <a:lnTo>
                        <a:pt x="0" y="242"/>
                      </a:lnTo>
                      <a:lnTo>
                        <a:pt x="14" y="313"/>
                      </a:lnTo>
                      <a:lnTo>
                        <a:pt x="28" y="398"/>
                      </a:lnTo>
                      <a:lnTo>
                        <a:pt x="28" y="398"/>
                      </a:lnTo>
                      <a:lnTo>
                        <a:pt x="42" y="484"/>
                      </a:lnTo>
                      <a:lnTo>
                        <a:pt x="56" y="555"/>
                      </a:lnTo>
                      <a:lnTo>
                        <a:pt x="85" y="626"/>
                      </a:lnTo>
                      <a:lnTo>
                        <a:pt x="113" y="697"/>
                      </a:lnTo>
                      <a:lnTo>
                        <a:pt x="142" y="768"/>
                      </a:lnTo>
                      <a:lnTo>
                        <a:pt x="170" y="839"/>
                      </a:lnTo>
                      <a:lnTo>
                        <a:pt x="213" y="910"/>
                      </a:lnTo>
                      <a:lnTo>
                        <a:pt x="255" y="981"/>
                      </a:lnTo>
                      <a:lnTo>
                        <a:pt x="255" y="981"/>
                      </a:lnTo>
                      <a:lnTo>
                        <a:pt x="298" y="1052"/>
                      </a:lnTo>
                      <a:lnTo>
                        <a:pt x="355" y="1109"/>
                      </a:lnTo>
                      <a:lnTo>
                        <a:pt x="397" y="1180"/>
                      </a:lnTo>
                      <a:lnTo>
                        <a:pt x="454" y="1237"/>
                      </a:lnTo>
                      <a:lnTo>
                        <a:pt x="511" y="1294"/>
                      </a:lnTo>
                      <a:lnTo>
                        <a:pt x="568" y="1351"/>
                      </a:lnTo>
                      <a:lnTo>
                        <a:pt x="624" y="1394"/>
                      </a:lnTo>
                      <a:lnTo>
                        <a:pt x="695" y="1450"/>
                      </a:lnTo>
                      <a:lnTo>
                        <a:pt x="766" y="1493"/>
                      </a:lnTo>
                      <a:lnTo>
                        <a:pt x="766" y="1507"/>
                      </a:lnTo>
                      <a:lnTo>
                        <a:pt x="837" y="1550"/>
                      </a:lnTo>
                      <a:lnTo>
                        <a:pt x="908" y="1593"/>
                      </a:lnTo>
                      <a:lnTo>
                        <a:pt x="979" y="1621"/>
                      </a:lnTo>
                      <a:lnTo>
                        <a:pt x="1050" y="1664"/>
                      </a:lnTo>
                      <a:lnTo>
                        <a:pt x="1135" y="1692"/>
                      </a:lnTo>
                      <a:lnTo>
                        <a:pt x="1206" y="1735"/>
                      </a:lnTo>
                      <a:lnTo>
                        <a:pt x="1292" y="1749"/>
                      </a:lnTo>
                      <a:lnTo>
                        <a:pt x="1377" y="1777"/>
                      </a:lnTo>
                      <a:lnTo>
                        <a:pt x="1462" y="1806"/>
                      </a:lnTo>
                      <a:lnTo>
                        <a:pt x="1476" y="1806"/>
                      </a:lnTo>
                      <a:lnTo>
                        <a:pt x="1547" y="1820"/>
                      </a:lnTo>
                      <a:lnTo>
                        <a:pt x="1561" y="1792"/>
                      </a:lnTo>
                      <a:lnTo>
                        <a:pt x="1476" y="1763"/>
                      </a:lnTo>
                      <a:lnTo>
                        <a:pt x="1476" y="1763"/>
                      </a:lnTo>
                      <a:lnTo>
                        <a:pt x="1391" y="1749"/>
                      </a:lnTo>
                      <a:lnTo>
                        <a:pt x="1306" y="1721"/>
                      </a:lnTo>
                      <a:lnTo>
                        <a:pt x="1221" y="1692"/>
                      </a:lnTo>
                      <a:lnTo>
                        <a:pt x="1150" y="1664"/>
                      </a:lnTo>
                      <a:lnTo>
                        <a:pt x="1064" y="1635"/>
                      </a:lnTo>
                      <a:lnTo>
                        <a:pt x="993" y="1593"/>
                      </a:lnTo>
                      <a:lnTo>
                        <a:pt x="922" y="1564"/>
                      </a:lnTo>
                      <a:lnTo>
                        <a:pt x="851" y="1522"/>
                      </a:lnTo>
                      <a:lnTo>
                        <a:pt x="780" y="1479"/>
                      </a:lnTo>
                      <a:lnTo>
                        <a:pt x="724" y="1422"/>
                      </a:lnTo>
                      <a:lnTo>
                        <a:pt x="653" y="1379"/>
                      </a:lnTo>
                      <a:lnTo>
                        <a:pt x="596" y="1323"/>
                      </a:lnTo>
                      <a:lnTo>
                        <a:pt x="539" y="1266"/>
                      </a:lnTo>
                      <a:lnTo>
                        <a:pt x="482" y="1209"/>
                      </a:lnTo>
                      <a:lnTo>
                        <a:pt x="426" y="1152"/>
                      </a:lnTo>
                      <a:lnTo>
                        <a:pt x="369" y="1095"/>
                      </a:lnTo>
                      <a:lnTo>
                        <a:pt x="326" y="1024"/>
                      </a:lnTo>
                      <a:lnTo>
                        <a:pt x="284" y="967"/>
                      </a:lnTo>
                      <a:lnTo>
                        <a:pt x="241" y="896"/>
                      </a:lnTo>
                      <a:lnTo>
                        <a:pt x="213" y="825"/>
                      </a:lnTo>
                      <a:lnTo>
                        <a:pt x="170" y="754"/>
                      </a:lnTo>
                      <a:lnTo>
                        <a:pt x="142" y="683"/>
                      </a:lnTo>
                      <a:lnTo>
                        <a:pt x="113" y="612"/>
                      </a:lnTo>
                      <a:lnTo>
                        <a:pt x="85" y="541"/>
                      </a:lnTo>
                      <a:lnTo>
                        <a:pt x="71" y="469"/>
                      </a:lnTo>
                      <a:lnTo>
                        <a:pt x="56" y="384"/>
                      </a:lnTo>
                      <a:lnTo>
                        <a:pt x="56" y="384"/>
                      </a:lnTo>
                      <a:lnTo>
                        <a:pt x="42" y="313"/>
                      </a:lnTo>
                      <a:lnTo>
                        <a:pt x="28" y="242"/>
                      </a:lnTo>
                      <a:lnTo>
                        <a:pt x="28" y="157"/>
                      </a:lnTo>
                      <a:lnTo>
                        <a:pt x="28" y="86"/>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nvGrpSpPr>
                <p:cNvPr id="10" name="Group 39"/>
                <p:cNvGrpSpPr>
                  <a:grpSpLocks/>
                </p:cNvGrpSpPr>
                <p:nvPr/>
              </p:nvGrpSpPr>
              <p:grpSpPr bwMode="auto">
                <a:xfrm>
                  <a:off x="10832" y="8907"/>
                  <a:ext cx="1619" cy="3696"/>
                  <a:chOff x="10832" y="8907"/>
                  <a:chExt cx="1619" cy="3696"/>
                </a:xfrm>
              </p:grpSpPr>
              <p:sp>
                <p:nvSpPr>
                  <p:cNvPr id="47" name="Freeform 46"/>
                  <p:cNvSpPr>
                    <a:spLocks/>
                  </p:cNvSpPr>
                  <p:nvPr/>
                </p:nvSpPr>
                <p:spPr bwMode="auto">
                  <a:xfrm>
                    <a:off x="10832" y="8907"/>
                    <a:ext cx="1619" cy="1890"/>
                  </a:xfrm>
                  <a:custGeom>
                    <a:avLst/>
                    <a:gdLst>
                      <a:gd name="T0" fmla="*/ 0 w 1619"/>
                      <a:gd name="T1" fmla="*/ 28 h 1890"/>
                      <a:gd name="T2" fmla="*/ 156 w 1619"/>
                      <a:gd name="T3" fmla="*/ 42 h 1890"/>
                      <a:gd name="T4" fmla="*/ 241 w 1619"/>
                      <a:gd name="T5" fmla="*/ 56 h 1890"/>
                      <a:gd name="T6" fmla="*/ 398 w 1619"/>
                      <a:gd name="T7" fmla="*/ 85 h 1890"/>
                      <a:gd name="T8" fmla="*/ 540 w 1619"/>
                      <a:gd name="T9" fmla="*/ 142 h 1890"/>
                      <a:gd name="T10" fmla="*/ 682 w 1619"/>
                      <a:gd name="T11" fmla="*/ 213 h 1890"/>
                      <a:gd name="T12" fmla="*/ 824 w 1619"/>
                      <a:gd name="T13" fmla="*/ 298 h 1890"/>
                      <a:gd name="T14" fmla="*/ 951 w 1619"/>
                      <a:gd name="T15" fmla="*/ 398 h 1890"/>
                      <a:gd name="T16" fmla="*/ 1065 w 1619"/>
                      <a:gd name="T17" fmla="*/ 511 h 1890"/>
                      <a:gd name="T18" fmla="*/ 1178 w 1619"/>
                      <a:gd name="T19" fmla="*/ 639 h 1890"/>
                      <a:gd name="T20" fmla="*/ 1278 w 1619"/>
                      <a:gd name="T21" fmla="*/ 782 h 1890"/>
                      <a:gd name="T22" fmla="*/ 1363 w 1619"/>
                      <a:gd name="T23" fmla="*/ 924 h 1890"/>
                      <a:gd name="T24" fmla="*/ 1434 w 1619"/>
                      <a:gd name="T25" fmla="*/ 1080 h 1890"/>
                      <a:gd name="T26" fmla="*/ 1491 w 1619"/>
                      <a:gd name="T27" fmla="*/ 1251 h 1890"/>
                      <a:gd name="T28" fmla="*/ 1548 w 1619"/>
                      <a:gd name="T29" fmla="*/ 1421 h 1890"/>
                      <a:gd name="T30" fmla="*/ 1562 w 1619"/>
                      <a:gd name="T31" fmla="*/ 1521 h 1890"/>
                      <a:gd name="T32" fmla="*/ 1590 w 1619"/>
                      <a:gd name="T33" fmla="*/ 1691 h 1890"/>
                      <a:gd name="T34" fmla="*/ 1590 w 1619"/>
                      <a:gd name="T35" fmla="*/ 1890 h 1890"/>
                      <a:gd name="T36" fmla="*/ 1619 w 1619"/>
                      <a:gd name="T37" fmla="*/ 1791 h 1890"/>
                      <a:gd name="T38" fmla="*/ 1604 w 1619"/>
                      <a:gd name="T39" fmla="*/ 1606 h 1890"/>
                      <a:gd name="T40" fmla="*/ 1590 w 1619"/>
                      <a:gd name="T41" fmla="*/ 1507 h 1890"/>
                      <a:gd name="T42" fmla="*/ 1548 w 1619"/>
                      <a:gd name="T43" fmla="*/ 1322 h 1890"/>
                      <a:gd name="T44" fmla="*/ 1491 w 1619"/>
                      <a:gd name="T45" fmla="*/ 1151 h 1890"/>
                      <a:gd name="T46" fmla="*/ 1434 w 1619"/>
                      <a:gd name="T47" fmla="*/ 995 h 1890"/>
                      <a:gd name="T48" fmla="*/ 1349 w 1619"/>
                      <a:gd name="T49" fmla="*/ 838 h 1890"/>
                      <a:gd name="T50" fmla="*/ 1292 w 1619"/>
                      <a:gd name="T51" fmla="*/ 753 h 1890"/>
                      <a:gd name="T52" fmla="*/ 1207 w 1619"/>
                      <a:gd name="T53" fmla="*/ 611 h 1890"/>
                      <a:gd name="T54" fmla="*/ 1093 w 1619"/>
                      <a:gd name="T55" fmla="*/ 497 h 1890"/>
                      <a:gd name="T56" fmla="*/ 965 w 1619"/>
                      <a:gd name="T57" fmla="*/ 383 h 1890"/>
                      <a:gd name="T58" fmla="*/ 838 w 1619"/>
                      <a:gd name="T59" fmla="*/ 270 h 1890"/>
                      <a:gd name="T60" fmla="*/ 767 w 1619"/>
                      <a:gd name="T61" fmla="*/ 227 h 1890"/>
                      <a:gd name="T62" fmla="*/ 625 w 1619"/>
                      <a:gd name="T63" fmla="*/ 142 h 1890"/>
                      <a:gd name="T64" fmla="*/ 483 w 1619"/>
                      <a:gd name="T65" fmla="*/ 85 h 1890"/>
                      <a:gd name="T66" fmla="*/ 327 w 1619"/>
                      <a:gd name="T67" fmla="*/ 42 h 1890"/>
                      <a:gd name="T68" fmla="*/ 241 w 1619"/>
                      <a:gd name="T69" fmla="*/ 28 h 1890"/>
                      <a:gd name="T70" fmla="*/ 85 w 1619"/>
                      <a:gd name="T71" fmla="*/ 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0" y="0"/>
                        </a:moveTo>
                        <a:lnTo>
                          <a:pt x="0" y="28"/>
                        </a:lnTo>
                        <a:lnTo>
                          <a:pt x="85" y="42"/>
                        </a:lnTo>
                        <a:lnTo>
                          <a:pt x="156" y="42"/>
                        </a:lnTo>
                        <a:lnTo>
                          <a:pt x="241" y="56"/>
                        </a:lnTo>
                        <a:lnTo>
                          <a:pt x="241" y="56"/>
                        </a:lnTo>
                        <a:lnTo>
                          <a:pt x="312" y="71"/>
                        </a:lnTo>
                        <a:lnTo>
                          <a:pt x="398" y="85"/>
                        </a:lnTo>
                        <a:lnTo>
                          <a:pt x="469" y="113"/>
                        </a:lnTo>
                        <a:lnTo>
                          <a:pt x="540" y="142"/>
                        </a:lnTo>
                        <a:lnTo>
                          <a:pt x="611" y="184"/>
                        </a:lnTo>
                        <a:lnTo>
                          <a:pt x="682" y="213"/>
                        </a:lnTo>
                        <a:lnTo>
                          <a:pt x="753" y="255"/>
                        </a:lnTo>
                        <a:lnTo>
                          <a:pt x="824" y="298"/>
                        </a:lnTo>
                        <a:lnTo>
                          <a:pt x="880" y="341"/>
                        </a:lnTo>
                        <a:lnTo>
                          <a:pt x="951" y="398"/>
                        </a:lnTo>
                        <a:lnTo>
                          <a:pt x="1008" y="455"/>
                        </a:lnTo>
                        <a:lnTo>
                          <a:pt x="1065" y="511"/>
                        </a:lnTo>
                        <a:lnTo>
                          <a:pt x="1122" y="582"/>
                        </a:lnTo>
                        <a:lnTo>
                          <a:pt x="1178" y="639"/>
                        </a:lnTo>
                        <a:lnTo>
                          <a:pt x="1221" y="710"/>
                        </a:lnTo>
                        <a:lnTo>
                          <a:pt x="1278" y="782"/>
                        </a:lnTo>
                        <a:lnTo>
                          <a:pt x="1320" y="853"/>
                        </a:lnTo>
                        <a:lnTo>
                          <a:pt x="1363" y="924"/>
                        </a:lnTo>
                        <a:lnTo>
                          <a:pt x="1391" y="995"/>
                        </a:lnTo>
                        <a:lnTo>
                          <a:pt x="1434" y="1080"/>
                        </a:lnTo>
                        <a:lnTo>
                          <a:pt x="1462" y="1165"/>
                        </a:lnTo>
                        <a:lnTo>
                          <a:pt x="1491" y="1251"/>
                        </a:lnTo>
                        <a:lnTo>
                          <a:pt x="1519" y="1336"/>
                        </a:lnTo>
                        <a:lnTo>
                          <a:pt x="1548" y="1421"/>
                        </a:lnTo>
                        <a:lnTo>
                          <a:pt x="1562" y="1521"/>
                        </a:lnTo>
                        <a:lnTo>
                          <a:pt x="1562" y="1521"/>
                        </a:lnTo>
                        <a:lnTo>
                          <a:pt x="1576" y="1606"/>
                        </a:lnTo>
                        <a:lnTo>
                          <a:pt x="1590" y="1691"/>
                        </a:lnTo>
                        <a:lnTo>
                          <a:pt x="1590" y="1791"/>
                        </a:lnTo>
                        <a:lnTo>
                          <a:pt x="1590" y="1890"/>
                        </a:lnTo>
                        <a:lnTo>
                          <a:pt x="1619" y="1890"/>
                        </a:lnTo>
                        <a:lnTo>
                          <a:pt x="1619" y="1791"/>
                        </a:lnTo>
                        <a:lnTo>
                          <a:pt x="1619" y="1691"/>
                        </a:lnTo>
                        <a:lnTo>
                          <a:pt x="1604" y="1606"/>
                        </a:lnTo>
                        <a:lnTo>
                          <a:pt x="1590" y="1507"/>
                        </a:lnTo>
                        <a:lnTo>
                          <a:pt x="1590" y="1507"/>
                        </a:lnTo>
                        <a:lnTo>
                          <a:pt x="1576" y="1407"/>
                        </a:lnTo>
                        <a:lnTo>
                          <a:pt x="1548" y="1322"/>
                        </a:lnTo>
                        <a:lnTo>
                          <a:pt x="1519" y="1236"/>
                        </a:lnTo>
                        <a:lnTo>
                          <a:pt x="1491" y="1151"/>
                        </a:lnTo>
                        <a:lnTo>
                          <a:pt x="1462" y="1066"/>
                        </a:lnTo>
                        <a:lnTo>
                          <a:pt x="1434" y="995"/>
                        </a:lnTo>
                        <a:lnTo>
                          <a:pt x="1391" y="909"/>
                        </a:lnTo>
                        <a:lnTo>
                          <a:pt x="1349" y="838"/>
                        </a:lnTo>
                        <a:lnTo>
                          <a:pt x="1306" y="767"/>
                        </a:lnTo>
                        <a:lnTo>
                          <a:pt x="1292" y="753"/>
                        </a:lnTo>
                        <a:lnTo>
                          <a:pt x="1249" y="682"/>
                        </a:lnTo>
                        <a:lnTo>
                          <a:pt x="1207" y="611"/>
                        </a:lnTo>
                        <a:lnTo>
                          <a:pt x="1150" y="554"/>
                        </a:lnTo>
                        <a:lnTo>
                          <a:pt x="1093" y="497"/>
                        </a:lnTo>
                        <a:lnTo>
                          <a:pt x="1036" y="426"/>
                        </a:lnTo>
                        <a:lnTo>
                          <a:pt x="965" y="383"/>
                        </a:lnTo>
                        <a:lnTo>
                          <a:pt x="909" y="327"/>
                        </a:lnTo>
                        <a:lnTo>
                          <a:pt x="838" y="270"/>
                        </a:lnTo>
                        <a:lnTo>
                          <a:pt x="838" y="270"/>
                        </a:lnTo>
                        <a:lnTo>
                          <a:pt x="767" y="227"/>
                        </a:lnTo>
                        <a:lnTo>
                          <a:pt x="696" y="184"/>
                        </a:lnTo>
                        <a:lnTo>
                          <a:pt x="625" y="142"/>
                        </a:lnTo>
                        <a:lnTo>
                          <a:pt x="554" y="113"/>
                        </a:lnTo>
                        <a:lnTo>
                          <a:pt x="483" y="85"/>
                        </a:lnTo>
                        <a:lnTo>
                          <a:pt x="412" y="56"/>
                        </a:lnTo>
                        <a:lnTo>
                          <a:pt x="327" y="42"/>
                        </a:lnTo>
                        <a:lnTo>
                          <a:pt x="241" y="28"/>
                        </a:lnTo>
                        <a:lnTo>
                          <a:pt x="241" y="28"/>
                        </a:lnTo>
                        <a:lnTo>
                          <a:pt x="156" y="14"/>
                        </a:lnTo>
                        <a:lnTo>
                          <a:pt x="8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8" name="Freeform 47"/>
                  <p:cNvSpPr>
                    <a:spLocks/>
                  </p:cNvSpPr>
                  <p:nvPr/>
                </p:nvSpPr>
                <p:spPr bwMode="auto">
                  <a:xfrm>
                    <a:off x="10875" y="10783"/>
                    <a:ext cx="1561" cy="1820"/>
                  </a:xfrm>
                  <a:custGeom>
                    <a:avLst/>
                    <a:gdLst>
                      <a:gd name="T0" fmla="*/ 1533 w 1561"/>
                      <a:gd name="T1" fmla="*/ 0 h 1820"/>
                      <a:gd name="T2" fmla="*/ 1533 w 1561"/>
                      <a:gd name="T3" fmla="*/ 157 h 1820"/>
                      <a:gd name="T4" fmla="*/ 1519 w 1561"/>
                      <a:gd name="T5" fmla="*/ 313 h 1820"/>
                      <a:gd name="T6" fmla="*/ 1505 w 1561"/>
                      <a:gd name="T7" fmla="*/ 384 h 1820"/>
                      <a:gd name="T8" fmla="*/ 1476 w 1561"/>
                      <a:gd name="T9" fmla="*/ 541 h 1820"/>
                      <a:gd name="T10" fmla="*/ 1419 w 1561"/>
                      <a:gd name="T11" fmla="*/ 683 h 1820"/>
                      <a:gd name="T12" fmla="*/ 1363 w 1561"/>
                      <a:gd name="T13" fmla="*/ 825 h 1820"/>
                      <a:gd name="T14" fmla="*/ 1277 w 1561"/>
                      <a:gd name="T15" fmla="*/ 967 h 1820"/>
                      <a:gd name="T16" fmla="*/ 1192 w 1561"/>
                      <a:gd name="T17" fmla="*/ 1095 h 1820"/>
                      <a:gd name="T18" fmla="*/ 1093 w 1561"/>
                      <a:gd name="T19" fmla="*/ 1209 h 1820"/>
                      <a:gd name="T20" fmla="*/ 965 w 1561"/>
                      <a:gd name="T21" fmla="*/ 1323 h 1820"/>
                      <a:gd name="T22" fmla="*/ 852 w 1561"/>
                      <a:gd name="T23" fmla="*/ 1422 h 1820"/>
                      <a:gd name="T24" fmla="*/ 710 w 1561"/>
                      <a:gd name="T25" fmla="*/ 1522 h 1820"/>
                      <a:gd name="T26" fmla="*/ 568 w 1561"/>
                      <a:gd name="T27" fmla="*/ 1593 h 1820"/>
                      <a:gd name="T28" fmla="*/ 411 w 1561"/>
                      <a:gd name="T29" fmla="*/ 1664 h 1820"/>
                      <a:gd name="T30" fmla="*/ 255 w 1561"/>
                      <a:gd name="T31" fmla="*/ 1721 h 1820"/>
                      <a:gd name="T32" fmla="*/ 85 w 1561"/>
                      <a:gd name="T33" fmla="*/ 1763 h 1820"/>
                      <a:gd name="T34" fmla="*/ 0 w 1561"/>
                      <a:gd name="T35" fmla="*/ 1792 h 1820"/>
                      <a:gd name="T36" fmla="*/ 85 w 1561"/>
                      <a:gd name="T37" fmla="*/ 1806 h 1820"/>
                      <a:gd name="T38" fmla="*/ 184 w 1561"/>
                      <a:gd name="T39" fmla="*/ 1777 h 1820"/>
                      <a:gd name="T40" fmla="*/ 355 w 1561"/>
                      <a:gd name="T41" fmla="*/ 1735 h 1820"/>
                      <a:gd name="T42" fmla="*/ 511 w 1561"/>
                      <a:gd name="T43" fmla="*/ 1664 h 1820"/>
                      <a:gd name="T44" fmla="*/ 653 w 1561"/>
                      <a:gd name="T45" fmla="*/ 1593 h 1820"/>
                      <a:gd name="T46" fmla="*/ 795 w 1561"/>
                      <a:gd name="T47" fmla="*/ 1507 h 1820"/>
                      <a:gd name="T48" fmla="*/ 866 w 1561"/>
                      <a:gd name="T49" fmla="*/ 1450 h 1820"/>
                      <a:gd name="T50" fmla="*/ 993 w 1561"/>
                      <a:gd name="T51" fmla="*/ 1351 h 1820"/>
                      <a:gd name="T52" fmla="*/ 1107 w 1561"/>
                      <a:gd name="T53" fmla="*/ 1237 h 1820"/>
                      <a:gd name="T54" fmla="*/ 1206 w 1561"/>
                      <a:gd name="T55" fmla="*/ 1109 h 1820"/>
                      <a:gd name="T56" fmla="*/ 1306 w 1561"/>
                      <a:gd name="T57" fmla="*/ 981 h 1820"/>
                      <a:gd name="T58" fmla="*/ 1348 w 1561"/>
                      <a:gd name="T59" fmla="*/ 910 h 1820"/>
                      <a:gd name="T60" fmla="*/ 1419 w 1561"/>
                      <a:gd name="T61" fmla="*/ 768 h 1820"/>
                      <a:gd name="T62" fmla="*/ 1476 w 1561"/>
                      <a:gd name="T63" fmla="*/ 626 h 1820"/>
                      <a:gd name="T64" fmla="*/ 1519 w 1561"/>
                      <a:gd name="T65" fmla="*/ 484 h 1820"/>
                      <a:gd name="T66" fmla="*/ 1533 w 1561"/>
                      <a:gd name="T67" fmla="*/ 398 h 1820"/>
                      <a:gd name="T68" fmla="*/ 1547 w 1561"/>
                      <a:gd name="T69" fmla="*/ 313 h 1820"/>
                      <a:gd name="T70" fmla="*/ 1561 w 1561"/>
                      <a:gd name="T71" fmla="*/ 157 h 1820"/>
                      <a:gd name="T72" fmla="*/ 1561 w 1561"/>
                      <a:gd name="T73" fmla="*/ 0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1" h="1820">
                        <a:moveTo>
                          <a:pt x="1561" y="0"/>
                        </a:moveTo>
                        <a:lnTo>
                          <a:pt x="1533" y="0"/>
                        </a:lnTo>
                        <a:lnTo>
                          <a:pt x="1533" y="86"/>
                        </a:lnTo>
                        <a:lnTo>
                          <a:pt x="1533" y="157"/>
                        </a:lnTo>
                        <a:lnTo>
                          <a:pt x="1533" y="242"/>
                        </a:lnTo>
                        <a:lnTo>
                          <a:pt x="1519" y="313"/>
                        </a:lnTo>
                        <a:lnTo>
                          <a:pt x="1505" y="384"/>
                        </a:lnTo>
                        <a:lnTo>
                          <a:pt x="1505" y="384"/>
                        </a:lnTo>
                        <a:lnTo>
                          <a:pt x="1490" y="469"/>
                        </a:lnTo>
                        <a:lnTo>
                          <a:pt x="1476" y="541"/>
                        </a:lnTo>
                        <a:lnTo>
                          <a:pt x="1448" y="612"/>
                        </a:lnTo>
                        <a:lnTo>
                          <a:pt x="1419" y="683"/>
                        </a:lnTo>
                        <a:lnTo>
                          <a:pt x="1391" y="754"/>
                        </a:lnTo>
                        <a:lnTo>
                          <a:pt x="1363" y="825"/>
                        </a:lnTo>
                        <a:lnTo>
                          <a:pt x="1320" y="896"/>
                        </a:lnTo>
                        <a:lnTo>
                          <a:pt x="1277" y="967"/>
                        </a:lnTo>
                        <a:lnTo>
                          <a:pt x="1235" y="1024"/>
                        </a:lnTo>
                        <a:lnTo>
                          <a:pt x="1192" y="1095"/>
                        </a:lnTo>
                        <a:lnTo>
                          <a:pt x="1135" y="1152"/>
                        </a:lnTo>
                        <a:lnTo>
                          <a:pt x="1093" y="1209"/>
                        </a:lnTo>
                        <a:lnTo>
                          <a:pt x="1036" y="1266"/>
                        </a:lnTo>
                        <a:lnTo>
                          <a:pt x="965" y="1323"/>
                        </a:lnTo>
                        <a:lnTo>
                          <a:pt x="908" y="1379"/>
                        </a:lnTo>
                        <a:lnTo>
                          <a:pt x="852" y="1422"/>
                        </a:lnTo>
                        <a:lnTo>
                          <a:pt x="781" y="1479"/>
                        </a:lnTo>
                        <a:lnTo>
                          <a:pt x="710" y="1522"/>
                        </a:lnTo>
                        <a:lnTo>
                          <a:pt x="639" y="1564"/>
                        </a:lnTo>
                        <a:lnTo>
                          <a:pt x="568" y="1593"/>
                        </a:lnTo>
                        <a:lnTo>
                          <a:pt x="497" y="1635"/>
                        </a:lnTo>
                        <a:lnTo>
                          <a:pt x="411" y="1664"/>
                        </a:lnTo>
                        <a:lnTo>
                          <a:pt x="340" y="1692"/>
                        </a:lnTo>
                        <a:lnTo>
                          <a:pt x="255" y="1721"/>
                        </a:lnTo>
                        <a:lnTo>
                          <a:pt x="170" y="1749"/>
                        </a:lnTo>
                        <a:lnTo>
                          <a:pt x="85" y="1763"/>
                        </a:lnTo>
                        <a:lnTo>
                          <a:pt x="85" y="1763"/>
                        </a:lnTo>
                        <a:lnTo>
                          <a:pt x="0" y="1792"/>
                        </a:lnTo>
                        <a:lnTo>
                          <a:pt x="14" y="1820"/>
                        </a:lnTo>
                        <a:lnTo>
                          <a:pt x="85" y="1806"/>
                        </a:lnTo>
                        <a:lnTo>
                          <a:pt x="99" y="1806"/>
                        </a:lnTo>
                        <a:lnTo>
                          <a:pt x="184" y="1777"/>
                        </a:lnTo>
                        <a:lnTo>
                          <a:pt x="269" y="1749"/>
                        </a:lnTo>
                        <a:lnTo>
                          <a:pt x="355" y="1735"/>
                        </a:lnTo>
                        <a:lnTo>
                          <a:pt x="426" y="1692"/>
                        </a:lnTo>
                        <a:lnTo>
                          <a:pt x="511" y="1664"/>
                        </a:lnTo>
                        <a:lnTo>
                          <a:pt x="582" y="1621"/>
                        </a:lnTo>
                        <a:lnTo>
                          <a:pt x="653" y="1593"/>
                        </a:lnTo>
                        <a:lnTo>
                          <a:pt x="724" y="1550"/>
                        </a:lnTo>
                        <a:lnTo>
                          <a:pt x="795" y="1507"/>
                        </a:lnTo>
                        <a:lnTo>
                          <a:pt x="795" y="1493"/>
                        </a:lnTo>
                        <a:lnTo>
                          <a:pt x="866" y="1450"/>
                        </a:lnTo>
                        <a:lnTo>
                          <a:pt x="937" y="1394"/>
                        </a:lnTo>
                        <a:lnTo>
                          <a:pt x="993" y="1351"/>
                        </a:lnTo>
                        <a:lnTo>
                          <a:pt x="1050" y="1294"/>
                        </a:lnTo>
                        <a:lnTo>
                          <a:pt x="1107" y="1237"/>
                        </a:lnTo>
                        <a:lnTo>
                          <a:pt x="1164" y="1180"/>
                        </a:lnTo>
                        <a:lnTo>
                          <a:pt x="1206" y="1109"/>
                        </a:lnTo>
                        <a:lnTo>
                          <a:pt x="1263" y="1052"/>
                        </a:lnTo>
                        <a:lnTo>
                          <a:pt x="1306" y="981"/>
                        </a:lnTo>
                        <a:lnTo>
                          <a:pt x="1306" y="981"/>
                        </a:lnTo>
                        <a:lnTo>
                          <a:pt x="1348" y="910"/>
                        </a:lnTo>
                        <a:lnTo>
                          <a:pt x="1391" y="839"/>
                        </a:lnTo>
                        <a:lnTo>
                          <a:pt x="1419" y="768"/>
                        </a:lnTo>
                        <a:lnTo>
                          <a:pt x="1448" y="697"/>
                        </a:lnTo>
                        <a:lnTo>
                          <a:pt x="1476" y="626"/>
                        </a:lnTo>
                        <a:lnTo>
                          <a:pt x="1505" y="555"/>
                        </a:lnTo>
                        <a:lnTo>
                          <a:pt x="1519" y="484"/>
                        </a:lnTo>
                        <a:lnTo>
                          <a:pt x="1533" y="398"/>
                        </a:lnTo>
                        <a:lnTo>
                          <a:pt x="1533" y="398"/>
                        </a:lnTo>
                        <a:lnTo>
                          <a:pt x="1533" y="398"/>
                        </a:lnTo>
                        <a:lnTo>
                          <a:pt x="1547" y="313"/>
                        </a:lnTo>
                        <a:lnTo>
                          <a:pt x="1561" y="242"/>
                        </a:lnTo>
                        <a:lnTo>
                          <a:pt x="1561" y="157"/>
                        </a:lnTo>
                        <a:lnTo>
                          <a:pt x="1561" y="86"/>
                        </a:lnTo>
                        <a:lnTo>
                          <a:pt x="1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41" name="Rectangle 40"/>
                <p:cNvSpPr>
                  <a:spLocks noChangeArrowheads="1"/>
                </p:cNvSpPr>
                <p:nvPr/>
              </p:nvSpPr>
              <p:spPr bwMode="auto">
                <a:xfrm>
                  <a:off x="9199" y="12617"/>
                  <a:ext cx="1718"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42" name="Freeform 41"/>
                <p:cNvSpPr>
                  <a:spLocks/>
                </p:cNvSpPr>
                <p:nvPr/>
              </p:nvSpPr>
              <p:spPr bwMode="auto">
                <a:xfrm>
                  <a:off x="9100" y="7599"/>
                  <a:ext cx="241" cy="1322"/>
                </a:xfrm>
                <a:custGeom>
                  <a:avLst/>
                  <a:gdLst>
                    <a:gd name="T0" fmla="*/ 213 w 241"/>
                    <a:gd name="T1" fmla="*/ 1322 h 1322"/>
                    <a:gd name="T2" fmla="*/ 241 w 241"/>
                    <a:gd name="T3" fmla="*/ 1322 h 1322"/>
                    <a:gd name="T4" fmla="*/ 28 w 241"/>
                    <a:gd name="T5" fmla="*/ 0 h 1322"/>
                    <a:gd name="T6" fmla="*/ 0 w 241"/>
                    <a:gd name="T7" fmla="*/ 14 h 1322"/>
                    <a:gd name="T8" fmla="*/ 213 w 241"/>
                    <a:gd name="T9" fmla="*/ 1322 h 1322"/>
                  </a:gdLst>
                  <a:ahLst/>
                  <a:cxnLst>
                    <a:cxn ang="0">
                      <a:pos x="T0" y="T1"/>
                    </a:cxn>
                    <a:cxn ang="0">
                      <a:pos x="T2" y="T3"/>
                    </a:cxn>
                    <a:cxn ang="0">
                      <a:pos x="T4" y="T5"/>
                    </a:cxn>
                    <a:cxn ang="0">
                      <a:pos x="T6" y="T7"/>
                    </a:cxn>
                    <a:cxn ang="0">
                      <a:pos x="T8" y="T9"/>
                    </a:cxn>
                  </a:cxnLst>
                  <a:rect l="0" t="0" r="r" b="b"/>
                  <a:pathLst>
                    <a:path w="241" h="1322">
                      <a:moveTo>
                        <a:pt x="213" y="1322"/>
                      </a:moveTo>
                      <a:lnTo>
                        <a:pt x="241" y="1322"/>
                      </a:lnTo>
                      <a:lnTo>
                        <a:pt x="28" y="0"/>
                      </a:lnTo>
                      <a:lnTo>
                        <a:pt x="0" y="14"/>
                      </a:lnTo>
                      <a:lnTo>
                        <a:pt x="213"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3" name="Freeform 42"/>
                <p:cNvSpPr>
                  <a:spLocks/>
                </p:cNvSpPr>
                <p:nvPr/>
              </p:nvSpPr>
              <p:spPr bwMode="auto">
                <a:xfrm>
                  <a:off x="10818" y="7599"/>
                  <a:ext cx="241" cy="1322"/>
                </a:xfrm>
                <a:custGeom>
                  <a:avLst/>
                  <a:gdLst>
                    <a:gd name="T0" fmla="*/ 0 w 241"/>
                    <a:gd name="T1" fmla="*/ 1322 h 1322"/>
                    <a:gd name="T2" fmla="*/ 28 w 241"/>
                    <a:gd name="T3" fmla="*/ 1322 h 1322"/>
                    <a:gd name="T4" fmla="*/ 241 w 241"/>
                    <a:gd name="T5" fmla="*/ 14 h 1322"/>
                    <a:gd name="T6" fmla="*/ 213 w 241"/>
                    <a:gd name="T7" fmla="*/ 0 h 1322"/>
                    <a:gd name="T8" fmla="*/ 0 w 241"/>
                    <a:gd name="T9" fmla="*/ 1322 h 1322"/>
                  </a:gdLst>
                  <a:ahLst/>
                  <a:cxnLst>
                    <a:cxn ang="0">
                      <a:pos x="T0" y="T1"/>
                    </a:cxn>
                    <a:cxn ang="0">
                      <a:pos x="T2" y="T3"/>
                    </a:cxn>
                    <a:cxn ang="0">
                      <a:pos x="T4" y="T5"/>
                    </a:cxn>
                    <a:cxn ang="0">
                      <a:pos x="T6" y="T7"/>
                    </a:cxn>
                    <a:cxn ang="0">
                      <a:pos x="T8" y="T9"/>
                    </a:cxn>
                  </a:cxnLst>
                  <a:rect l="0" t="0" r="r" b="b"/>
                  <a:pathLst>
                    <a:path w="241" h="1322">
                      <a:moveTo>
                        <a:pt x="0" y="1322"/>
                      </a:moveTo>
                      <a:lnTo>
                        <a:pt x="28" y="1322"/>
                      </a:lnTo>
                      <a:lnTo>
                        <a:pt x="241" y="14"/>
                      </a:lnTo>
                      <a:lnTo>
                        <a:pt x="213" y="0"/>
                      </a:lnTo>
                      <a:lnTo>
                        <a:pt x="0"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5" name="Oval 44"/>
                <p:cNvSpPr>
                  <a:spLocks noChangeArrowheads="1"/>
                </p:cNvSpPr>
                <p:nvPr/>
              </p:nvSpPr>
              <p:spPr bwMode="auto">
                <a:xfrm>
                  <a:off x="9128" y="7542"/>
                  <a:ext cx="190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6" name="Oval 45"/>
                <p:cNvSpPr>
                  <a:spLocks noChangeArrowheads="1"/>
                </p:cNvSpPr>
                <p:nvPr/>
              </p:nvSpPr>
              <p:spPr bwMode="auto">
                <a:xfrm>
                  <a:off x="9100" y="7499"/>
                  <a:ext cx="1959" cy="142"/>
                </a:xfrm>
                <a:prstGeom prst="ellipse">
                  <a:avLst/>
                </a:prstGeom>
                <a:noFill/>
                <a:ln w="1778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sp>
            <p:nvSpPr>
              <p:cNvPr id="20" name="Oval 19"/>
              <p:cNvSpPr>
                <a:spLocks noChangeArrowheads="1"/>
              </p:cNvSpPr>
              <p:nvPr/>
            </p:nvSpPr>
            <p:spPr bwMode="auto">
              <a:xfrm>
                <a:off x="1776095" y="195008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1" name="Oval 20"/>
              <p:cNvSpPr>
                <a:spLocks noChangeArrowheads="1"/>
              </p:cNvSpPr>
              <p:nvPr/>
            </p:nvSpPr>
            <p:spPr bwMode="auto">
              <a:xfrm>
                <a:off x="1722120" y="9753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2" name="Oval 21"/>
              <p:cNvSpPr>
                <a:spLocks noChangeArrowheads="1"/>
              </p:cNvSpPr>
              <p:nvPr/>
            </p:nvSpPr>
            <p:spPr bwMode="auto">
              <a:xfrm>
                <a:off x="748665" y="111061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3" name="Oval 22"/>
              <p:cNvSpPr>
                <a:spLocks noChangeArrowheads="1"/>
              </p:cNvSpPr>
              <p:nvPr/>
            </p:nvSpPr>
            <p:spPr bwMode="auto">
              <a:xfrm>
                <a:off x="1235710" y="1678940"/>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4" name="Oval 23"/>
              <p:cNvSpPr>
                <a:spLocks noChangeArrowheads="1"/>
              </p:cNvSpPr>
              <p:nvPr/>
            </p:nvSpPr>
            <p:spPr bwMode="auto">
              <a:xfrm>
                <a:off x="137096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5" name="Oval 24"/>
              <p:cNvSpPr>
                <a:spLocks noChangeArrowheads="1"/>
              </p:cNvSpPr>
              <p:nvPr/>
            </p:nvSpPr>
            <p:spPr bwMode="auto">
              <a:xfrm>
                <a:off x="193865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6" name="Oval 25"/>
              <p:cNvSpPr>
                <a:spLocks noChangeArrowheads="1"/>
              </p:cNvSpPr>
              <p:nvPr/>
            </p:nvSpPr>
            <p:spPr bwMode="auto">
              <a:xfrm>
                <a:off x="2371725" y="20586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7" name="Oval 26"/>
              <p:cNvSpPr>
                <a:spLocks noChangeArrowheads="1"/>
              </p:cNvSpPr>
              <p:nvPr/>
            </p:nvSpPr>
            <p:spPr bwMode="auto">
              <a:xfrm>
                <a:off x="2479675" y="157099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8" name="Oval 27"/>
              <p:cNvSpPr>
                <a:spLocks noChangeArrowheads="1"/>
              </p:cNvSpPr>
              <p:nvPr/>
            </p:nvSpPr>
            <p:spPr bwMode="auto">
              <a:xfrm>
                <a:off x="1506220" y="2383155"/>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9" name="Oval 28"/>
              <p:cNvSpPr>
                <a:spLocks noChangeArrowheads="1"/>
              </p:cNvSpPr>
              <p:nvPr/>
            </p:nvSpPr>
            <p:spPr bwMode="auto">
              <a:xfrm>
                <a:off x="1506220" y="287083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30" name="Oval 29"/>
              <p:cNvSpPr>
                <a:spLocks noChangeArrowheads="1"/>
              </p:cNvSpPr>
              <p:nvPr/>
            </p:nvSpPr>
            <p:spPr bwMode="auto">
              <a:xfrm>
                <a:off x="910590" y="20040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31" name="Oval 30"/>
              <p:cNvSpPr>
                <a:spLocks noChangeArrowheads="1"/>
              </p:cNvSpPr>
              <p:nvPr/>
            </p:nvSpPr>
            <p:spPr bwMode="auto">
              <a:xfrm>
                <a:off x="315595" y="178752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32" name="Oval 31"/>
              <p:cNvSpPr>
                <a:spLocks noChangeArrowheads="1"/>
              </p:cNvSpPr>
              <p:nvPr/>
            </p:nvSpPr>
            <p:spPr bwMode="auto">
              <a:xfrm>
                <a:off x="748665" y="281686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33" name="Rectangle 32"/>
              <p:cNvSpPr>
                <a:spLocks noChangeArrowheads="1"/>
              </p:cNvSpPr>
              <p:nvPr/>
            </p:nvSpPr>
            <p:spPr bwMode="auto">
              <a:xfrm>
                <a:off x="414655" y="232727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4" name="Rectangle 33"/>
              <p:cNvSpPr>
                <a:spLocks noChangeArrowheads="1"/>
              </p:cNvSpPr>
              <p:nvPr/>
            </p:nvSpPr>
            <p:spPr bwMode="auto">
              <a:xfrm>
                <a:off x="1073150" y="238315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5" name="Rectangle 34"/>
              <p:cNvSpPr>
                <a:spLocks noChangeArrowheads="1"/>
              </p:cNvSpPr>
              <p:nvPr/>
            </p:nvSpPr>
            <p:spPr bwMode="auto">
              <a:xfrm>
                <a:off x="2046605"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6" name="Rectangle 35"/>
              <p:cNvSpPr>
                <a:spLocks noChangeArrowheads="1"/>
              </p:cNvSpPr>
              <p:nvPr/>
            </p:nvSpPr>
            <p:spPr bwMode="auto">
              <a:xfrm>
                <a:off x="2046605" y="2545715"/>
                <a:ext cx="288925"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7" name="Rectangle 36"/>
              <p:cNvSpPr>
                <a:spLocks noChangeArrowheads="1"/>
              </p:cNvSpPr>
              <p:nvPr/>
            </p:nvSpPr>
            <p:spPr bwMode="auto">
              <a:xfrm>
                <a:off x="640080"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grpSp>
        <p:sp>
          <p:nvSpPr>
            <p:cNvPr id="18" name="Oval 17"/>
            <p:cNvSpPr>
              <a:spLocks noChangeArrowheads="1"/>
            </p:cNvSpPr>
            <p:nvPr/>
          </p:nvSpPr>
          <p:spPr bwMode="auto">
            <a:xfrm>
              <a:off x="2514600" y="240030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grpSp>
      <p:cxnSp>
        <p:nvCxnSpPr>
          <p:cNvPr id="49" name="Straight Arrow Connector 48"/>
          <p:cNvCxnSpPr/>
          <p:nvPr/>
        </p:nvCxnSpPr>
        <p:spPr>
          <a:xfrm flipV="1">
            <a:off x="3325232" y="2334442"/>
            <a:ext cx="1397000" cy="1597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0" name="TextBox 49"/>
          <p:cNvSpPr txBox="1"/>
          <p:nvPr/>
        </p:nvSpPr>
        <p:spPr>
          <a:xfrm>
            <a:off x="3147333" y="1716277"/>
            <a:ext cx="1375505" cy="400110"/>
          </a:xfrm>
          <a:prstGeom prst="rect">
            <a:avLst/>
          </a:prstGeom>
          <a:noFill/>
        </p:spPr>
        <p:txBody>
          <a:bodyPr wrap="none" rtlCol="0">
            <a:spAutoFit/>
          </a:bodyPr>
          <a:lstStyle/>
          <a:p>
            <a:r>
              <a:rPr lang="en-US" sz="2000" dirty="0" smtClean="0">
                <a:solidFill>
                  <a:srgbClr val="003366"/>
                </a:solidFill>
                <a:latin typeface="Verdana"/>
                <a:cs typeface="Verdana"/>
              </a:rPr>
              <a:t>Unit Rate</a:t>
            </a:r>
            <a:endParaRPr lang="en-US" sz="2000" dirty="0">
              <a:solidFill>
                <a:srgbClr val="003366"/>
              </a:solidFill>
              <a:latin typeface="Verdana"/>
              <a:cs typeface="Verdana"/>
            </a:endParaRPr>
          </a:p>
        </p:txBody>
      </p:sp>
      <p:cxnSp>
        <p:nvCxnSpPr>
          <p:cNvPr id="51" name="Straight Arrow Connector 50"/>
          <p:cNvCxnSpPr/>
          <p:nvPr/>
        </p:nvCxnSpPr>
        <p:spPr>
          <a:xfrm>
            <a:off x="3325232" y="2494172"/>
            <a:ext cx="1682037" cy="12970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p:nvCxnSpPr>
        <p:spPr>
          <a:xfrm>
            <a:off x="3325232" y="2494172"/>
            <a:ext cx="0" cy="23384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3" name="TextBox 52"/>
          <p:cNvSpPr txBox="1"/>
          <p:nvPr/>
        </p:nvSpPr>
        <p:spPr>
          <a:xfrm>
            <a:off x="1323975" y="4432526"/>
            <a:ext cx="1547218" cy="400110"/>
          </a:xfrm>
          <a:prstGeom prst="rect">
            <a:avLst/>
          </a:prstGeom>
          <a:noFill/>
        </p:spPr>
        <p:txBody>
          <a:bodyPr wrap="none" rtlCol="0">
            <a:spAutoFit/>
          </a:bodyPr>
          <a:lstStyle/>
          <a:p>
            <a:r>
              <a:rPr lang="en-US" sz="2000" dirty="0" smtClean="0">
                <a:solidFill>
                  <a:srgbClr val="003366"/>
                </a:solidFill>
                <a:latin typeface="Verdana"/>
                <a:cs typeface="Verdana"/>
              </a:rPr>
              <a:t>Scaling Up</a:t>
            </a:r>
            <a:endParaRPr lang="en-US" sz="2000" dirty="0">
              <a:solidFill>
                <a:srgbClr val="003366"/>
              </a:solidFill>
              <a:latin typeface="Verdana"/>
              <a:cs typeface="Verdana"/>
            </a:endParaRPr>
          </a:p>
        </p:txBody>
      </p:sp>
      <p:sp>
        <p:nvSpPr>
          <p:cNvPr id="54" name="TextBox 53"/>
          <p:cNvSpPr txBox="1"/>
          <p:nvPr/>
        </p:nvSpPr>
        <p:spPr>
          <a:xfrm>
            <a:off x="2574458" y="3591181"/>
            <a:ext cx="1746312" cy="400110"/>
          </a:xfrm>
          <a:prstGeom prst="rect">
            <a:avLst/>
          </a:prstGeom>
          <a:noFill/>
        </p:spPr>
        <p:txBody>
          <a:bodyPr wrap="none" rtlCol="0">
            <a:spAutoFit/>
          </a:bodyPr>
          <a:lstStyle/>
          <a:p>
            <a:r>
              <a:rPr lang="en-US" sz="2000" dirty="0" smtClean="0">
                <a:solidFill>
                  <a:srgbClr val="003366"/>
                </a:solidFill>
                <a:latin typeface="Verdana"/>
                <a:cs typeface="Verdana"/>
              </a:rPr>
              <a:t>Scale Factor</a:t>
            </a:r>
            <a:endParaRPr lang="en-US" sz="2000" dirty="0">
              <a:solidFill>
                <a:srgbClr val="003366"/>
              </a:solidFill>
              <a:latin typeface="Verdana"/>
              <a:cs typeface="Verdana"/>
            </a:endParaRPr>
          </a:p>
        </p:txBody>
      </p:sp>
    </p:spTree>
    <p:extLst>
      <p:ext uri="{BB962C8B-B14F-4D97-AF65-F5344CB8AC3E}">
        <p14:creationId xmlns:p14="http://schemas.microsoft.com/office/powerpoint/2010/main" val="41473245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438" y="5911728"/>
            <a:ext cx="2673270" cy="696059"/>
          </a:xfrm>
          <a:prstGeom prst="rect">
            <a:avLst/>
          </a:prstGeom>
        </p:spPr>
      </p:pic>
      <p:sp>
        <p:nvSpPr>
          <p:cNvPr id="9" name="Title 1"/>
          <p:cNvSpPr txBox="1">
            <a:spLocks/>
          </p:cNvSpPr>
          <p:nvPr/>
        </p:nvSpPr>
        <p:spPr>
          <a:xfrm>
            <a:off x="1009649" y="319177"/>
            <a:ext cx="8134351" cy="1143000"/>
          </a:xfrm>
          <a:prstGeom prst="rect">
            <a:avLst/>
          </a:prstGeom>
        </p:spPr>
        <p:txBody>
          <a:bodyPr vert="horz" lIns="91440" tIns="45720" rIns="91440" bIns="45720" rtlCol="0" anchor="ctr">
            <a:noAutofit/>
          </a:bodyPr>
          <a:lstStyle/>
          <a:p>
            <a:pPr lvl="0" algn="ctr">
              <a:spcBef>
                <a:spcPct val="0"/>
              </a:spcBef>
              <a:defRPr/>
            </a:pPr>
            <a:r>
              <a:rPr lang="en-US" sz="3200" b="1" dirty="0" smtClean="0">
                <a:solidFill>
                  <a:srgbClr val="002060"/>
                </a:solidFill>
                <a:latin typeface="Verdana"/>
                <a:cs typeface="Verdana"/>
              </a:rPr>
              <a:t>Building Procedural Fluency from Conceptual Understanding</a:t>
            </a:r>
            <a:endParaRPr kumimoji="0" lang="en-US" sz="3200" b="1" u="none" strike="noStrike" kern="1200" cap="none" spc="0" normalizeH="0" baseline="0" noProof="0" dirty="0" smtClean="0">
              <a:ln>
                <a:noFill/>
              </a:ln>
              <a:solidFill>
                <a:srgbClr val="002060"/>
              </a:solidFill>
              <a:effectLst/>
              <a:uLnTx/>
              <a:uFillTx/>
              <a:latin typeface="Verdana"/>
              <a:ea typeface="Verdana" pitchFamily="34" charset="0"/>
              <a:cs typeface="Verdana"/>
            </a:endParaRPr>
          </a:p>
        </p:txBody>
      </p:sp>
      <p:sp>
        <p:nvSpPr>
          <p:cNvPr id="7" name="Content Placeholder 6"/>
          <p:cNvSpPr>
            <a:spLocks noGrp="1"/>
          </p:cNvSpPr>
          <p:nvPr>
            <p:ph sz="half" idx="4294967295"/>
          </p:nvPr>
        </p:nvSpPr>
        <p:spPr>
          <a:xfrm>
            <a:off x="1009650" y="1546314"/>
            <a:ext cx="7852410" cy="4525963"/>
          </a:xfrm>
        </p:spPr>
        <p:txBody>
          <a:bodyPr/>
          <a:lstStyle/>
          <a:p>
            <a:pPr marL="114300" indent="0">
              <a:buNone/>
            </a:pPr>
            <a:r>
              <a:rPr lang="en-US" sz="2200" u="sng" dirty="0" smtClean="0">
                <a:solidFill>
                  <a:srgbClr val="002060"/>
                </a:solidFill>
                <a:latin typeface="Verdana"/>
                <a:cs typeface="Verdana"/>
              </a:rPr>
              <a:t>Finding </a:t>
            </a:r>
            <a:r>
              <a:rPr lang="en-US" sz="2200" u="sng" dirty="0">
                <a:solidFill>
                  <a:srgbClr val="002060"/>
                </a:solidFill>
                <a:latin typeface="Verdana"/>
                <a:cs typeface="Verdana"/>
              </a:rPr>
              <a:t>the Missing Value </a:t>
            </a:r>
          </a:p>
          <a:p>
            <a:pPr marL="114300" indent="0">
              <a:buNone/>
            </a:pPr>
            <a:r>
              <a:rPr lang="en-US" sz="2200" dirty="0">
                <a:solidFill>
                  <a:srgbClr val="002060"/>
                </a:solidFill>
                <a:latin typeface="Verdana"/>
                <a:cs typeface="Verdana"/>
              </a:rPr>
              <a:t>Find the value of the unknown in each of the proportions shown below.</a:t>
            </a:r>
          </a:p>
          <a:p>
            <a:pPr marL="0" indent="0">
              <a:buNone/>
            </a:pPr>
            <a:endParaRPr lang="en-US" dirty="0"/>
          </a:p>
        </p:txBody>
      </p:sp>
      <p:grpSp>
        <p:nvGrpSpPr>
          <p:cNvPr id="2" name="Group 1"/>
          <p:cNvGrpSpPr/>
          <p:nvPr/>
        </p:nvGrpSpPr>
        <p:grpSpPr>
          <a:xfrm>
            <a:off x="2889634" y="2948666"/>
            <a:ext cx="3299156" cy="3123611"/>
            <a:chOff x="4993033" y="4049555"/>
            <a:chExt cx="2530655" cy="2573847"/>
          </a:xfrm>
        </p:grpSpPr>
        <p:pic>
          <p:nvPicPr>
            <p:cNvPr id="10" name="Picture 9" descr="ph5515-smith:Domain:Education.Pitt.Edu:Users:pegs:Documents:NCTM2013:Impactful Teaching Practice 2_files:image002.png"/>
            <p:cNvPicPr/>
            <p:nvPr/>
          </p:nvPicPr>
          <p:blipFill>
            <a:blip r:embed="rId4">
              <a:extLst>
                <a:ext uri="{28A0092B-C50C-407E-A947-70E740481C1C}">
                  <a14:useLocalDpi xmlns:a14="http://schemas.microsoft.com/office/drawing/2010/main" val="0"/>
                </a:ext>
              </a:extLst>
            </a:blip>
            <a:srcRect/>
            <a:stretch>
              <a:fillRect/>
            </a:stretch>
          </p:blipFill>
          <p:spPr bwMode="auto">
            <a:xfrm>
              <a:off x="5017767" y="4049555"/>
              <a:ext cx="990483" cy="752207"/>
            </a:xfrm>
            <a:prstGeom prst="rect">
              <a:avLst/>
            </a:prstGeom>
            <a:noFill/>
            <a:ln>
              <a:noFill/>
            </a:ln>
          </p:spPr>
        </p:pic>
        <p:pic>
          <p:nvPicPr>
            <p:cNvPr id="11" name="Picture 10" descr="ph5515-smith:Domain:Education.Pitt.Edu:Users:pegs:Documents:NCTM2013:Impactful Teaching Practice 2_files:image004.png"/>
            <p:cNvPicPr/>
            <p:nvPr/>
          </p:nvPicPr>
          <p:blipFill>
            <a:blip r:embed="rId5">
              <a:extLst>
                <a:ext uri="{28A0092B-C50C-407E-A947-70E740481C1C}">
                  <a14:useLocalDpi xmlns:a14="http://schemas.microsoft.com/office/drawing/2010/main" val="0"/>
                </a:ext>
              </a:extLst>
            </a:blip>
            <a:srcRect/>
            <a:stretch>
              <a:fillRect/>
            </a:stretch>
          </p:blipFill>
          <p:spPr bwMode="auto">
            <a:xfrm>
              <a:off x="6605480" y="4049555"/>
              <a:ext cx="827407" cy="752207"/>
            </a:xfrm>
            <a:prstGeom prst="rect">
              <a:avLst/>
            </a:prstGeom>
            <a:noFill/>
            <a:ln>
              <a:noFill/>
            </a:ln>
          </p:spPr>
        </p:pic>
        <p:pic>
          <p:nvPicPr>
            <p:cNvPr id="12" name="Picture 11" descr="ph5515-smith:Domain:Education.Pitt.Edu:Users:pegs:Documents:NCTM2013:Impactful Teaching Practice 2_files:image006.png"/>
            <p:cNvPicPr/>
            <p:nvPr/>
          </p:nvPicPr>
          <p:blipFill>
            <a:blip r:embed="rId6">
              <a:extLst>
                <a:ext uri="{28A0092B-C50C-407E-A947-70E740481C1C}">
                  <a14:useLocalDpi xmlns:a14="http://schemas.microsoft.com/office/drawing/2010/main" val="0"/>
                </a:ext>
              </a:extLst>
            </a:blip>
            <a:srcRect/>
            <a:stretch>
              <a:fillRect/>
            </a:stretch>
          </p:blipFill>
          <p:spPr bwMode="auto">
            <a:xfrm>
              <a:off x="5017768" y="4863720"/>
              <a:ext cx="990482" cy="752464"/>
            </a:xfrm>
            <a:prstGeom prst="rect">
              <a:avLst/>
            </a:prstGeom>
            <a:noFill/>
            <a:ln>
              <a:noFill/>
            </a:ln>
          </p:spPr>
        </p:pic>
        <p:pic>
          <p:nvPicPr>
            <p:cNvPr id="13" name="Picture 12" descr="ph5515-smith:Domain:Education.Pitt.Edu:Users:pegs:Documents:NCTM2013:Impactful Teaching Practice 2_files:image008.png"/>
            <p:cNvPicPr/>
            <p:nvPr/>
          </p:nvPicPr>
          <p:blipFill>
            <a:blip r:embed="rId7">
              <a:extLst>
                <a:ext uri="{28A0092B-C50C-407E-A947-70E740481C1C}">
                  <a14:useLocalDpi xmlns:a14="http://schemas.microsoft.com/office/drawing/2010/main" val="0"/>
                </a:ext>
              </a:extLst>
            </a:blip>
            <a:srcRect/>
            <a:stretch>
              <a:fillRect/>
            </a:stretch>
          </p:blipFill>
          <p:spPr bwMode="auto">
            <a:xfrm>
              <a:off x="6605480" y="4897095"/>
              <a:ext cx="918208" cy="719089"/>
            </a:xfrm>
            <a:prstGeom prst="rect">
              <a:avLst/>
            </a:prstGeom>
            <a:noFill/>
            <a:ln>
              <a:noFill/>
            </a:ln>
          </p:spPr>
        </p:pic>
        <p:pic>
          <p:nvPicPr>
            <p:cNvPr id="14" name="Picture 13" descr="ph5515-smith:Domain:Education.Pitt.Edu:Users:pegs:Documents:NCTM2013:Impactful Teaching Practice 2_files:image010.png"/>
            <p:cNvPicPr/>
            <p:nvPr/>
          </p:nvPicPr>
          <p:blipFill>
            <a:blip r:embed="rId8">
              <a:extLst>
                <a:ext uri="{28A0092B-C50C-407E-A947-70E740481C1C}">
                  <a14:useLocalDpi xmlns:a14="http://schemas.microsoft.com/office/drawing/2010/main" val="0"/>
                </a:ext>
              </a:extLst>
            </a:blip>
            <a:srcRect/>
            <a:stretch>
              <a:fillRect/>
            </a:stretch>
          </p:blipFill>
          <p:spPr bwMode="auto">
            <a:xfrm>
              <a:off x="4993033" y="5777729"/>
              <a:ext cx="1015216" cy="830058"/>
            </a:xfrm>
            <a:prstGeom prst="rect">
              <a:avLst/>
            </a:prstGeom>
            <a:noFill/>
            <a:ln>
              <a:noFill/>
            </a:ln>
          </p:spPr>
        </p:pic>
        <p:pic>
          <p:nvPicPr>
            <p:cNvPr id="15" name="Picture 14" descr="ph5515-smith:Domain:Education.Pitt.Edu:Users:pegs:Documents:NCTM2013:Impactful Teaching Practice 2_files:image012.png"/>
            <p:cNvPicPr/>
            <p:nvPr/>
          </p:nvPicPr>
          <p:blipFill>
            <a:blip r:embed="rId9">
              <a:extLst>
                <a:ext uri="{28A0092B-C50C-407E-A947-70E740481C1C}">
                  <a14:useLocalDpi xmlns:a14="http://schemas.microsoft.com/office/drawing/2010/main" val="0"/>
                </a:ext>
              </a:extLst>
            </a:blip>
            <a:srcRect/>
            <a:stretch>
              <a:fillRect/>
            </a:stretch>
          </p:blipFill>
          <p:spPr bwMode="auto">
            <a:xfrm>
              <a:off x="6605480" y="5714881"/>
              <a:ext cx="918208" cy="908521"/>
            </a:xfrm>
            <a:prstGeom prst="rect">
              <a:avLst/>
            </a:prstGeom>
            <a:noFill/>
            <a:ln>
              <a:noFill/>
            </a:ln>
          </p:spPr>
        </p:pic>
      </p:grpSp>
      <p:grpSp>
        <p:nvGrpSpPr>
          <p:cNvPr id="16" name="Group 15"/>
          <p:cNvGrpSpPr/>
          <p:nvPr/>
        </p:nvGrpSpPr>
        <p:grpSpPr>
          <a:xfrm>
            <a:off x="1" y="-23724"/>
            <a:ext cx="1020617" cy="6894423"/>
            <a:chOff x="1" y="-23724"/>
            <a:chExt cx="1020617" cy="6894423"/>
          </a:xfrm>
        </p:grpSpPr>
        <p:pic>
          <p:nvPicPr>
            <p:cNvPr id="17" name="Picture 16" descr="14861 principles to action cover bar 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8" name="Picture 17" descr="14861 principles to action cover.ps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0614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Support Productive Struggle </a:t>
            </a:r>
          </a:p>
          <a:p>
            <a:pPr lvl="0" algn="ctr">
              <a:spcBef>
                <a:spcPct val="0"/>
              </a:spcBef>
              <a:defRPr/>
            </a:pPr>
            <a:r>
              <a:rPr lang="en-US" sz="2800" b="1" dirty="0" smtClean="0">
                <a:solidFill>
                  <a:srgbClr val="002060"/>
                </a:solidFill>
                <a:latin typeface="Verdana"/>
                <a:cs typeface="Verdana"/>
              </a:rPr>
              <a:t>in Learning Mathematics</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581150"/>
            <a:ext cx="7286625" cy="4191000"/>
          </a:xfrm>
          <a:prstGeom prst="rect">
            <a:avLst/>
          </a:prstGeom>
        </p:spPr>
        <p:txBody>
          <a:bodyPr vert="horz" lIns="91440" tIns="45720" rIns="91440" bIns="45720" rtlCol="0">
            <a:noAutofit/>
          </a:bodyPr>
          <a:lstStyle/>
          <a:p>
            <a:endParaRPr lang="en-US" sz="2800" dirty="0" smtClean="0">
              <a:solidFill>
                <a:srgbClr val="1F497D"/>
              </a:solidFill>
              <a:latin typeface="Verdana"/>
              <a:cs typeface="Verdana"/>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44" name="Rectangle 43"/>
          <p:cNvSpPr/>
          <p:nvPr/>
        </p:nvSpPr>
        <p:spPr>
          <a:xfrm>
            <a:off x="1186832" y="1581150"/>
            <a:ext cx="7659333" cy="4770537"/>
          </a:xfrm>
          <a:prstGeom prst="rect">
            <a:avLst/>
          </a:prstGeom>
        </p:spPr>
        <p:txBody>
          <a:bodyPr wrap="square">
            <a:spAutoFit/>
          </a:bodyPr>
          <a:lstStyle/>
          <a:p>
            <a:pPr marL="114300" indent="-114300">
              <a:buNone/>
            </a:pPr>
            <a:r>
              <a:rPr lang="en-US" sz="2800" dirty="0" smtClean="0">
                <a:solidFill>
                  <a:srgbClr val="002060"/>
                </a:solidFill>
                <a:latin typeface="Verdana"/>
                <a:cs typeface="Verdana"/>
              </a:rPr>
              <a:t>Productive Struggle should:</a:t>
            </a:r>
          </a:p>
          <a:p>
            <a:pPr marL="342900" indent="-342900">
              <a:spcBef>
                <a:spcPts val="600"/>
              </a:spcBef>
              <a:spcAft>
                <a:spcPts val="600"/>
              </a:spcAft>
              <a:buFont typeface="Arial"/>
              <a:buChar char="•"/>
            </a:pPr>
            <a:r>
              <a:rPr lang="en-US" sz="2800" dirty="0" smtClean="0">
                <a:solidFill>
                  <a:srgbClr val="002060"/>
                </a:solidFill>
                <a:latin typeface="Verdana"/>
                <a:cs typeface="Verdana"/>
              </a:rPr>
              <a:t>Be considered essential to learning mathematics with understanding;</a:t>
            </a:r>
          </a:p>
          <a:p>
            <a:pPr marL="342900" indent="-342900">
              <a:spcBef>
                <a:spcPts val="600"/>
              </a:spcBef>
              <a:spcAft>
                <a:spcPts val="600"/>
              </a:spcAft>
              <a:buFont typeface="Arial"/>
              <a:buChar char="•"/>
            </a:pPr>
            <a:r>
              <a:rPr lang="en-US" sz="2800" dirty="0" smtClean="0">
                <a:solidFill>
                  <a:srgbClr val="002060"/>
                </a:solidFill>
                <a:latin typeface="Verdana"/>
                <a:cs typeface="Verdana"/>
              </a:rPr>
              <a:t>Develop students’ capacity to persevere in the face of challenge; and</a:t>
            </a:r>
          </a:p>
          <a:p>
            <a:pPr marL="342900" indent="-342900">
              <a:spcBef>
                <a:spcPts val="600"/>
              </a:spcBef>
              <a:spcAft>
                <a:spcPts val="600"/>
              </a:spcAft>
              <a:buFont typeface="Arial"/>
              <a:buChar char="•"/>
            </a:pPr>
            <a:r>
              <a:rPr lang="en-US" sz="2800" dirty="0" smtClean="0">
                <a:solidFill>
                  <a:srgbClr val="002060"/>
                </a:solidFill>
                <a:latin typeface="Verdana"/>
                <a:cs typeface="Verdana"/>
              </a:rPr>
              <a:t>Help students realize that they are capable of doing well in mathematics with effort.</a:t>
            </a:r>
          </a:p>
          <a:p>
            <a:pPr marL="342900" indent="-342900">
              <a:lnSpc>
                <a:spcPct val="50000"/>
              </a:lnSpc>
              <a:buFont typeface="Arial"/>
              <a:buChar char="•"/>
            </a:pPr>
            <a:endParaRPr lang="en-US" sz="2000" i="1" dirty="0" smtClean="0">
              <a:solidFill>
                <a:schemeClr val="accent1">
                  <a:lumMod val="75000"/>
                </a:schemeClr>
              </a:solidFill>
              <a:latin typeface="Verdana"/>
              <a:ea typeface="ＭＳ Ｐゴシック" charset="0"/>
              <a:cs typeface="Verdana"/>
            </a:endParaRPr>
          </a:p>
          <a:p>
            <a:endParaRPr lang="en-US" sz="2000" dirty="0" smtClean="0">
              <a:solidFill>
                <a:schemeClr val="tx2"/>
              </a:solidFill>
              <a:latin typeface="Verdana"/>
              <a:cs typeface="Verdana"/>
            </a:endParaRPr>
          </a:p>
          <a:p>
            <a:endParaRPr lang="en-US" sz="2000" dirty="0">
              <a:solidFill>
                <a:schemeClr val="tx2"/>
              </a:solidFill>
            </a:endParaRPr>
          </a:p>
        </p:txBody>
      </p:sp>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933449" y="319177"/>
            <a:ext cx="8210551" cy="1143000"/>
          </a:xfrm>
          <a:prstGeom prst="rect">
            <a:avLst/>
          </a:prstGeom>
        </p:spPr>
        <p:txBody>
          <a:bodyPr vert="horz" lIns="91440" tIns="45720" rIns="91440" bIns="45720" rtlCol="0" anchor="ctr">
            <a:noAutofit/>
          </a:bodyPr>
          <a:lstStyle/>
          <a:p>
            <a:pPr lvl="0" algn="ctr">
              <a:spcBef>
                <a:spcPct val="0"/>
              </a:spcBef>
              <a:defRPr/>
            </a:pPr>
            <a:r>
              <a:rPr lang="en-US" sz="3200" b="1" dirty="0" smtClean="0">
                <a:solidFill>
                  <a:srgbClr val="002060"/>
                </a:solidFill>
                <a:latin typeface="+mj-lt"/>
                <a:cs typeface="Verdana"/>
              </a:rPr>
              <a:t>Support Productive Struggle in Learning Mathematics</a:t>
            </a:r>
            <a:endParaRPr kumimoji="0" lang="en-US" sz="3200" b="1" u="none" strike="noStrike" kern="1200" cap="none" spc="0" normalizeH="0" baseline="0" noProof="0" dirty="0" smtClean="0">
              <a:ln>
                <a:noFill/>
              </a:ln>
              <a:solidFill>
                <a:srgbClr val="002060"/>
              </a:solidFill>
              <a:effectLst/>
              <a:uLnTx/>
              <a:uFillTx/>
              <a:latin typeface="+mj-lt"/>
              <a:ea typeface="Verdana" pitchFamily="34" charset="0"/>
              <a:cs typeface="Verdana"/>
            </a:endParaRPr>
          </a:p>
        </p:txBody>
      </p:sp>
      <p:sp>
        <p:nvSpPr>
          <p:cNvPr id="6" name="Rectangle 3"/>
          <p:cNvSpPr txBox="1">
            <a:spLocks noChangeArrowheads="1"/>
          </p:cNvSpPr>
          <p:nvPr/>
        </p:nvSpPr>
        <p:spPr>
          <a:xfrm>
            <a:off x="1123950" y="1496274"/>
            <a:ext cx="7712789" cy="4191000"/>
          </a:xfrm>
          <a:prstGeom prst="rect">
            <a:avLst/>
          </a:prstGeom>
        </p:spPr>
        <p:txBody>
          <a:bodyPr vert="horz" lIns="91440" tIns="45720" rIns="91440" bIns="45720" rtlCol="0">
            <a:noAutofit/>
          </a:bodyPr>
          <a:lstStyle/>
          <a:p>
            <a:pPr marL="342900" indent="-342900">
              <a:lnSpc>
                <a:spcPct val="50000"/>
              </a:lnSpc>
              <a:buFont typeface="Arial"/>
              <a:buChar char="•"/>
            </a:pPr>
            <a:endParaRPr lang="en-US" sz="2400" i="1" dirty="0" smtClean="0">
              <a:solidFill>
                <a:srgbClr val="003366"/>
              </a:solidFill>
              <a:latin typeface="Verdana"/>
              <a:ea typeface="ＭＳ Ｐゴシック" charset="0"/>
              <a:cs typeface="Verdana"/>
            </a:endParaRPr>
          </a:p>
          <a:p>
            <a:pPr marL="114300">
              <a:lnSpc>
                <a:spcPct val="90000"/>
              </a:lnSpc>
            </a:pPr>
            <a:r>
              <a:rPr lang="en-US" sz="2600" i="1" dirty="0">
                <a:solidFill>
                  <a:srgbClr val="002060"/>
                </a:solidFill>
                <a:latin typeface="Verdana"/>
                <a:cs typeface="Verdana"/>
              </a:rPr>
              <a:t>The struggle we have in mind comes from solving problems that are within reach and grappling with key mathematical ideas that are comprehendible but not yet well </a:t>
            </a:r>
            <a:r>
              <a:rPr lang="en-US" sz="2600" i="1" dirty="0" smtClean="0">
                <a:solidFill>
                  <a:srgbClr val="002060"/>
                </a:solidFill>
                <a:latin typeface="Verdana"/>
                <a:cs typeface="Verdana"/>
              </a:rPr>
              <a:t>formed</a:t>
            </a:r>
            <a:r>
              <a:rPr lang="en-US" sz="2600" i="1" dirty="0">
                <a:solidFill>
                  <a:srgbClr val="002060"/>
                </a:solidFill>
                <a:latin typeface="Verdana"/>
                <a:cs typeface="Verdana"/>
              </a:rPr>
              <a:t> </a:t>
            </a:r>
            <a:endParaRPr lang="en-US" sz="2600" i="1" dirty="0" smtClean="0">
              <a:solidFill>
                <a:srgbClr val="002060"/>
              </a:solidFill>
              <a:latin typeface="Verdana"/>
              <a:cs typeface="Verdana"/>
            </a:endParaRPr>
          </a:p>
          <a:p>
            <a:pPr marL="114300">
              <a:lnSpc>
                <a:spcPct val="90000"/>
              </a:lnSpc>
            </a:pPr>
            <a:r>
              <a:rPr lang="en-US" sz="2600" i="1" dirty="0" smtClean="0">
                <a:solidFill>
                  <a:srgbClr val="002060"/>
                </a:solidFill>
                <a:latin typeface="Verdana"/>
                <a:cs typeface="Verdana"/>
              </a:rPr>
              <a:t>                                         </a:t>
            </a:r>
            <a:r>
              <a:rPr lang="en-US" sz="2000" i="1" dirty="0" smtClean="0">
                <a:solidFill>
                  <a:srgbClr val="002060"/>
                </a:solidFill>
                <a:latin typeface="Verdana"/>
                <a:cs typeface="Verdana"/>
              </a:rPr>
              <a:t>Hiebert et </a:t>
            </a:r>
            <a:r>
              <a:rPr lang="en-US" sz="2000" i="1" dirty="0">
                <a:solidFill>
                  <a:srgbClr val="002060"/>
                </a:solidFill>
                <a:latin typeface="Verdana"/>
                <a:cs typeface="Verdana"/>
              </a:rPr>
              <a:t>al., </a:t>
            </a:r>
            <a:r>
              <a:rPr lang="en-US" sz="2000" i="1" dirty="0" smtClean="0">
                <a:solidFill>
                  <a:srgbClr val="002060"/>
                </a:solidFill>
                <a:latin typeface="Verdana"/>
                <a:cs typeface="Verdana"/>
              </a:rPr>
              <a:t>1996</a:t>
            </a:r>
            <a:r>
              <a:rPr lang="en-US" sz="2000" dirty="0" smtClean="0">
                <a:solidFill>
                  <a:srgbClr val="002060"/>
                </a:solidFill>
                <a:latin typeface="Verdana"/>
                <a:cs typeface="Verdana"/>
              </a:rPr>
              <a:t> </a:t>
            </a:r>
          </a:p>
          <a:p>
            <a:pPr marL="114300">
              <a:lnSpc>
                <a:spcPct val="90000"/>
              </a:lnSpc>
            </a:pPr>
            <a:endParaRPr lang="en-US" sz="2600" i="1" dirty="0">
              <a:solidFill>
                <a:srgbClr val="002060"/>
              </a:solidFill>
              <a:latin typeface="Verdana"/>
              <a:cs typeface="Verdana"/>
            </a:endParaRPr>
          </a:p>
          <a:p>
            <a:pPr marL="114300">
              <a:lnSpc>
                <a:spcPct val="90000"/>
              </a:lnSpc>
            </a:pPr>
            <a:r>
              <a:rPr lang="en-US" sz="2600" i="1" dirty="0" smtClean="0">
                <a:solidFill>
                  <a:srgbClr val="002060"/>
                </a:solidFill>
                <a:latin typeface="Verdana"/>
                <a:cs typeface="Verdana"/>
              </a:rPr>
              <a:t>By </a:t>
            </a:r>
            <a:r>
              <a:rPr lang="en-US" sz="2600" i="1" dirty="0">
                <a:solidFill>
                  <a:srgbClr val="002060"/>
                </a:solidFill>
                <a:latin typeface="Verdana"/>
                <a:cs typeface="Verdana"/>
              </a:rPr>
              <a:t>struggling with important mathematics we mean the opposite of simply being presented information to be memorized or </a:t>
            </a:r>
            <a:r>
              <a:rPr lang="en-US" sz="2600" i="1" dirty="0" smtClean="0">
                <a:solidFill>
                  <a:srgbClr val="002060"/>
                </a:solidFill>
                <a:latin typeface="Verdana"/>
                <a:cs typeface="Verdana"/>
              </a:rPr>
              <a:t>being </a:t>
            </a:r>
            <a:r>
              <a:rPr lang="en-US" sz="2600" i="1" dirty="0">
                <a:solidFill>
                  <a:srgbClr val="002060"/>
                </a:solidFill>
                <a:latin typeface="Verdana"/>
                <a:cs typeface="Verdana"/>
              </a:rPr>
              <a:t>asked only to practice what has been demonstrated.</a:t>
            </a:r>
          </a:p>
          <a:p>
            <a:pPr marL="114300" indent="0" algn="r">
              <a:buNone/>
            </a:pPr>
            <a:r>
              <a:rPr lang="en-US" sz="2000" dirty="0" smtClean="0">
                <a:solidFill>
                  <a:srgbClr val="003366"/>
                </a:solidFill>
                <a:latin typeface="Verdana"/>
                <a:cs typeface="Verdana"/>
              </a:rPr>
              <a:t>Hiebert </a:t>
            </a:r>
            <a:r>
              <a:rPr lang="en-US" sz="2000" dirty="0">
                <a:solidFill>
                  <a:srgbClr val="003366"/>
                </a:solidFill>
                <a:latin typeface="Verdana"/>
                <a:cs typeface="Verdana"/>
              </a:rPr>
              <a:t>&amp; Grouws, 2007, pp. 387-388</a:t>
            </a:r>
          </a:p>
          <a:p>
            <a:endParaRPr lang="en-US" sz="2000" dirty="0">
              <a:solidFill>
                <a:schemeClr val="tx2"/>
              </a:solidFill>
              <a:latin typeface="Verdana"/>
              <a:cs typeface="Verdana"/>
            </a:endParaRPr>
          </a:p>
          <a:p>
            <a:endParaRPr lang="en-US" sz="2400" dirty="0">
              <a:solidFill>
                <a:schemeClr val="tx2"/>
              </a:solidFill>
            </a:endParaRPr>
          </a:p>
        </p:txBody>
      </p:sp>
    </p:spTree>
    <p:extLst>
      <p:ext uri="{BB962C8B-B14F-4D97-AF65-F5344CB8AC3E}">
        <p14:creationId xmlns:p14="http://schemas.microsoft.com/office/powerpoint/2010/main" val="23516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9123" y="209472"/>
            <a:ext cx="7701898" cy="1143000"/>
          </a:xfrm>
          <a:prstGeom prst="rect">
            <a:avLst/>
          </a:prstGeom>
        </p:spPr>
        <p:txBody>
          <a:bodyPr vert="horz" lIns="91440" tIns="45720" rIns="91440" bIns="45720" rtlCol="0" anchor="ctr">
            <a:noAutofit/>
          </a:bodyPr>
          <a:lstStyle/>
          <a:p>
            <a:pPr lvl="0" algn="ctr">
              <a:spcBef>
                <a:spcPct val="0"/>
              </a:spcBef>
              <a:defRPr/>
            </a:pPr>
            <a:r>
              <a:rPr lang="en-US" sz="3200" b="1" dirty="0" smtClean="0">
                <a:solidFill>
                  <a:srgbClr val="002060"/>
                </a:solidFill>
                <a:latin typeface="Verdana"/>
                <a:cs typeface="Verdana"/>
              </a:rPr>
              <a:t>Productive Struggle</a:t>
            </a:r>
            <a:endParaRPr lang="en-US" sz="32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462177"/>
            <a:ext cx="7286625" cy="4191000"/>
          </a:xfrm>
          <a:prstGeom prst="rect">
            <a:avLst/>
          </a:prstGeom>
        </p:spPr>
        <p:txBody>
          <a:bodyPr vert="horz" lIns="91440" tIns="45720" rIns="91440" bIns="45720" rtlCol="0">
            <a:noAutofit/>
          </a:bodyPr>
          <a:lstStyle/>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pSp>
        <p:nvGrpSpPr>
          <p:cNvPr id="3" name="Group 7"/>
          <p:cNvGrpSpPr/>
          <p:nvPr/>
        </p:nvGrpSpPr>
        <p:grpSpPr>
          <a:xfrm>
            <a:off x="7684408" y="570417"/>
            <a:ext cx="1246214" cy="1223828"/>
            <a:chOff x="0" y="0"/>
            <a:chExt cx="3011805" cy="3277235"/>
          </a:xfrm>
        </p:grpSpPr>
        <p:grpSp>
          <p:nvGrpSpPr>
            <p:cNvPr id="7" name="Group 7"/>
            <p:cNvGrpSpPr/>
            <p:nvPr/>
          </p:nvGrpSpPr>
          <p:grpSpPr>
            <a:xfrm>
              <a:off x="0" y="0"/>
              <a:ext cx="3011805" cy="3277235"/>
              <a:chOff x="0" y="0"/>
              <a:chExt cx="3011805" cy="3277235"/>
            </a:xfrm>
          </p:grpSpPr>
          <p:grpSp>
            <p:nvGrpSpPr>
              <p:cNvPr id="8" name="Group 10"/>
              <p:cNvGrpSpPr>
                <a:grpSpLocks/>
              </p:cNvGrpSpPr>
              <p:nvPr/>
            </p:nvGrpSpPr>
            <p:grpSpPr bwMode="auto">
              <a:xfrm>
                <a:off x="0" y="0"/>
                <a:ext cx="3011805" cy="3277235"/>
                <a:chOff x="7708" y="7499"/>
                <a:chExt cx="4743" cy="5161"/>
              </a:xfrm>
            </p:grpSpPr>
            <p:sp>
              <p:nvSpPr>
                <p:cNvPr id="32" name="Freeform 31"/>
                <p:cNvSpPr>
                  <a:spLocks/>
                </p:cNvSpPr>
                <p:nvPr/>
              </p:nvSpPr>
              <p:spPr bwMode="auto">
                <a:xfrm>
                  <a:off x="7708" y="8907"/>
                  <a:ext cx="1619" cy="1890"/>
                </a:xfrm>
                <a:custGeom>
                  <a:avLst/>
                  <a:gdLst>
                    <a:gd name="T0" fmla="*/ 1619 w 1619"/>
                    <a:gd name="T1" fmla="*/ 0 h 1890"/>
                    <a:gd name="T2" fmla="*/ 1463 w 1619"/>
                    <a:gd name="T3" fmla="*/ 14 h 1890"/>
                    <a:gd name="T4" fmla="*/ 1378 w 1619"/>
                    <a:gd name="T5" fmla="*/ 28 h 1890"/>
                    <a:gd name="T6" fmla="*/ 1221 w 1619"/>
                    <a:gd name="T7" fmla="*/ 56 h 1890"/>
                    <a:gd name="T8" fmla="*/ 1065 w 1619"/>
                    <a:gd name="T9" fmla="*/ 113 h 1890"/>
                    <a:gd name="T10" fmla="*/ 923 w 1619"/>
                    <a:gd name="T11" fmla="*/ 184 h 1890"/>
                    <a:gd name="T12" fmla="*/ 781 w 1619"/>
                    <a:gd name="T13" fmla="*/ 270 h 1890"/>
                    <a:gd name="T14" fmla="*/ 710 w 1619"/>
                    <a:gd name="T15" fmla="*/ 327 h 1890"/>
                    <a:gd name="T16" fmla="*/ 583 w 1619"/>
                    <a:gd name="T17" fmla="*/ 426 h 1890"/>
                    <a:gd name="T18" fmla="*/ 469 w 1619"/>
                    <a:gd name="T19" fmla="*/ 554 h 1890"/>
                    <a:gd name="T20" fmla="*/ 370 w 1619"/>
                    <a:gd name="T21" fmla="*/ 682 h 1890"/>
                    <a:gd name="T22" fmla="*/ 313 w 1619"/>
                    <a:gd name="T23" fmla="*/ 767 h 1890"/>
                    <a:gd name="T24" fmla="*/ 228 w 1619"/>
                    <a:gd name="T25" fmla="*/ 909 h 1890"/>
                    <a:gd name="T26" fmla="*/ 157 w 1619"/>
                    <a:gd name="T27" fmla="*/ 1066 h 1890"/>
                    <a:gd name="T28" fmla="*/ 100 w 1619"/>
                    <a:gd name="T29" fmla="*/ 1236 h 1890"/>
                    <a:gd name="T30" fmla="*/ 43 w 1619"/>
                    <a:gd name="T31" fmla="*/ 1407 h 1890"/>
                    <a:gd name="T32" fmla="*/ 29 w 1619"/>
                    <a:gd name="T33" fmla="*/ 1507 h 1890"/>
                    <a:gd name="T34" fmla="*/ 0 w 1619"/>
                    <a:gd name="T35" fmla="*/ 1691 h 1890"/>
                    <a:gd name="T36" fmla="*/ 0 w 1619"/>
                    <a:gd name="T37" fmla="*/ 1890 h 1890"/>
                    <a:gd name="T38" fmla="*/ 29 w 1619"/>
                    <a:gd name="T39" fmla="*/ 1791 h 1890"/>
                    <a:gd name="T40" fmla="*/ 43 w 1619"/>
                    <a:gd name="T41" fmla="*/ 1606 h 1890"/>
                    <a:gd name="T42" fmla="*/ 57 w 1619"/>
                    <a:gd name="T43" fmla="*/ 1521 h 1890"/>
                    <a:gd name="T44" fmla="*/ 100 w 1619"/>
                    <a:gd name="T45" fmla="*/ 1336 h 1890"/>
                    <a:gd name="T46" fmla="*/ 157 w 1619"/>
                    <a:gd name="T47" fmla="*/ 1165 h 1890"/>
                    <a:gd name="T48" fmla="*/ 228 w 1619"/>
                    <a:gd name="T49" fmla="*/ 995 h 1890"/>
                    <a:gd name="T50" fmla="*/ 299 w 1619"/>
                    <a:gd name="T51" fmla="*/ 853 h 1890"/>
                    <a:gd name="T52" fmla="*/ 398 w 1619"/>
                    <a:gd name="T53" fmla="*/ 710 h 1890"/>
                    <a:gd name="T54" fmla="*/ 497 w 1619"/>
                    <a:gd name="T55" fmla="*/ 582 h 1890"/>
                    <a:gd name="T56" fmla="*/ 611 w 1619"/>
                    <a:gd name="T57" fmla="*/ 455 h 1890"/>
                    <a:gd name="T58" fmla="*/ 739 w 1619"/>
                    <a:gd name="T59" fmla="*/ 341 h 1890"/>
                    <a:gd name="T60" fmla="*/ 866 w 1619"/>
                    <a:gd name="T61" fmla="*/ 255 h 1890"/>
                    <a:gd name="T62" fmla="*/ 1008 w 1619"/>
                    <a:gd name="T63" fmla="*/ 184 h 1890"/>
                    <a:gd name="T64" fmla="*/ 1150 w 1619"/>
                    <a:gd name="T65" fmla="*/ 113 h 1890"/>
                    <a:gd name="T66" fmla="*/ 1307 w 1619"/>
                    <a:gd name="T67" fmla="*/ 71 h 1890"/>
                    <a:gd name="T68" fmla="*/ 1392 w 1619"/>
                    <a:gd name="T69" fmla="*/ 56 h 1890"/>
                    <a:gd name="T70" fmla="*/ 1548 w 1619"/>
                    <a:gd name="T71" fmla="*/ 4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1619" y="28"/>
                      </a:moveTo>
                      <a:lnTo>
                        <a:pt x="1619" y="0"/>
                      </a:lnTo>
                      <a:lnTo>
                        <a:pt x="1548" y="0"/>
                      </a:lnTo>
                      <a:lnTo>
                        <a:pt x="1463" y="14"/>
                      </a:lnTo>
                      <a:lnTo>
                        <a:pt x="1378" y="28"/>
                      </a:lnTo>
                      <a:lnTo>
                        <a:pt x="1378" y="28"/>
                      </a:lnTo>
                      <a:lnTo>
                        <a:pt x="1292" y="42"/>
                      </a:lnTo>
                      <a:lnTo>
                        <a:pt x="1221" y="56"/>
                      </a:lnTo>
                      <a:lnTo>
                        <a:pt x="1136" y="85"/>
                      </a:lnTo>
                      <a:lnTo>
                        <a:pt x="1065" y="113"/>
                      </a:lnTo>
                      <a:lnTo>
                        <a:pt x="994" y="142"/>
                      </a:lnTo>
                      <a:lnTo>
                        <a:pt x="923" y="184"/>
                      </a:lnTo>
                      <a:lnTo>
                        <a:pt x="852" y="227"/>
                      </a:lnTo>
                      <a:lnTo>
                        <a:pt x="781" y="270"/>
                      </a:lnTo>
                      <a:lnTo>
                        <a:pt x="781" y="270"/>
                      </a:lnTo>
                      <a:lnTo>
                        <a:pt x="710" y="327"/>
                      </a:lnTo>
                      <a:lnTo>
                        <a:pt x="654" y="383"/>
                      </a:lnTo>
                      <a:lnTo>
                        <a:pt x="583" y="426"/>
                      </a:lnTo>
                      <a:lnTo>
                        <a:pt x="526" y="497"/>
                      </a:lnTo>
                      <a:lnTo>
                        <a:pt x="469" y="554"/>
                      </a:lnTo>
                      <a:lnTo>
                        <a:pt x="426" y="611"/>
                      </a:lnTo>
                      <a:lnTo>
                        <a:pt x="370" y="682"/>
                      </a:lnTo>
                      <a:lnTo>
                        <a:pt x="327" y="753"/>
                      </a:lnTo>
                      <a:lnTo>
                        <a:pt x="313" y="767"/>
                      </a:lnTo>
                      <a:lnTo>
                        <a:pt x="270" y="838"/>
                      </a:lnTo>
                      <a:lnTo>
                        <a:pt x="228" y="909"/>
                      </a:lnTo>
                      <a:lnTo>
                        <a:pt x="185" y="995"/>
                      </a:lnTo>
                      <a:lnTo>
                        <a:pt x="157" y="1066"/>
                      </a:lnTo>
                      <a:lnTo>
                        <a:pt x="128" y="1151"/>
                      </a:lnTo>
                      <a:lnTo>
                        <a:pt x="100" y="1236"/>
                      </a:lnTo>
                      <a:lnTo>
                        <a:pt x="71" y="1322"/>
                      </a:lnTo>
                      <a:lnTo>
                        <a:pt x="43" y="1407"/>
                      </a:lnTo>
                      <a:lnTo>
                        <a:pt x="29" y="1507"/>
                      </a:lnTo>
                      <a:lnTo>
                        <a:pt x="29" y="1507"/>
                      </a:lnTo>
                      <a:lnTo>
                        <a:pt x="15" y="1606"/>
                      </a:lnTo>
                      <a:lnTo>
                        <a:pt x="0" y="1691"/>
                      </a:lnTo>
                      <a:lnTo>
                        <a:pt x="0" y="1791"/>
                      </a:lnTo>
                      <a:lnTo>
                        <a:pt x="0" y="1890"/>
                      </a:lnTo>
                      <a:lnTo>
                        <a:pt x="29" y="1890"/>
                      </a:lnTo>
                      <a:lnTo>
                        <a:pt x="29" y="1791"/>
                      </a:lnTo>
                      <a:lnTo>
                        <a:pt x="43" y="1691"/>
                      </a:lnTo>
                      <a:lnTo>
                        <a:pt x="43" y="1606"/>
                      </a:lnTo>
                      <a:lnTo>
                        <a:pt x="57" y="1521"/>
                      </a:lnTo>
                      <a:lnTo>
                        <a:pt x="57" y="1521"/>
                      </a:lnTo>
                      <a:lnTo>
                        <a:pt x="71" y="1421"/>
                      </a:lnTo>
                      <a:lnTo>
                        <a:pt x="100" y="1336"/>
                      </a:lnTo>
                      <a:lnTo>
                        <a:pt x="128" y="1251"/>
                      </a:lnTo>
                      <a:lnTo>
                        <a:pt x="157" y="1165"/>
                      </a:lnTo>
                      <a:lnTo>
                        <a:pt x="185" y="1080"/>
                      </a:lnTo>
                      <a:lnTo>
                        <a:pt x="228" y="995"/>
                      </a:lnTo>
                      <a:lnTo>
                        <a:pt x="256" y="924"/>
                      </a:lnTo>
                      <a:lnTo>
                        <a:pt x="299" y="853"/>
                      </a:lnTo>
                      <a:lnTo>
                        <a:pt x="341" y="782"/>
                      </a:lnTo>
                      <a:lnTo>
                        <a:pt x="398" y="710"/>
                      </a:lnTo>
                      <a:lnTo>
                        <a:pt x="441" y="639"/>
                      </a:lnTo>
                      <a:lnTo>
                        <a:pt x="497" y="582"/>
                      </a:lnTo>
                      <a:lnTo>
                        <a:pt x="554" y="511"/>
                      </a:lnTo>
                      <a:lnTo>
                        <a:pt x="611" y="455"/>
                      </a:lnTo>
                      <a:lnTo>
                        <a:pt x="668" y="398"/>
                      </a:lnTo>
                      <a:lnTo>
                        <a:pt x="739" y="341"/>
                      </a:lnTo>
                      <a:lnTo>
                        <a:pt x="795" y="298"/>
                      </a:lnTo>
                      <a:lnTo>
                        <a:pt x="866" y="255"/>
                      </a:lnTo>
                      <a:lnTo>
                        <a:pt x="937" y="213"/>
                      </a:lnTo>
                      <a:lnTo>
                        <a:pt x="1008" y="184"/>
                      </a:lnTo>
                      <a:lnTo>
                        <a:pt x="1079" y="142"/>
                      </a:lnTo>
                      <a:lnTo>
                        <a:pt x="1150" y="113"/>
                      </a:lnTo>
                      <a:lnTo>
                        <a:pt x="1221" y="85"/>
                      </a:lnTo>
                      <a:lnTo>
                        <a:pt x="1307" y="71"/>
                      </a:lnTo>
                      <a:lnTo>
                        <a:pt x="1392" y="56"/>
                      </a:lnTo>
                      <a:lnTo>
                        <a:pt x="1392" y="56"/>
                      </a:lnTo>
                      <a:lnTo>
                        <a:pt x="1463" y="42"/>
                      </a:lnTo>
                      <a:lnTo>
                        <a:pt x="1548" y="42"/>
                      </a:lnTo>
                      <a:lnTo>
                        <a:pt x="161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p:cNvSpPr>
                  <a:spLocks/>
                </p:cNvSpPr>
                <p:nvPr/>
              </p:nvSpPr>
              <p:spPr bwMode="auto">
                <a:xfrm>
                  <a:off x="7723" y="10783"/>
                  <a:ext cx="1561" cy="1820"/>
                </a:xfrm>
                <a:custGeom>
                  <a:avLst/>
                  <a:gdLst>
                    <a:gd name="T0" fmla="*/ 0 w 1561"/>
                    <a:gd name="T1" fmla="*/ 0 h 1820"/>
                    <a:gd name="T2" fmla="*/ 0 w 1561"/>
                    <a:gd name="T3" fmla="*/ 157 h 1820"/>
                    <a:gd name="T4" fmla="*/ 14 w 1561"/>
                    <a:gd name="T5" fmla="*/ 313 h 1820"/>
                    <a:gd name="T6" fmla="*/ 28 w 1561"/>
                    <a:gd name="T7" fmla="*/ 398 h 1820"/>
                    <a:gd name="T8" fmla="*/ 56 w 1561"/>
                    <a:gd name="T9" fmla="*/ 555 h 1820"/>
                    <a:gd name="T10" fmla="*/ 113 w 1561"/>
                    <a:gd name="T11" fmla="*/ 697 h 1820"/>
                    <a:gd name="T12" fmla="*/ 170 w 1561"/>
                    <a:gd name="T13" fmla="*/ 839 h 1820"/>
                    <a:gd name="T14" fmla="*/ 255 w 1561"/>
                    <a:gd name="T15" fmla="*/ 981 h 1820"/>
                    <a:gd name="T16" fmla="*/ 298 w 1561"/>
                    <a:gd name="T17" fmla="*/ 1052 h 1820"/>
                    <a:gd name="T18" fmla="*/ 397 w 1561"/>
                    <a:gd name="T19" fmla="*/ 1180 h 1820"/>
                    <a:gd name="T20" fmla="*/ 511 w 1561"/>
                    <a:gd name="T21" fmla="*/ 1294 h 1820"/>
                    <a:gd name="T22" fmla="*/ 624 w 1561"/>
                    <a:gd name="T23" fmla="*/ 1394 h 1820"/>
                    <a:gd name="T24" fmla="*/ 766 w 1561"/>
                    <a:gd name="T25" fmla="*/ 1493 h 1820"/>
                    <a:gd name="T26" fmla="*/ 837 w 1561"/>
                    <a:gd name="T27" fmla="*/ 1550 h 1820"/>
                    <a:gd name="T28" fmla="*/ 979 w 1561"/>
                    <a:gd name="T29" fmla="*/ 1621 h 1820"/>
                    <a:gd name="T30" fmla="*/ 1135 w 1561"/>
                    <a:gd name="T31" fmla="*/ 1692 h 1820"/>
                    <a:gd name="T32" fmla="*/ 1292 w 1561"/>
                    <a:gd name="T33" fmla="*/ 1749 h 1820"/>
                    <a:gd name="T34" fmla="*/ 1462 w 1561"/>
                    <a:gd name="T35" fmla="*/ 1806 h 1820"/>
                    <a:gd name="T36" fmla="*/ 1547 w 1561"/>
                    <a:gd name="T37" fmla="*/ 1820 h 1820"/>
                    <a:gd name="T38" fmla="*/ 1476 w 1561"/>
                    <a:gd name="T39" fmla="*/ 1763 h 1820"/>
                    <a:gd name="T40" fmla="*/ 1391 w 1561"/>
                    <a:gd name="T41" fmla="*/ 1749 h 1820"/>
                    <a:gd name="T42" fmla="*/ 1221 w 1561"/>
                    <a:gd name="T43" fmla="*/ 1692 h 1820"/>
                    <a:gd name="T44" fmla="*/ 1064 w 1561"/>
                    <a:gd name="T45" fmla="*/ 1635 h 1820"/>
                    <a:gd name="T46" fmla="*/ 922 w 1561"/>
                    <a:gd name="T47" fmla="*/ 1564 h 1820"/>
                    <a:gd name="T48" fmla="*/ 780 w 1561"/>
                    <a:gd name="T49" fmla="*/ 1479 h 1820"/>
                    <a:gd name="T50" fmla="*/ 653 w 1561"/>
                    <a:gd name="T51" fmla="*/ 1379 h 1820"/>
                    <a:gd name="T52" fmla="*/ 539 w 1561"/>
                    <a:gd name="T53" fmla="*/ 1266 h 1820"/>
                    <a:gd name="T54" fmla="*/ 426 w 1561"/>
                    <a:gd name="T55" fmla="*/ 1152 h 1820"/>
                    <a:gd name="T56" fmla="*/ 326 w 1561"/>
                    <a:gd name="T57" fmla="*/ 1024 h 1820"/>
                    <a:gd name="T58" fmla="*/ 241 w 1561"/>
                    <a:gd name="T59" fmla="*/ 896 h 1820"/>
                    <a:gd name="T60" fmla="*/ 170 w 1561"/>
                    <a:gd name="T61" fmla="*/ 754 h 1820"/>
                    <a:gd name="T62" fmla="*/ 113 w 1561"/>
                    <a:gd name="T63" fmla="*/ 612 h 1820"/>
                    <a:gd name="T64" fmla="*/ 71 w 1561"/>
                    <a:gd name="T65" fmla="*/ 469 h 1820"/>
                    <a:gd name="T66" fmla="*/ 56 w 1561"/>
                    <a:gd name="T67" fmla="*/ 384 h 1820"/>
                    <a:gd name="T68" fmla="*/ 28 w 1561"/>
                    <a:gd name="T69" fmla="*/ 242 h 1820"/>
                    <a:gd name="T70" fmla="*/ 28 w 1561"/>
                    <a:gd name="T71" fmla="*/ 86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1" h="1820">
                      <a:moveTo>
                        <a:pt x="28" y="0"/>
                      </a:moveTo>
                      <a:lnTo>
                        <a:pt x="0" y="0"/>
                      </a:lnTo>
                      <a:lnTo>
                        <a:pt x="0" y="86"/>
                      </a:lnTo>
                      <a:lnTo>
                        <a:pt x="0" y="157"/>
                      </a:lnTo>
                      <a:lnTo>
                        <a:pt x="0" y="242"/>
                      </a:lnTo>
                      <a:lnTo>
                        <a:pt x="14" y="313"/>
                      </a:lnTo>
                      <a:lnTo>
                        <a:pt x="28" y="398"/>
                      </a:lnTo>
                      <a:lnTo>
                        <a:pt x="28" y="398"/>
                      </a:lnTo>
                      <a:lnTo>
                        <a:pt x="42" y="484"/>
                      </a:lnTo>
                      <a:lnTo>
                        <a:pt x="56" y="555"/>
                      </a:lnTo>
                      <a:lnTo>
                        <a:pt x="85" y="626"/>
                      </a:lnTo>
                      <a:lnTo>
                        <a:pt x="113" y="697"/>
                      </a:lnTo>
                      <a:lnTo>
                        <a:pt x="142" y="768"/>
                      </a:lnTo>
                      <a:lnTo>
                        <a:pt x="170" y="839"/>
                      </a:lnTo>
                      <a:lnTo>
                        <a:pt x="213" y="910"/>
                      </a:lnTo>
                      <a:lnTo>
                        <a:pt x="255" y="981"/>
                      </a:lnTo>
                      <a:lnTo>
                        <a:pt x="255" y="981"/>
                      </a:lnTo>
                      <a:lnTo>
                        <a:pt x="298" y="1052"/>
                      </a:lnTo>
                      <a:lnTo>
                        <a:pt x="355" y="1109"/>
                      </a:lnTo>
                      <a:lnTo>
                        <a:pt x="397" y="1180"/>
                      </a:lnTo>
                      <a:lnTo>
                        <a:pt x="454" y="1237"/>
                      </a:lnTo>
                      <a:lnTo>
                        <a:pt x="511" y="1294"/>
                      </a:lnTo>
                      <a:lnTo>
                        <a:pt x="568" y="1351"/>
                      </a:lnTo>
                      <a:lnTo>
                        <a:pt x="624" y="1394"/>
                      </a:lnTo>
                      <a:lnTo>
                        <a:pt x="695" y="1450"/>
                      </a:lnTo>
                      <a:lnTo>
                        <a:pt x="766" y="1493"/>
                      </a:lnTo>
                      <a:lnTo>
                        <a:pt x="766" y="1507"/>
                      </a:lnTo>
                      <a:lnTo>
                        <a:pt x="837" y="1550"/>
                      </a:lnTo>
                      <a:lnTo>
                        <a:pt x="908" y="1593"/>
                      </a:lnTo>
                      <a:lnTo>
                        <a:pt x="979" y="1621"/>
                      </a:lnTo>
                      <a:lnTo>
                        <a:pt x="1050" y="1664"/>
                      </a:lnTo>
                      <a:lnTo>
                        <a:pt x="1135" y="1692"/>
                      </a:lnTo>
                      <a:lnTo>
                        <a:pt x="1206" y="1735"/>
                      </a:lnTo>
                      <a:lnTo>
                        <a:pt x="1292" y="1749"/>
                      </a:lnTo>
                      <a:lnTo>
                        <a:pt x="1377" y="1777"/>
                      </a:lnTo>
                      <a:lnTo>
                        <a:pt x="1462" y="1806"/>
                      </a:lnTo>
                      <a:lnTo>
                        <a:pt x="1476" y="1806"/>
                      </a:lnTo>
                      <a:lnTo>
                        <a:pt x="1547" y="1820"/>
                      </a:lnTo>
                      <a:lnTo>
                        <a:pt x="1561" y="1792"/>
                      </a:lnTo>
                      <a:lnTo>
                        <a:pt x="1476" y="1763"/>
                      </a:lnTo>
                      <a:lnTo>
                        <a:pt x="1476" y="1763"/>
                      </a:lnTo>
                      <a:lnTo>
                        <a:pt x="1391" y="1749"/>
                      </a:lnTo>
                      <a:lnTo>
                        <a:pt x="1306" y="1721"/>
                      </a:lnTo>
                      <a:lnTo>
                        <a:pt x="1221" y="1692"/>
                      </a:lnTo>
                      <a:lnTo>
                        <a:pt x="1150" y="1664"/>
                      </a:lnTo>
                      <a:lnTo>
                        <a:pt x="1064" y="1635"/>
                      </a:lnTo>
                      <a:lnTo>
                        <a:pt x="993" y="1593"/>
                      </a:lnTo>
                      <a:lnTo>
                        <a:pt x="922" y="1564"/>
                      </a:lnTo>
                      <a:lnTo>
                        <a:pt x="851" y="1522"/>
                      </a:lnTo>
                      <a:lnTo>
                        <a:pt x="780" y="1479"/>
                      </a:lnTo>
                      <a:lnTo>
                        <a:pt x="724" y="1422"/>
                      </a:lnTo>
                      <a:lnTo>
                        <a:pt x="653" y="1379"/>
                      </a:lnTo>
                      <a:lnTo>
                        <a:pt x="596" y="1323"/>
                      </a:lnTo>
                      <a:lnTo>
                        <a:pt x="539" y="1266"/>
                      </a:lnTo>
                      <a:lnTo>
                        <a:pt x="482" y="1209"/>
                      </a:lnTo>
                      <a:lnTo>
                        <a:pt x="426" y="1152"/>
                      </a:lnTo>
                      <a:lnTo>
                        <a:pt x="369" y="1095"/>
                      </a:lnTo>
                      <a:lnTo>
                        <a:pt x="326" y="1024"/>
                      </a:lnTo>
                      <a:lnTo>
                        <a:pt x="284" y="967"/>
                      </a:lnTo>
                      <a:lnTo>
                        <a:pt x="241" y="896"/>
                      </a:lnTo>
                      <a:lnTo>
                        <a:pt x="213" y="825"/>
                      </a:lnTo>
                      <a:lnTo>
                        <a:pt x="170" y="754"/>
                      </a:lnTo>
                      <a:lnTo>
                        <a:pt x="142" y="683"/>
                      </a:lnTo>
                      <a:lnTo>
                        <a:pt x="113" y="612"/>
                      </a:lnTo>
                      <a:lnTo>
                        <a:pt x="85" y="541"/>
                      </a:lnTo>
                      <a:lnTo>
                        <a:pt x="71" y="469"/>
                      </a:lnTo>
                      <a:lnTo>
                        <a:pt x="56" y="384"/>
                      </a:lnTo>
                      <a:lnTo>
                        <a:pt x="56" y="384"/>
                      </a:lnTo>
                      <a:lnTo>
                        <a:pt x="42" y="313"/>
                      </a:lnTo>
                      <a:lnTo>
                        <a:pt x="28" y="242"/>
                      </a:lnTo>
                      <a:lnTo>
                        <a:pt x="28" y="157"/>
                      </a:lnTo>
                      <a:lnTo>
                        <a:pt x="28" y="86"/>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nvGrpSpPr>
                <p:cNvPr id="10" name="Group 33"/>
                <p:cNvGrpSpPr>
                  <a:grpSpLocks/>
                </p:cNvGrpSpPr>
                <p:nvPr/>
              </p:nvGrpSpPr>
              <p:grpSpPr bwMode="auto">
                <a:xfrm>
                  <a:off x="10832" y="8907"/>
                  <a:ext cx="1619" cy="3696"/>
                  <a:chOff x="10832" y="8907"/>
                  <a:chExt cx="1619" cy="3696"/>
                </a:xfrm>
              </p:grpSpPr>
              <p:sp>
                <p:nvSpPr>
                  <p:cNvPr id="40" name="Freeform 39"/>
                  <p:cNvSpPr>
                    <a:spLocks/>
                  </p:cNvSpPr>
                  <p:nvPr/>
                </p:nvSpPr>
                <p:spPr bwMode="auto">
                  <a:xfrm>
                    <a:off x="10832" y="8907"/>
                    <a:ext cx="1619" cy="1890"/>
                  </a:xfrm>
                  <a:custGeom>
                    <a:avLst/>
                    <a:gdLst>
                      <a:gd name="T0" fmla="*/ 0 w 1619"/>
                      <a:gd name="T1" fmla="*/ 28 h 1890"/>
                      <a:gd name="T2" fmla="*/ 156 w 1619"/>
                      <a:gd name="T3" fmla="*/ 42 h 1890"/>
                      <a:gd name="T4" fmla="*/ 241 w 1619"/>
                      <a:gd name="T5" fmla="*/ 56 h 1890"/>
                      <a:gd name="T6" fmla="*/ 398 w 1619"/>
                      <a:gd name="T7" fmla="*/ 85 h 1890"/>
                      <a:gd name="T8" fmla="*/ 540 w 1619"/>
                      <a:gd name="T9" fmla="*/ 142 h 1890"/>
                      <a:gd name="T10" fmla="*/ 682 w 1619"/>
                      <a:gd name="T11" fmla="*/ 213 h 1890"/>
                      <a:gd name="T12" fmla="*/ 824 w 1619"/>
                      <a:gd name="T13" fmla="*/ 298 h 1890"/>
                      <a:gd name="T14" fmla="*/ 951 w 1619"/>
                      <a:gd name="T15" fmla="*/ 398 h 1890"/>
                      <a:gd name="T16" fmla="*/ 1065 w 1619"/>
                      <a:gd name="T17" fmla="*/ 511 h 1890"/>
                      <a:gd name="T18" fmla="*/ 1178 w 1619"/>
                      <a:gd name="T19" fmla="*/ 639 h 1890"/>
                      <a:gd name="T20" fmla="*/ 1278 w 1619"/>
                      <a:gd name="T21" fmla="*/ 782 h 1890"/>
                      <a:gd name="T22" fmla="*/ 1363 w 1619"/>
                      <a:gd name="T23" fmla="*/ 924 h 1890"/>
                      <a:gd name="T24" fmla="*/ 1434 w 1619"/>
                      <a:gd name="T25" fmla="*/ 1080 h 1890"/>
                      <a:gd name="T26" fmla="*/ 1491 w 1619"/>
                      <a:gd name="T27" fmla="*/ 1251 h 1890"/>
                      <a:gd name="T28" fmla="*/ 1548 w 1619"/>
                      <a:gd name="T29" fmla="*/ 1421 h 1890"/>
                      <a:gd name="T30" fmla="*/ 1562 w 1619"/>
                      <a:gd name="T31" fmla="*/ 1521 h 1890"/>
                      <a:gd name="T32" fmla="*/ 1590 w 1619"/>
                      <a:gd name="T33" fmla="*/ 1691 h 1890"/>
                      <a:gd name="T34" fmla="*/ 1590 w 1619"/>
                      <a:gd name="T35" fmla="*/ 1890 h 1890"/>
                      <a:gd name="T36" fmla="*/ 1619 w 1619"/>
                      <a:gd name="T37" fmla="*/ 1791 h 1890"/>
                      <a:gd name="T38" fmla="*/ 1604 w 1619"/>
                      <a:gd name="T39" fmla="*/ 1606 h 1890"/>
                      <a:gd name="T40" fmla="*/ 1590 w 1619"/>
                      <a:gd name="T41" fmla="*/ 1507 h 1890"/>
                      <a:gd name="T42" fmla="*/ 1548 w 1619"/>
                      <a:gd name="T43" fmla="*/ 1322 h 1890"/>
                      <a:gd name="T44" fmla="*/ 1491 w 1619"/>
                      <a:gd name="T45" fmla="*/ 1151 h 1890"/>
                      <a:gd name="T46" fmla="*/ 1434 w 1619"/>
                      <a:gd name="T47" fmla="*/ 995 h 1890"/>
                      <a:gd name="T48" fmla="*/ 1349 w 1619"/>
                      <a:gd name="T49" fmla="*/ 838 h 1890"/>
                      <a:gd name="T50" fmla="*/ 1292 w 1619"/>
                      <a:gd name="T51" fmla="*/ 753 h 1890"/>
                      <a:gd name="T52" fmla="*/ 1207 w 1619"/>
                      <a:gd name="T53" fmla="*/ 611 h 1890"/>
                      <a:gd name="T54" fmla="*/ 1093 w 1619"/>
                      <a:gd name="T55" fmla="*/ 497 h 1890"/>
                      <a:gd name="T56" fmla="*/ 965 w 1619"/>
                      <a:gd name="T57" fmla="*/ 383 h 1890"/>
                      <a:gd name="T58" fmla="*/ 838 w 1619"/>
                      <a:gd name="T59" fmla="*/ 270 h 1890"/>
                      <a:gd name="T60" fmla="*/ 767 w 1619"/>
                      <a:gd name="T61" fmla="*/ 227 h 1890"/>
                      <a:gd name="T62" fmla="*/ 625 w 1619"/>
                      <a:gd name="T63" fmla="*/ 142 h 1890"/>
                      <a:gd name="T64" fmla="*/ 483 w 1619"/>
                      <a:gd name="T65" fmla="*/ 85 h 1890"/>
                      <a:gd name="T66" fmla="*/ 327 w 1619"/>
                      <a:gd name="T67" fmla="*/ 42 h 1890"/>
                      <a:gd name="T68" fmla="*/ 241 w 1619"/>
                      <a:gd name="T69" fmla="*/ 28 h 1890"/>
                      <a:gd name="T70" fmla="*/ 85 w 1619"/>
                      <a:gd name="T71" fmla="*/ 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19" h="1890">
                        <a:moveTo>
                          <a:pt x="0" y="0"/>
                        </a:moveTo>
                        <a:lnTo>
                          <a:pt x="0" y="28"/>
                        </a:lnTo>
                        <a:lnTo>
                          <a:pt x="85" y="42"/>
                        </a:lnTo>
                        <a:lnTo>
                          <a:pt x="156" y="42"/>
                        </a:lnTo>
                        <a:lnTo>
                          <a:pt x="241" y="56"/>
                        </a:lnTo>
                        <a:lnTo>
                          <a:pt x="241" y="56"/>
                        </a:lnTo>
                        <a:lnTo>
                          <a:pt x="312" y="71"/>
                        </a:lnTo>
                        <a:lnTo>
                          <a:pt x="398" y="85"/>
                        </a:lnTo>
                        <a:lnTo>
                          <a:pt x="469" y="113"/>
                        </a:lnTo>
                        <a:lnTo>
                          <a:pt x="540" y="142"/>
                        </a:lnTo>
                        <a:lnTo>
                          <a:pt x="611" y="184"/>
                        </a:lnTo>
                        <a:lnTo>
                          <a:pt x="682" y="213"/>
                        </a:lnTo>
                        <a:lnTo>
                          <a:pt x="753" y="255"/>
                        </a:lnTo>
                        <a:lnTo>
                          <a:pt x="824" y="298"/>
                        </a:lnTo>
                        <a:lnTo>
                          <a:pt x="880" y="341"/>
                        </a:lnTo>
                        <a:lnTo>
                          <a:pt x="951" y="398"/>
                        </a:lnTo>
                        <a:lnTo>
                          <a:pt x="1008" y="455"/>
                        </a:lnTo>
                        <a:lnTo>
                          <a:pt x="1065" y="511"/>
                        </a:lnTo>
                        <a:lnTo>
                          <a:pt x="1122" y="582"/>
                        </a:lnTo>
                        <a:lnTo>
                          <a:pt x="1178" y="639"/>
                        </a:lnTo>
                        <a:lnTo>
                          <a:pt x="1221" y="710"/>
                        </a:lnTo>
                        <a:lnTo>
                          <a:pt x="1278" y="782"/>
                        </a:lnTo>
                        <a:lnTo>
                          <a:pt x="1320" y="853"/>
                        </a:lnTo>
                        <a:lnTo>
                          <a:pt x="1363" y="924"/>
                        </a:lnTo>
                        <a:lnTo>
                          <a:pt x="1391" y="995"/>
                        </a:lnTo>
                        <a:lnTo>
                          <a:pt x="1434" y="1080"/>
                        </a:lnTo>
                        <a:lnTo>
                          <a:pt x="1462" y="1165"/>
                        </a:lnTo>
                        <a:lnTo>
                          <a:pt x="1491" y="1251"/>
                        </a:lnTo>
                        <a:lnTo>
                          <a:pt x="1519" y="1336"/>
                        </a:lnTo>
                        <a:lnTo>
                          <a:pt x="1548" y="1421"/>
                        </a:lnTo>
                        <a:lnTo>
                          <a:pt x="1562" y="1521"/>
                        </a:lnTo>
                        <a:lnTo>
                          <a:pt x="1562" y="1521"/>
                        </a:lnTo>
                        <a:lnTo>
                          <a:pt x="1576" y="1606"/>
                        </a:lnTo>
                        <a:lnTo>
                          <a:pt x="1590" y="1691"/>
                        </a:lnTo>
                        <a:lnTo>
                          <a:pt x="1590" y="1791"/>
                        </a:lnTo>
                        <a:lnTo>
                          <a:pt x="1590" y="1890"/>
                        </a:lnTo>
                        <a:lnTo>
                          <a:pt x="1619" y="1890"/>
                        </a:lnTo>
                        <a:lnTo>
                          <a:pt x="1619" y="1791"/>
                        </a:lnTo>
                        <a:lnTo>
                          <a:pt x="1619" y="1691"/>
                        </a:lnTo>
                        <a:lnTo>
                          <a:pt x="1604" y="1606"/>
                        </a:lnTo>
                        <a:lnTo>
                          <a:pt x="1590" y="1507"/>
                        </a:lnTo>
                        <a:lnTo>
                          <a:pt x="1590" y="1507"/>
                        </a:lnTo>
                        <a:lnTo>
                          <a:pt x="1576" y="1407"/>
                        </a:lnTo>
                        <a:lnTo>
                          <a:pt x="1548" y="1322"/>
                        </a:lnTo>
                        <a:lnTo>
                          <a:pt x="1519" y="1236"/>
                        </a:lnTo>
                        <a:lnTo>
                          <a:pt x="1491" y="1151"/>
                        </a:lnTo>
                        <a:lnTo>
                          <a:pt x="1462" y="1066"/>
                        </a:lnTo>
                        <a:lnTo>
                          <a:pt x="1434" y="995"/>
                        </a:lnTo>
                        <a:lnTo>
                          <a:pt x="1391" y="909"/>
                        </a:lnTo>
                        <a:lnTo>
                          <a:pt x="1349" y="838"/>
                        </a:lnTo>
                        <a:lnTo>
                          <a:pt x="1306" y="767"/>
                        </a:lnTo>
                        <a:lnTo>
                          <a:pt x="1292" y="753"/>
                        </a:lnTo>
                        <a:lnTo>
                          <a:pt x="1249" y="682"/>
                        </a:lnTo>
                        <a:lnTo>
                          <a:pt x="1207" y="611"/>
                        </a:lnTo>
                        <a:lnTo>
                          <a:pt x="1150" y="554"/>
                        </a:lnTo>
                        <a:lnTo>
                          <a:pt x="1093" y="497"/>
                        </a:lnTo>
                        <a:lnTo>
                          <a:pt x="1036" y="426"/>
                        </a:lnTo>
                        <a:lnTo>
                          <a:pt x="965" y="383"/>
                        </a:lnTo>
                        <a:lnTo>
                          <a:pt x="909" y="327"/>
                        </a:lnTo>
                        <a:lnTo>
                          <a:pt x="838" y="270"/>
                        </a:lnTo>
                        <a:lnTo>
                          <a:pt x="838" y="270"/>
                        </a:lnTo>
                        <a:lnTo>
                          <a:pt x="767" y="227"/>
                        </a:lnTo>
                        <a:lnTo>
                          <a:pt x="696" y="184"/>
                        </a:lnTo>
                        <a:lnTo>
                          <a:pt x="625" y="142"/>
                        </a:lnTo>
                        <a:lnTo>
                          <a:pt x="554" y="113"/>
                        </a:lnTo>
                        <a:lnTo>
                          <a:pt x="483" y="85"/>
                        </a:lnTo>
                        <a:lnTo>
                          <a:pt x="412" y="56"/>
                        </a:lnTo>
                        <a:lnTo>
                          <a:pt x="327" y="42"/>
                        </a:lnTo>
                        <a:lnTo>
                          <a:pt x="241" y="28"/>
                        </a:lnTo>
                        <a:lnTo>
                          <a:pt x="241" y="28"/>
                        </a:lnTo>
                        <a:lnTo>
                          <a:pt x="156" y="14"/>
                        </a:lnTo>
                        <a:lnTo>
                          <a:pt x="8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1" name="Freeform 40"/>
                  <p:cNvSpPr>
                    <a:spLocks/>
                  </p:cNvSpPr>
                  <p:nvPr/>
                </p:nvSpPr>
                <p:spPr bwMode="auto">
                  <a:xfrm>
                    <a:off x="10875" y="10783"/>
                    <a:ext cx="1561" cy="1820"/>
                  </a:xfrm>
                  <a:custGeom>
                    <a:avLst/>
                    <a:gdLst>
                      <a:gd name="T0" fmla="*/ 1533 w 1561"/>
                      <a:gd name="T1" fmla="*/ 0 h 1820"/>
                      <a:gd name="T2" fmla="*/ 1533 w 1561"/>
                      <a:gd name="T3" fmla="*/ 157 h 1820"/>
                      <a:gd name="T4" fmla="*/ 1519 w 1561"/>
                      <a:gd name="T5" fmla="*/ 313 h 1820"/>
                      <a:gd name="T6" fmla="*/ 1505 w 1561"/>
                      <a:gd name="T7" fmla="*/ 384 h 1820"/>
                      <a:gd name="T8" fmla="*/ 1476 w 1561"/>
                      <a:gd name="T9" fmla="*/ 541 h 1820"/>
                      <a:gd name="T10" fmla="*/ 1419 w 1561"/>
                      <a:gd name="T11" fmla="*/ 683 h 1820"/>
                      <a:gd name="T12" fmla="*/ 1363 w 1561"/>
                      <a:gd name="T13" fmla="*/ 825 h 1820"/>
                      <a:gd name="T14" fmla="*/ 1277 w 1561"/>
                      <a:gd name="T15" fmla="*/ 967 h 1820"/>
                      <a:gd name="T16" fmla="*/ 1192 w 1561"/>
                      <a:gd name="T17" fmla="*/ 1095 h 1820"/>
                      <a:gd name="T18" fmla="*/ 1093 w 1561"/>
                      <a:gd name="T19" fmla="*/ 1209 h 1820"/>
                      <a:gd name="T20" fmla="*/ 965 w 1561"/>
                      <a:gd name="T21" fmla="*/ 1323 h 1820"/>
                      <a:gd name="T22" fmla="*/ 852 w 1561"/>
                      <a:gd name="T23" fmla="*/ 1422 h 1820"/>
                      <a:gd name="T24" fmla="*/ 710 w 1561"/>
                      <a:gd name="T25" fmla="*/ 1522 h 1820"/>
                      <a:gd name="T26" fmla="*/ 568 w 1561"/>
                      <a:gd name="T27" fmla="*/ 1593 h 1820"/>
                      <a:gd name="T28" fmla="*/ 411 w 1561"/>
                      <a:gd name="T29" fmla="*/ 1664 h 1820"/>
                      <a:gd name="T30" fmla="*/ 255 w 1561"/>
                      <a:gd name="T31" fmla="*/ 1721 h 1820"/>
                      <a:gd name="T32" fmla="*/ 85 w 1561"/>
                      <a:gd name="T33" fmla="*/ 1763 h 1820"/>
                      <a:gd name="T34" fmla="*/ 0 w 1561"/>
                      <a:gd name="T35" fmla="*/ 1792 h 1820"/>
                      <a:gd name="T36" fmla="*/ 85 w 1561"/>
                      <a:gd name="T37" fmla="*/ 1806 h 1820"/>
                      <a:gd name="T38" fmla="*/ 184 w 1561"/>
                      <a:gd name="T39" fmla="*/ 1777 h 1820"/>
                      <a:gd name="T40" fmla="*/ 355 w 1561"/>
                      <a:gd name="T41" fmla="*/ 1735 h 1820"/>
                      <a:gd name="T42" fmla="*/ 511 w 1561"/>
                      <a:gd name="T43" fmla="*/ 1664 h 1820"/>
                      <a:gd name="T44" fmla="*/ 653 w 1561"/>
                      <a:gd name="T45" fmla="*/ 1593 h 1820"/>
                      <a:gd name="T46" fmla="*/ 795 w 1561"/>
                      <a:gd name="T47" fmla="*/ 1507 h 1820"/>
                      <a:gd name="T48" fmla="*/ 866 w 1561"/>
                      <a:gd name="T49" fmla="*/ 1450 h 1820"/>
                      <a:gd name="T50" fmla="*/ 993 w 1561"/>
                      <a:gd name="T51" fmla="*/ 1351 h 1820"/>
                      <a:gd name="T52" fmla="*/ 1107 w 1561"/>
                      <a:gd name="T53" fmla="*/ 1237 h 1820"/>
                      <a:gd name="T54" fmla="*/ 1206 w 1561"/>
                      <a:gd name="T55" fmla="*/ 1109 h 1820"/>
                      <a:gd name="T56" fmla="*/ 1306 w 1561"/>
                      <a:gd name="T57" fmla="*/ 981 h 1820"/>
                      <a:gd name="T58" fmla="*/ 1348 w 1561"/>
                      <a:gd name="T59" fmla="*/ 910 h 1820"/>
                      <a:gd name="T60" fmla="*/ 1419 w 1561"/>
                      <a:gd name="T61" fmla="*/ 768 h 1820"/>
                      <a:gd name="T62" fmla="*/ 1476 w 1561"/>
                      <a:gd name="T63" fmla="*/ 626 h 1820"/>
                      <a:gd name="T64" fmla="*/ 1519 w 1561"/>
                      <a:gd name="T65" fmla="*/ 484 h 1820"/>
                      <a:gd name="T66" fmla="*/ 1533 w 1561"/>
                      <a:gd name="T67" fmla="*/ 398 h 1820"/>
                      <a:gd name="T68" fmla="*/ 1547 w 1561"/>
                      <a:gd name="T69" fmla="*/ 313 h 1820"/>
                      <a:gd name="T70" fmla="*/ 1561 w 1561"/>
                      <a:gd name="T71" fmla="*/ 157 h 1820"/>
                      <a:gd name="T72" fmla="*/ 1561 w 1561"/>
                      <a:gd name="T73" fmla="*/ 0 h 1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1" h="1820">
                        <a:moveTo>
                          <a:pt x="1561" y="0"/>
                        </a:moveTo>
                        <a:lnTo>
                          <a:pt x="1533" y="0"/>
                        </a:lnTo>
                        <a:lnTo>
                          <a:pt x="1533" y="86"/>
                        </a:lnTo>
                        <a:lnTo>
                          <a:pt x="1533" y="157"/>
                        </a:lnTo>
                        <a:lnTo>
                          <a:pt x="1533" y="242"/>
                        </a:lnTo>
                        <a:lnTo>
                          <a:pt x="1519" y="313"/>
                        </a:lnTo>
                        <a:lnTo>
                          <a:pt x="1505" y="384"/>
                        </a:lnTo>
                        <a:lnTo>
                          <a:pt x="1505" y="384"/>
                        </a:lnTo>
                        <a:lnTo>
                          <a:pt x="1490" y="469"/>
                        </a:lnTo>
                        <a:lnTo>
                          <a:pt x="1476" y="541"/>
                        </a:lnTo>
                        <a:lnTo>
                          <a:pt x="1448" y="612"/>
                        </a:lnTo>
                        <a:lnTo>
                          <a:pt x="1419" y="683"/>
                        </a:lnTo>
                        <a:lnTo>
                          <a:pt x="1391" y="754"/>
                        </a:lnTo>
                        <a:lnTo>
                          <a:pt x="1363" y="825"/>
                        </a:lnTo>
                        <a:lnTo>
                          <a:pt x="1320" y="896"/>
                        </a:lnTo>
                        <a:lnTo>
                          <a:pt x="1277" y="967"/>
                        </a:lnTo>
                        <a:lnTo>
                          <a:pt x="1235" y="1024"/>
                        </a:lnTo>
                        <a:lnTo>
                          <a:pt x="1192" y="1095"/>
                        </a:lnTo>
                        <a:lnTo>
                          <a:pt x="1135" y="1152"/>
                        </a:lnTo>
                        <a:lnTo>
                          <a:pt x="1093" y="1209"/>
                        </a:lnTo>
                        <a:lnTo>
                          <a:pt x="1036" y="1266"/>
                        </a:lnTo>
                        <a:lnTo>
                          <a:pt x="965" y="1323"/>
                        </a:lnTo>
                        <a:lnTo>
                          <a:pt x="908" y="1379"/>
                        </a:lnTo>
                        <a:lnTo>
                          <a:pt x="852" y="1422"/>
                        </a:lnTo>
                        <a:lnTo>
                          <a:pt x="781" y="1479"/>
                        </a:lnTo>
                        <a:lnTo>
                          <a:pt x="710" y="1522"/>
                        </a:lnTo>
                        <a:lnTo>
                          <a:pt x="639" y="1564"/>
                        </a:lnTo>
                        <a:lnTo>
                          <a:pt x="568" y="1593"/>
                        </a:lnTo>
                        <a:lnTo>
                          <a:pt x="497" y="1635"/>
                        </a:lnTo>
                        <a:lnTo>
                          <a:pt x="411" y="1664"/>
                        </a:lnTo>
                        <a:lnTo>
                          <a:pt x="340" y="1692"/>
                        </a:lnTo>
                        <a:lnTo>
                          <a:pt x="255" y="1721"/>
                        </a:lnTo>
                        <a:lnTo>
                          <a:pt x="170" y="1749"/>
                        </a:lnTo>
                        <a:lnTo>
                          <a:pt x="85" y="1763"/>
                        </a:lnTo>
                        <a:lnTo>
                          <a:pt x="85" y="1763"/>
                        </a:lnTo>
                        <a:lnTo>
                          <a:pt x="0" y="1792"/>
                        </a:lnTo>
                        <a:lnTo>
                          <a:pt x="14" y="1820"/>
                        </a:lnTo>
                        <a:lnTo>
                          <a:pt x="85" y="1806"/>
                        </a:lnTo>
                        <a:lnTo>
                          <a:pt x="99" y="1806"/>
                        </a:lnTo>
                        <a:lnTo>
                          <a:pt x="184" y="1777"/>
                        </a:lnTo>
                        <a:lnTo>
                          <a:pt x="269" y="1749"/>
                        </a:lnTo>
                        <a:lnTo>
                          <a:pt x="355" y="1735"/>
                        </a:lnTo>
                        <a:lnTo>
                          <a:pt x="426" y="1692"/>
                        </a:lnTo>
                        <a:lnTo>
                          <a:pt x="511" y="1664"/>
                        </a:lnTo>
                        <a:lnTo>
                          <a:pt x="582" y="1621"/>
                        </a:lnTo>
                        <a:lnTo>
                          <a:pt x="653" y="1593"/>
                        </a:lnTo>
                        <a:lnTo>
                          <a:pt x="724" y="1550"/>
                        </a:lnTo>
                        <a:lnTo>
                          <a:pt x="795" y="1507"/>
                        </a:lnTo>
                        <a:lnTo>
                          <a:pt x="795" y="1493"/>
                        </a:lnTo>
                        <a:lnTo>
                          <a:pt x="866" y="1450"/>
                        </a:lnTo>
                        <a:lnTo>
                          <a:pt x="937" y="1394"/>
                        </a:lnTo>
                        <a:lnTo>
                          <a:pt x="993" y="1351"/>
                        </a:lnTo>
                        <a:lnTo>
                          <a:pt x="1050" y="1294"/>
                        </a:lnTo>
                        <a:lnTo>
                          <a:pt x="1107" y="1237"/>
                        </a:lnTo>
                        <a:lnTo>
                          <a:pt x="1164" y="1180"/>
                        </a:lnTo>
                        <a:lnTo>
                          <a:pt x="1206" y="1109"/>
                        </a:lnTo>
                        <a:lnTo>
                          <a:pt x="1263" y="1052"/>
                        </a:lnTo>
                        <a:lnTo>
                          <a:pt x="1306" y="981"/>
                        </a:lnTo>
                        <a:lnTo>
                          <a:pt x="1306" y="981"/>
                        </a:lnTo>
                        <a:lnTo>
                          <a:pt x="1348" y="910"/>
                        </a:lnTo>
                        <a:lnTo>
                          <a:pt x="1391" y="839"/>
                        </a:lnTo>
                        <a:lnTo>
                          <a:pt x="1419" y="768"/>
                        </a:lnTo>
                        <a:lnTo>
                          <a:pt x="1448" y="697"/>
                        </a:lnTo>
                        <a:lnTo>
                          <a:pt x="1476" y="626"/>
                        </a:lnTo>
                        <a:lnTo>
                          <a:pt x="1505" y="555"/>
                        </a:lnTo>
                        <a:lnTo>
                          <a:pt x="1519" y="484"/>
                        </a:lnTo>
                        <a:lnTo>
                          <a:pt x="1533" y="398"/>
                        </a:lnTo>
                        <a:lnTo>
                          <a:pt x="1533" y="398"/>
                        </a:lnTo>
                        <a:lnTo>
                          <a:pt x="1533" y="398"/>
                        </a:lnTo>
                        <a:lnTo>
                          <a:pt x="1547" y="313"/>
                        </a:lnTo>
                        <a:lnTo>
                          <a:pt x="1561" y="242"/>
                        </a:lnTo>
                        <a:lnTo>
                          <a:pt x="1561" y="157"/>
                        </a:lnTo>
                        <a:lnTo>
                          <a:pt x="1561" y="86"/>
                        </a:lnTo>
                        <a:lnTo>
                          <a:pt x="1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5" name="Rectangle 34"/>
                <p:cNvSpPr>
                  <a:spLocks noChangeArrowheads="1"/>
                </p:cNvSpPr>
                <p:nvPr/>
              </p:nvSpPr>
              <p:spPr bwMode="auto">
                <a:xfrm>
                  <a:off x="9199" y="12617"/>
                  <a:ext cx="1718"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36" name="Freeform 35"/>
                <p:cNvSpPr>
                  <a:spLocks/>
                </p:cNvSpPr>
                <p:nvPr/>
              </p:nvSpPr>
              <p:spPr bwMode="auto">
                <a:xfrm>
                  <a:off x="9100" y="7599"/>
                  <a:ext cx="241" cy="1322"/>
                </a:xfrm>
                <a:custGeom>
                  <a:avLst/>
                  <a:gdLst>
                    <a:gd name="T0" fmla="*/ 213 w 241"/>
                    <a:gd name="T1" fmla="*/ 1322 h 1322"/>
                    <a:gd name="T2" fmla="*/ 241 w 241"/>
                    <a:gd name="T3" fmla="*/ 1322 h 1322"/>
                    <a:gd name="T4" fmla="*/ 28 w 241"/>
                    <a:gd name="T5" fmla="*/ 0 h 1322"/>
                    <a:gd name="T6" fmla="*/ 0 w 241"/>
                    <a:gd name="T7" fmla="*/ 14 h 1322"/>
                    <a:gd name="T8" fmla="*/ 213 w 241"/>
                    <a:gd name="T9" fmla="*/ 1322 h 1322"/>
                  </a:gdLst>
                  <a:ahLst/>
                  <a:cxnLst>
                    <a:cxn ang="0">
                      <a:pos x="T0" y="T1"/>
                    </a:cxn>
                    <a:cxn ang="0">
                      <a:pos x="T2" y="T3"/>
                    </a:cxn>
                    <a:cxn ang="0">
                      <a:pos x="T4" y="T5"/>
                    </a:cxn>
                    <a:cxn ang="0">
                      <a:pos x="T6" y="T7"/>
                    </a:cxn>
                    <a:cxn ang="0">
                      <a:pos x="T8" y="T9"/>
                    </a:cxn>
                  </a:cxnLst>
                  <a:rect l="0" t="0" r="r" b="b"/>
                  <a:pathLst>
                    <a:path w="241" h="1322">
                      <a:moveTo>
                        <a:pt x="213" y="1322"/>
                      </a:moveTo>
                      <a:lnTo>
                        <a:pt x="241" y="1322"/>
                      </a:lnTo>
                      <a:lnTo>
                        <a:pt x="28" y="0"/>
                      </a:lnTo>
                      <a:lnTo>
                        <a:pt x="0" y="14"/>
                      </a:lnTo>
                      <a:lnTo>
                        <a:pt x="213"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7" name="Freeform 36"/>
                <p:cNvSpPr>
                  <a:spLocks/>
                </p:cNvSpPr>
                <p:nvPr/>
              </p:nvSpPr>
              <p:spPr bwMode="auto">
                <a:xfrm>
                  <a:off x="10818" y="7599"/>
                  <a:ext cx="241" cy="1322"/>
                </a:xfrm>
                <a:custGeom>
                  <a:avLst/>
                  <a:gdLst>
                    <a:gd name="T0" fmla="*/ 0 w 241"/>
                    <a:gd name="T1" fmla="*/ 1322 h 1322"/>
                    <a:gd name="T2" fmla="*/ 28 w 241"/>
                    <a:gd name="T3" fmla="*/ 1322 h 1322"/>
                    <a:gd name="T4" fmla="*/ 241 w 241"/>
                    <a:gd name="T5" fmla="*/ 14 h 1322"/>
                    <a:gd name="T6" fmla="*/ 213 w 241"/>
                    <a:gd name="T7" fmla="*/ 0 h 1322"/>
                    <a:gd name="T8" fmla="*/ 0 w 241"/>
                    <a:gd name="T9" fmla="*/ 1322 h 1322"/>
                  </a:gdLst>
                  <a:ahLst/>
                  <a:cxnLst>
                    <a:cxn ang="0">
                      <a:pos x="T0" y="T1"/>
                    </a:cxn>
                    <a:cxn ang="0">
                      <a:pos x="T2" y="T3"/>
                    </a:cxn>
                    <a:cxn ang="0">
                      <a:pos x="T4" y="T5"/>
                    </a:cxn>
                    <a:cxn ang="0">
                      <a:pos x="T6" y="T7"/>
                    </a:cxn>
                    <a:cxn ang="0">
                      <a:pos x="T8" y="T9"/>
                    </a:cxn>
                  </a:cxnLst>
                  <a:rect l="0" t="0" r="r" b="b"/>
                  <a:pathLst>
                    <a:path w="241" h="1322">
                      <a:moveTo>
                        <a:pt x="0" y="1322"/>
                      </a:moveTo>
                      <a:lnTo>
                        <a:pt x="28" y="1322"/>
                      </a:lnTo>
                      <a:lnTo>
                        <a:pt x="241" y="14"/>
                      </a:lnTo>
                      <a:lnTo>
                        <a:pt x="213" y="0"/>
                      </a:lnTo>
                      <a:lnTo>
                        <a:pt x="0" y="13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8" name="Oval 37"/>
                <p:cNvSpPr>
                  <a:spLocks noChangeArrowheads="1"/>
                </p:cNvSpPr>
                <p:nvPr/>
              </p:nvSpPr>
              <p:spPr bwMode="auto">
                <a:xfrm>
                  <a:off x="9128" y="7542"/>
                  <a:ext cx="190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Oval 38"/>
                <p:cNvSpPr>
                  <a:spLocks noChangeArrowheads="1"/>
                </p:cNvSpPr>
                <p:nvPr/>
              </p:nvSpPr>
              <p:spPr bwMode="auto">
                <a:xfrm>
                  <a:off x="9100" y="7499"/>
                  <a:ext cx="1959" cy="142"/>
                </a:xfrm>
                <a:prstGeom prst="ellipse">
                  <a:avLst/>
                </a:prstGeom>
                <a:noFill/>
                <a:ln w="1778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sp>
            <p:nvSpPr>
              <p:cNvPr id="14" name="Oval 13"/>
              <p:cNvSpPr>
                <a:spLocks noChangeArrowheads="1"/>
              </p:cNvSpPr>
              <p:nvPr/>
            </p:nvSpPr>
            <p:spPr bwMode="auto">
              <a:xfrm>
                <a:off x="1776095" y="195008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5" name="Oval 14"/>
              <p:cNvSpPr>
                <a:spLocks noChangeArrowheads="1"/>
              </p:cNvSpPr>
              <p:nvPr/>
            </p:nvSpPr>
            <p:spPr bwMode="auto">
              <a:xfrm>
                <a:off x="1722120" y="9753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6" name="Oval 15"/>
              <p:cNvSpPr>
                <a:spLocks noChangeArrowheads="1"/>
              </p:cNvSpPr>
              <p:nvPr/>
            </p:nvSpPr>
            <p:spPr bwMode="auto">
              <a:xfrm>
                <a:off x="748665" y="111061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7" name="Oval 16"/>
              <p:cNvSpPr>
                <a:spLocks noChangeArrowheads="1"/>
              </p:cNvSpPr>
              <p:nvPr/>
            </p:nvSpPr>
            <p:spPr bwMode="auto">
              <a:xfrm>
                <a:off x="1235710" y="1678940"/>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8" name="Oval 17"/>
              <p:cNvSpPr>
                <a:spLocks noChangeArrowheads="1"/>
              </p:cNvSpPr>
              <p:nvPr/>
            </p:nvSpPr>
            <p:spPr bwMode="auto">
              <a:xfrm>
                <a:off x="137096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19" name="Oval 18"/>
              <p:cNvSpPr>
                <a:spLocks noChangeArrowheads="1"/>
              </p:cNvSpPr>
              <p:nvPr/>
            </p:nvSpPr>
            <p:spPr bwMode="auto">
              <a:xfrm>
                <a:off x="1938655" y="12458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0" name="Oval 19"/>
              <p:cNvSpPr>
                <a:spLocks noChangeArrowheads="1"/>
              </p:cNvSpPr>
              <p:nvPr/>
            </p:nvSpPr>
            <p:spPr bwMode="auto">
              <a:xfrm>
                <a:off x="2371725" y="205867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1" name="Oval 20"/>
              <p:cNvSpPr>
                <a:spLocks noChangeArrowheads="1"/>
              </p:cNvSpPr>
              <p:nvPr/>
            </p:nvSpPr>
            <p:spPr bwMode="auto">
              <a:xfrm>
                <a:off x="2479675" y="157099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2" name="Oval 21"/>
              <p:cNvSpPr>
                <a:spLocks noChangeArrowheads="1"/>
              </p:cNvSpPr>
              <p:nvPr/>
            </p:nvSpPr>
            <p:spPr bwMode="auto">
              <a:xfrm>
                <a:off x="1506220" y="2383155"/>
                <a:ext cx="288290" cy="298450"/>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3" name="Oval 22"/>
              <p:cNvSpPr>
                <a:spLocks noChangeArrowheads="1"/>
              </p:cNvSpPr>
              <p:nvPr/>
            </p:nvSpPr>
            <p:spPr bwMode="auto">
              <a:xfrm>
                <a:off x="1506220" y="2870835"/>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4" name="Oval 23"/>
              <p:cNvSpPr>
                <a:spLocks noChangeArrowheads="1"/>
              </p:cNvSpPr>
              <p:nvPr/>
            </p:nvSpPr>
            <p:spPr bwMode="auto">
              <a:xfrm>
                <a:off x="910590" y="2004060"/>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5" name="Oval 24"/>
              <p:cNvSpPr>
                <a:spLocks noChangeArrowheads="1"/>
              </p:cNvSpPr>
              <p:nvPr/>
            </p:nvSpPr>
            <p:spPr bwMode="auto">
              <a:xfrm>
                <a:off x="315595" y="1787525"/>
                <a:ext cx="288925"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6" name="Oval 25"/>
              <p:cNvSpPr>
                <a:spLocks noChangeArrowheads="1"/>
              </p:cNvSpPr>
              <p:nvPr/>
            </p:nvSpPr>
            <p:spPr bwMode="auto">
              <a:xfrm>
                <a:off x="748665" y="281686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sp>
            <p:nvSpPr>
              <p:cNvPr id="27" name="Rectangle 26"/>
              <p:cNvSpPr>
                <a:spLocks noChangeArrowheads="1"/>
              </p:cNvSpPr>
              <p:nvPr/>
            </p:nvSpPr>
            <p:spPr bwMode="auto">
              <a:xfrm>
                <a:off x="414655" y="232727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8" name="Rectangle 27"/>
              <p:cNvSpPr>
                <a:spLocks noChangeArrowheads="1"/>
              </p:cNvSpPr>
              <p:nvPr/>
            </p:nvSpPr>
            <p:spPr bwMode="auto">
              <a:xfrm>
                <a:off x="1073150" y="2383155"/>
                <a:ext cx="288290"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29" name="Rectangle 28"/>
              <p:cNvSpPr>
                <a:spLocks noChangeArrowheads="1"/>
              </p:cNvSpPr>
              <p:nvPr/>
            </p:nvSpPr>
            <p:spPr bwMode="auto">
              <a:xfrm>
                <a:off x="2046605"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0" name="Rectangle 29"/>
              <p:cNvSpPr>
                <a:spLocks noChangeArrowheads="1"/>
              </p:cNvSpPr>
              <p:nvPr/>
            </p:nvSpPr>
            <p:spPr bwMode="auto">
              <a:xfrm>
                <a:off x="2046605" y="2545715"/>
                <a:ext cx="288925" cy="352425"/>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sp>
            <p:nvSpPr>
              <p:cNvPr id="31" name="Rectangle 30"/>
              <p:cNvSpPr>
                <a:spLocks noChangeArrowheads="1"/>
              </p:cNvSpPr>
              <p:nvPr/>
            </p:nvSpPr>
            <p:spPr bwMode="auto">
              <a:xfrm>
                <a:off x="640080" y="1570990"/>
                <a:ext cx="288925" cy="351790"/>
              </a:xfrm>
              <a:prstGeom prst="rect">
                <a:avLst/>
              </a:prstGeom>
              <a:solidFill>
                <a:srgbClr val="008000"/>
              </a:solidFill>
              <a:ln w="17780">
                <a:solidFill>
                  <a:srgbClr val="000000"/>
                </a:solidFill>
                <a:miter lim="800000"/>
                <a:headEnd/>
                <a:tailEnd/>
              </a:ln>
            </p:spPr>
            <p:txBody>
              <a:bodyPr rot="0" vert="horz" wrap="square" lIns="91440" tIns="45720" rIns="91440" bIns="45720" anchor="t" anchorCtr="0" upright="1">
                <a:noAutofit/>
              </a:bodyPr>
              <a:lstStyle/>
              <a:p>
                <a:endParaRPr lang="en-US" dirty="0"/>
              </a:p>
            </p:txBody>
          </p:sp>
        </p:grpSp>
        <p:sp>
          <p:nvSpPr>
            <p:cNvPr id="12" name="Oval 11"/>
            <p:cNvSpPr>
              <a:spLocks noChangeArrowheads="1"/>
            </p:cNvSpPr>
            <p:nvPr/>
          </p:nvSpPr>
          <p:spPr bwMode="auto">
            <a:xfrm>
              <a:off x="2514600" y="2400300"/>
              <a:ext cx="288290" cy="297815"/>
            </a:xfrm>
            <a:prstGeom prst="ellipse">
              <a:avLst/>
            </a:prstGeom>
            <a:solidFill>
              <a:srgbClr val="FF0000"/>
            </a:solidFill>
            <a:ln w="17780">
              <a:solidFill>
                <a:srgbClr val="000000"/>
              </a:solidFill>
              <a:round/>
              <a:headEnd/>
              <a:tailEnd/>
            </a:ln>
          </p:spPr>
          <p:txBody>
            <a:bodyPr rot="0" vert="horz" wrap="square" lIns="91440" tIns="45720" rIns="91440" bIns="45720" anchor="t" anchorCtr="0" upright="1">
              <a:noAutofit/>
            </a:bodyPr>
            <a:lstStyle/>
            <a:p>
              <a:endParaRPr lang="en-US" dirty="0"/>
            </a:p>
          </p:txBody>
        </p:sp>
      </p:grpSp>
      <p:sp>
        <p:nvSpPr>
          <p:cNvPr id="42" name="Rectangle 41"/>
          <p:cNvSpPr/>
          <p:nvPr/>
        </p:nvSpPr>
        <p:spPr>
          <a:xfrm>
            <a:off x="1323975" y="1933574"/>
            <a:ext cx="6860705" cy="2677656"/>
          </a:xfrm>
          <a:prstGeom prst="rect">
            <a:avLst/>
          </a:prstGeom>
        </p:spPr>
        <p:txBody>
          <a:bodyPr wrap="square">
            <a:spAutoFit/>
          </a:bodyPr>
          <a:lstStyle/>
          <a:p>
            <a:pPr marL="228600" indent="-228600">
              <a:buFont typeface="Arial" pitchFamily="34" charset="0"/>
              <a:buChar char="•"/>
            </a:pPr>
            <a:r>
              <a:rPr lang="en-US" sz="2800" dirty="0" smtClean="0">
                <a:solidFill>
                  <a:srgbClr val="002060"/>
                </a:solidFill>
                <a:latin typeface="Verdana"/>
                <a:cs typeface="Verdana"/>
              </a:rPr>
              <a:t>How did Mr. Donnelly support students when they struggled?</a:t>
            </a:r>
          </a:p>
          <a:p>
            <a:endParaRPr lang="en-US" sz="2800" dirty="0" smtClean="0">
              <a:solidFill>
                <a:srgbClr val="002060"/>
              </a:solidFill>
              <a:latin typeface="Verdana"/>
              <a:cs typeface="Verdana"/>
            </a:endParaRPr>
          </a:p>
          <a:p>
            <a:pPr marL="228600" indent="-228600">
              <a:buFont typeface="Arial" pitchFamily="34" charset="0"/>
              <a:buChar char="•"/>
            </a:pPr>
            <a:r>
              <a:rPr lang="en-US" sz="2800" dirty="0" smtClean="0">
                <a:solidFill>
                  <a:srgbClr val="002060"/>
                </a:solidFill>
                <a:latin typeface="Verdana"/>
                <a:cs typeface="Verdana"/>
              </a:rPr>
              <a:t>What would have happened if he had been more directive with his students?</a:t>
            </a:r>
            <a:endParaRPr lang="en-US" sz="2800" dirty="0">
              <a:solidFill>
                <a:srgbClr val="002060"/>
              </a:solidFill>
              <a:latin typeface="Verdana"/>
              <a:cs typeface="Verdana"/>
            </a:endParaRPr>
          </a:p>
        </p:txBody>
      </p:sp>
    </p:spTree>
    <p:extLst>
      <p:ext uri="{BB962C8B-B14F-4D97-AF65-F5344CB8AC3E}">
        <p14:creationId xmlns:p14="http://schemas.microsoft.com/office/powerpoint/2010/main" val="743213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261241" y="152400"/>
            <a:ext cx="7325261" cy="1143000"/>
          </a:xfrm>
        </p:spPr>
        <p:txBody>
          <a:bodyPr>
            <a:noAutofit/>
          </a:bodyPr>
          <a:lstStyle/>
          <a:p>
            <a:pPr algn="ctr" eaLnBrk="1" hangingPunct="1"/>
            <a:r>
              <a:rPr lang="en-US" sz="3200" b="1" dirty="0" smtClean="0">
                <a:solidFill>
                  <a:srgbClr val="002060"/>
                </a:solidFill>
                <a:ea typeface="ＭＳ Ｐゴシック" pitchFamily="34" charset="-128"/>
              </a:rPr>
              <a:t>NCTM Interactive Institutes</a:t>
            </a:r>
            <a:br>
              <a:rPr lang="en-US" sz="3200" b="1" dirty="0" smtClean="0">
                <a:solidFill>
                  <a:srgbClr val="002060"/>
                </a:solidFill>
                <a:ea typeface="ＭＳ Ｐゴシック" pitchFamily="34" charset="-128"/>
              </a:rPr>
            </a:br>
            <a:r>
              <a:rPr lang="en-US" sz="3200" b="1" dirty="0" smtClean="0">
                <a:solidFill>
                  <a:srgbClr val="002060"/>
                </a:solidFill>
                <a:ea typeface="ＭＳ Ｐゴシック" pitchFamily="34" charset="-128"/>
              </a:rPr>
              <a:t>www.nctm.org</a:t>
            </a:r>
          </a:p>
        </p:txBody>
      </p:sp>
      <p:sp>
        <p:nvSpPr>
          <p:cNvPr id="5" name="Content Placeholder 4"/>
          <p:cNvSpPr>
            <a:spLocks noGrp="1"/>
          </p:cNvSpPr>
          <p:nvPr>
            <p:ph sz="half" idx="2"/>
          </p:nvPr>
        </p:nvSpPr>
        <p:spPr>
          <a:xfrm>
            <a:off x="1094060" y="1511016"/>
            <a:ext cx="7695707" cy="4525963"/>
          </a:xfrm>
        </p:spPr>
        <p:txBody>
          <a:bodyPr>
            <a:noAutofit/>
          </a:bodyPr>
          <a:lstStyle/>
          <a:p>
            <a:pPr marL="0" indent="0" algn="ctr">
              <a:spcBef>
                <a:spcPts val="1200"/>
              </a:spcBef>
              <a:buNone/>
            </a:pPr>
            <a:r>
              <a:rPr lang="en-US" sz="2700" b="1" i="1" dirty="0" smtClean="0">
                <a:solidFill>
                  <a:srgbClr val="002060"/>
                </a:solidFill>
              </a:rPr>
              <a:t>Engaging </a:t>
            </a:r>
            <a:r>
              <a:rPr lang="en-US" sz="2700" b="1" i="1" dirty="0">
                <a:solidFill>
                  <a:srgbClr val="002060"/>
                </a:solidFill>
              </a:rPr>
              <a:t>Students in Learning: Mathematical </a:t>
            </a:r>
            <a:r>
              <a:rPr lang="en-US" sz="2700" b="1" i="1" dirty="0" smtClean="0">
                <a:solidFill>
                  <a:srgbClr val="002060"/>
                </a:solidFill>
              </a:rPr>
              <a:t>Practices, </a:t>
            </a:r>
            <a:r>
              <a:rPr lang="en-US" sz="2700" b="1" dirty="0" smtClean="0">
                <a:solidFill>
                  <a:srgbClr val="002060"/>
                </a:solidFill>
              </a:rPr>
              <a:t>Grades K-8</a:t>
            </a:r>
            <a:r>
              <a:rPr lang="en-US" sz="2700" b="1" i="1" dirty="0" smtClean="0">
                <a:solidFill>
                  <a:srgbClr val="002060"/>
                </a:solidFill>
              </a:rPr>
              <a:t/>
            </a:r>
            <a:br>
              <a:rPr lang="en-US" sz="2700" b="1" i="1" dirty="0" smtClean="0">
                <a:solidFill>
                  <a:srgbClr val="002060"/>
                </a:solidFill>
              </a:rPr>
            </a:br>
            <a:r>
              <a:rPr lang="en-US" sz="2700" dirty="0" smtClean="0">
                <a:solidFill>
                  <a:srgbClr val="002060"/>
                </a:solidFill>
              </a:rPr>
              <a:t>July </a:t>
            </a:r>
            <a:r>
              <a:rPr lang="en-US" sz="2700" dirty="0">
                <a:solidFill>
                  <a:srgbClr val="002060"/>
                </a:solidFill>
              </a:rPr>
              <a:t>11 – July </a:t>
            </a:r>
            <a:r>
              <a:rPr lang="en-US" sz="2700" dirty="0" smtClean="0">
                <a:solidFill>
                  <a:srgbClr val="002060"/>
                </a:solidFill>
              </a:rPr>
              <a:t>13, 2016, Atlanta, GA</a:t>
            </a:r>
            <a:endParaRPr lang="en-US" sz="2700" i="1" dirty="0" smtClean="0">
              <a:solidFill>
                <a:srgbClr val="002060"/>
              </a:solidFill>
            </a:endParaRPr>
          </a:p>
          <a:p>
            <a:pPr marL="0" indent="0" algn="ctr">
              <a:spcBef>
                <a:spcPts val="1200"/>
              </a:spcBef>
              <a:buNone/>
            </a:pPr>
            <a:r>
              <a:rPr lang="en-US" sz="2700" b="1" i="1" dirty="0" smtClean="0">
                <a:solidFill>
                  <a:srgbClr val="002060"/>
                </a:solidFill>
              </a:rPr>
              <a:t>Engaging Students in Learning: Mathematical Practices and Process Standards, </a:t>
            </a:r>
            <a:r>
              <a:rPr lang="en-US" sz="2700" b="1" dirty="0" smtClean="0">
                <a:solidFill>
                  <a:srgbClr val="002060"/>
                </a:solidFill>
              </a:rPr>
              <a:t>High School</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July </a:t>
            </a:r>
            <a:r>
              <a:rPr lang="en-US" sz="2700" dirty="0">
                <a:solidFill>
                  <a:srgbClr val="002060"/>
                </a:solidFill>
              </a:rPr>
              <a:t>14 – </a:t>
            </a:r>
            <a:r>
              <a:rPr lang="en-US" sz="2700" dirty="0" smtClean="0">
                <a:solidFill>
                  <a:srgbClr val="002060"/>
                </a:solidFill>
              </a:rPr>
              <a:t>July 16, 2016, Atlanta, GA</a:t>
            </a:r>
          </a:p>
          <a:p>
            <a:pPr marL="0" indent="0" algn="ctr">
              <a:spcBef>
                <a:spcPts val="1200"/>
              </a:spcBef>
              <a:buNone/>
            </a:pPr>
            <a:r>
              <a:rPr lang="en-US" sz="2700" b="1" dirty="0">
                <a:solidFill>
                  <a:srgbClr val="002060"/>
                </a:solidFill>
              </a:rPr>
              <a:t>Algebra Readiness Institute, Grades 6-8</a:t>
            </a:r>
            <a:br>
              <a:rPr lang="en-US" sz="2700" b="1" dirty="0">
                <a:solidFill>
                  <a:srgbClr val="002060"/>
                </a:solidFill>
              </a:rPr>
            </a:br>
            <a:r>
              <a:rPr lang="en-US" sz="2700" dirty="0">
                <a:solidFill>
                  <a:srgbClr val="002060"/>
                </a:solidFill>
              </a:rPr>
              <a:t>July 18-20, 2016, Denver, CO</a:t>
            </a:r>
          </a:p>
          <a:p>
            <a:pPr marL="0" indent="0" algn="ctr">
              <a:spcBef>
                <a:spcPts val="1200"/>
              </a:spcBef>
              <a:buNone/>
            </a:pPr>
            <a:r>
              <a:rPr lang="en-US" sz="2700" b="1" dirty="0" smtClean="0">
                <a:solidFill>
                  <a:srgbClr val="002060"/>
                </a:solidFill>
              </a:rPr>
              <a:t>Number and Operations Institute,  Grades Pk-5</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July 21-23, 2016, Denver CO</a:t>
            </a:r>
            <a:endParaRPr lang="en-US" sz="2700" dirty="0">
              <a:solidFill>
                <a:srgbClr val="002060"/>
              </a:solidFill>
            </a:endParaRPr>
          </a:p>
          <a:p>
            <a:pPr marL="0" indent="0" algn="ctr">
              <a:spcBef>
                <a:spcPts val="1200"/>
              </a:spcBef>
              <a:buNone/>
            </a:pPr>
            <a:endParaRPr lang="en-US" dirty="0" smtClean="0">
              <a:solidFill>
                <a:srgbClr val="002060"/>
              </a:solidFill>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cxnSp>
        <p:nvCxnSpPr>
          <p:cNvPr id="8" name="Straight Connector 7"/>
          <p:cNvCxnSpPr/>
          <p:nvPr/>
        </p:nvCxnSpPr>
        <p:spPr>
          <a:xfrm>
            <a:off x="1094060" y="1335206"/>
            <a:ext cx="7862888" cy="0"/>
          </a:xfrm>
          <a:prstGeom prst="line">
            <a:avLst/>
          </a:prstGeom>
          <a:ln w="50800">
            <a:solidFill>
              <a:srgbClr val="00206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8068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038" y="5911728"/>
            <a:ext cx="2673270" cy="696059"/>
          </a:xfrm>
          <a:prstGeom prst="rect">
            <a:avLst/>
          </a:prstGeom>
        </p:spPr>
      </p:pic>
      <p:sp>
        <p:nvSpPr>
          <p:cNvPr id="9" name="Title 1"/>
          <p:cNvSpPr txBox="1">
            <a:spLocks/>
          </p:cNvSpPr>
          <p:nvPr/>
        </p:nvSpPr>
        <p:spPr>
          <a:xfrm>
            <a:off x="889000" y="224080"/>
            <a:ext cx="8255000" cy="1143000"/>
          </a:xfrm>
          <a:prstGeom prst="rect">
            <a:avLst/>
          </a:prstGeom>
        </p:spPr>
        <p:txBody>
          <a:bodyPr vert="horz" lIns="91440" tIns="45720" rIns="91440" bIns="45720" rtlCol="0" anchor="ctr">
            <a:noAutofit/>
          </a:bodyPr>
          <a:lstStyle/>
          <a:p>
            <a:pPr lvl="0" algn="ctr">
              <a:spcBef>
                <a:spcPct val="0"/>
              </a:spcBef>
              <a:defRPr/>
            </a:pPr>
            <a:r>
              <a:rPr lang="en-US" sz="3200" b="1" dirty="0" smtClean="0">
                <a:solidFill>
                  <a:srgbClr val="002060"/>
                </a:solidFill>
                <a:latin typeface="Verdana"/>
                <a:cs typeface="Verdana"/>
              </a:rPr>
              <a:t>Elicit and Use Evidence </a:t>
            </a:r>
          </a:p>
          <a:p>
            <a:pPr lvl="0" algn="ctr">
              <a:spcBef>
                <a:spcPct val="0"/>
              </a:spcBef>
              <a:defRPr/>
            </a:pPr>
            <a:r>
              <a:rPr lang="en-US" sz="3200" b="1" dirty="0" smtClean="0">
                <a:solidFill>
                  <a:srgbClr val="002060"/>
                </a:solidFill>
                <a:latin typeface="Verdana"/>
                <a:cs typeface="Verdana"/>
              </a:rPr>
              <a:t>of Student Thinking</a:t>
            </a:r>
            <a:endParaRPr lang="en-US" sz="32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462177"/>
            <a:ext cx="7286625" cy="4191000"/>
          </a:xfrm>
          <a:prstGeom prst="rect">
            <a:avLst/>
          </a:prstGeom>
        </p:spPr>
        <p:txBody>
          <a:bodyPr vert="horz" lIns="91440" tIns="45720" rIns="91440" bIns="45720" rtlCol="0">
            <a:noAutofit/>
          </a:bodyPr>
          <a:lstStyle/>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42" name="Rectangle 41"/>
          <p:cNvSpPr/>
          <p:nvPr/>
        </p:nvSpPr>
        <p:spPr>
          <a:xfrm>
            <a:off x="1342197" y="1679800"/>
            <a:ext cx="7268403" cy="4231928"/>
          </a:xfrm>
          <a:prstGeom prst="rect">
            <a:avLst/>
          </a:prstGeom>
        </p:spPr>
        <p:txBody>
          <a:bodyPr wrap="square">
            <a:spAutoFit/>
          </a:bodyPr>
          <a:lstStyle/>
          <a:p>
            <a:pPr marL="114300" indent="-114300">
              <a:spcBef>
                <a:spcPts val="600"/>
              </a:spcBef>
              <a:buFont typeface="Arial" pitchFamily="34" charset="0"/>
              <a:buNone/>
            </a:pPr>
            <a:r>
              <a:rPr lang="en-US" sz="2800" dirty="0" smtClean="0">
                <a:solidFill>
                  <a:srgbClr val="002060"/>
                </a:solidFill>
                <a:latin typeface="Verdana"/>
                <a:cs typeface="Verdana"/>
              </a:rPr>
              <a:t>Evidence should:</a:t>
            </a:r>
          </a:p>
          <a:p>
            <a:pPr marL="342900" indent="-342900">
              <a:spcBef>
                <a:spcPts val="600"/>
              </a:spcBef>
              <a:buFont typeface="Arial"/>
              <a:buChar char="•"/>
            </a:pPr>
            <a:r>
              <a:rPr lang="en-US" sz="2600" dirty="0" smtClean="0">
                <a:solidFill>
                  <a:srgbClr val="002060"/>
                </a:solidFill>
                <a:latin typeface="Verdana"/>
                <a:cs typeface="Verdana"/>
              </a:rPr>
              <a:t>Provide a window into students’ thinking;</a:t>
            </a:r>
          </a:p>
          <a:p>
            <a:pPr marL="342900" indent="-342900">
              <a:spcBef>
                <a:spcPts val="600"/>
              </a:spcBef>
              <a:buFont typeface="Arial"/>
              <a:buChar char="•"/>
            </a:pPr>
            <a:r>
              <a:rPr lang="en-US" sz="2600" dirty="0" smtClean="0">
                <a:solidFill>
                  <a:srgbClr val="002060"/>
                </a:solidFill>
                <a:latin typeface="Verdana"/>
                <a:cs typeface="Verdana"/>
              </a:rPr>
              <a:t>Help the teacher determine the extent to which students are reaching the math learning goals; and</a:t>
            </a:r>
          </a:p>
          <a:p>
            <a:pPr marL="342900" indent="-342900">
              <a:spcBef>
                <a:spcPts val="600"/>
              </a:spcBef>
              <a:buFont typeface="Arial"/>
              <a:buChar char="•"/>
            </a:pPr>
            <a:r>
              <a:rPr lang="en-US" sz="2600" dirty="0" smtClean="0">
                <a:solidFill>
                  <a:srgbClr val="002060"/>
                </a:solidFill>
                <a:latin typeface="Verdana"/>
                <a:cs typeface="Verdana"/>
              </a:rPr>
              <a:t>Be used to make instructional decisions during the lesson and to prepare for subsequent lessons.</a:t>
            </a:r>
          </a:p>
          <a:p>
            <a:endParaRPr lang="en-US" dirty="0" smtClean="0">
              <a:solidFill>
                <a:srgbClr val="1F497D"/>
              </a:solidFill>
              <a:latin typeface="Verdana"/>
              <a:cs typeface="Verdana"/>
            </a:endParaRPr>
          </a:p>
        </p:txBody>
      </p:sp>
    </p:spTree>
    <p:extLst>
      <p:ext uri="{BB962C8B-B14F-4D97-AF65-F5344CB8AC3E}">
        <p14:creationId xmlns:p14="http://schemas.microsoft.com/office/powerpoint/2010/main" val="10550663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12694"/>
            <a:ext cx="6493972" cy="5297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24600" y="6324600"/>
            <a:ext cx="2196563" cy="369332"/>
          </a:xfrm>
          <a:prstGeom prst="rect">
            <a:avLst/>
          </a:prstGeom>
          <a:noFill/>
        </p:spPr>
        <p:txBody>
          <a:bodyPr wrap="none" rtlCol="0">
            <a:spAutoFit/>
          </a:bodyPr>
          <a:lstStyle/>
          <a:p>
            <a:r>
              <a:rPr lang="en-US" dirty="0" smtClean="0"/>
              <a:t>Harold Asturias, 1996</a:t>
            </a:r>
            <a:endParaRPr lang="en-US" dirty="0"/>
          </a:p>
        </p:txBody>
      </p:sp>
    </p:spTree>
    <p:extLst>
      <p:ext uri="{BB962C8B-B14F-4D97-AF65-F5344CB8AC3E}">
        <p14:creationId xmlns:p14="http://schemas.microsoft.com/office/powerpoint/2010/main" val="27521268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a:xfrm>
            <a:off x="1181100" y="895350"/>
            <a:ext cx="7505700" cy="5364163"/>
          </a:xfrm>
        </p:spPr>
        <p:txBody>
          <a:bodyPr>
            <a:normAutofit fontScale="92500" lnSpcReduction="10000"/>
          </a:bodyPr>
          <a:lstStyle/>
          <a:p>
            <a:pPr marL="114300" indent="0" algn="ctr">
              <a:buNone/>
            </a:pPr>
            <a:r>
              <a:rPr lang="en-US" i="1" dirty="0">
                <a:solidFill>
                  <a:srgbClr val="003366"/>
                </a:solidFill>
                <a:latin typeface="Verdana"/>
                <a:cs typeface="Verdana"/>
              </a:rPr>
              <a:t>Formative assessment is an essentially interactive process, in which the teacher can find out whether what has been taught has been learned, and if not, to do something about it. Day-to-day formative assessment is one of the most powerful ways of improving learning in the mathematics classroom</a:t>
            </a:r>
            <a:r>
              <a:rPr lang="en-US" i="1" dirty="0" smtClean="0">
                <a:solidFill>
                  <a:srgbClr val="003366"/>
                </a:solidFill>
                <a:latin typeface="Verdana"/>
                <a:cs typeface="Verdana"/>
              </a:rPr>
              <a:t>.</a:t>
            </a:r>
          </a:p>
          <a:p>
            <a:pPr marL="114300" indent="0" algn="ctr">
              <a:buNone/>
            </a:pPr>
            <a:endParaRPr lang="en-US" i="1" dirty="0">
              <a:solidFill>
                <a:srgbClr val="003366"/>
              </a:solidFill>
              <a:latin typeface="Verdana"/>
              <a:cs typeface="Verdana"/>
            </a:endParaRPr>
          </a:p>
          <a:p>
            <a:pPr marL="114300" indent="0" algn="r">
              <a:buNone/>
            </a:pPr>
            <a:r>
              <a:rPr lang="en-US" sz="2400" dirty="0" err="1">
                <a:solidFill>
                  <a:srgbClr val="003366"/>
                </a:solidFill>
                <a:latin typeface="Verdana"/>
                <a:cs typeface="Verdana"/>
              </a:rPr>
              <a:t>Wiliam</a:t>
            </a:r>
            <a:r>
              <a:rPr lang="en-US" sz="2400" dirty="0">
                <a:solidFill>
                  <a:srgbClr val="003366"/>
                </a:solidFill>
                <a:latin typeface="Verdana"/>
                <a:cs typeface="Verdana"/>
              </a:rPr>
              <a:t>, 2007, pp. 1054; 1091</a:t>
            </a:r>
          </a:p>
          <a:p>
            <a:endParaRPr lang="en-US" dirty="0"/>
          </a:p>
        </p:txBody>
      </p:sp>
    </p:spTree>
    <p:extLst>
      <p:ext uri="{BB962C8B-B14F-4D97-AF65-F5344CB8AC3E}">
        <p14:creationId xmlns:p14="http://schemas.microsoft.com/office/powerpoint/2010/main" val="415068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i="1" dirty="0" smtClean="0">
                <a:solidFill>
                  <a:srgbClr val="002060"/>
                </a:solidFill>
                <a:latin typeface="Verdana"/>
                <a:cs typeface="Verdana"/>
              </a:rPr>
              <a:t>Effective</a:t>
            </a:r>
            <a:r>
              <a:rPr lang="en-US" sz="2800" b="1" dirty="0" smtClean="0">
                <a:solidFill>
                  <a:srgbClr val="002060"/>
                </a:solidFill>
                <a:latin typeface="Verdana"/>
                <a:cs typeface="Verdana"/>
              </a:rPr>
              <a:t> </a:t>
            </a:r>
          </a:p>
          <a:p>
            <a:pPr lvl="0" algn="ctr">
              <a:spcBef>
                <a:spcPct val="0"/>
              </a:spcBef>
              <a:defRPr/>
            </a:pPr>
            <a:r>
              <a:rPr lang="en-US" sz="2800" b="1" dirty="0" smtClean="0">
                <a:solidFill>
                  <a:srgbClr val="002060"/>
                </a:solidFill>
                <a:latin typeface="Verdana"/>
                <a:cs typeface="Verdana"/>
              </a:rPr>
              <a:t>Mathematics Teaching Practices</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2" y="1663700"/>
            <a:ext cx="7659335" cy="4438528"/>
          </a:xfrm>
          <a:prstGeom prst="rect">
            <a:avLst/>
          </a:prstGeom>
        </p:spPr>
        <p:txBody>
          <a:bodyPr vert="horz" lIns="91440" tIns="45720" rIns="91440" bIns="45720" rtlCol="0">
            <a:noAutofit/>
          </a:bodyPr>
          <a:lstStyle/>
          <a:p>
            <a:pPr marL="693738" lvl="0" indent="-579438">
              <a:spcAft>
                <a:spcPts val="600"/>
              </a:spcAft>
              <a:buFont typeface="+mj-lt"/>
              <a:buAutoNum type="arabicPeriod"/>
            </a:pPr>
            <a:r>
              <a:rPr lang="en-US" sz="2100" dirty="0" smtClean="0">
                <a:solidFill>
                  <a:srgbClr val="002060"/>
                </a:solidFill>
                <a:latin typeface="Verdana"/>
                <a:cs typeface="Verdana"/>
              </a:rPr>
              <a:t>Establish mathematics </a:t>
            </a:r>
            <a:r>
              <a:rPr lang="en-US" sz="2100" b="1" dirty="0" smtClean="0">
                <a:solidFill>
                  <a:srgbClr val="002060"/>
                </a:solidFill>
                <a:latin typeface="Verdana"/>
                <a:cs typeface="Verdana"/>
              </a:rPr>
              <a:t>goals</a:t>
            </a:r>
            <a:r>
              <a:rPr lang="en-US" sz="2100" dirty="0" smtClean="0">
                <a:solidFill>
                  <a:srgbClr val="002060"/>
                </a:solidFill>
                <a:latin typeface="Verdana"/>
                <a:cs typeface="Verdana"/>
              </a:rPr>
              <a:t> to focus learning.</a:t>
            </a:r>
          </a:p>
          <a:p>
            <a:pPr marL="693738" lvl="0" indent="-579438">
              <a:spcAft>
                <a:spcPts val="600"/>
              </a:spcAft>
              <a:buFont typeface="+mj-lt"/>
              <a:buAutoNum type="arabicPeriod"/>
            </a:pPr>
            <a:r>
              <a:rPr lang="en-US" sz="2100" dirty="0" smtClean="0">
                <a:solidFill>
                  <a:srgbClr val="002060"/>
                </a:solidFill>
                <a:latin typeface="Verdana"/>
                <a:cs typeface="Verdana"/>
              </a:rPr>
              <a:t>Implement </a:t>
            </a:r>
            <a:r>
              <a:rPr lang="en-US" sz="2100" b="1" dirty="0" smtClean="0">
                <a:solidFill>
                  <a:srgbClr val="002060"/>
                </a:solidFill>
                <a:latin typeface="Verdana"/>
                <a:cs typeface="Verdana"/>
              </a:rPr>
              <a:t>tasks</a:t>
            </a:r>
            <a:r>
              <a:rPr lang="en-US" sz="2100" dirty="0" smtClean="0">
                <a:solidFill>
                  <a:srgbClr val="002060"/>
                </a:solidFill>
                <a:latin typeface="Verdana"/>
                <a:cs typeface="Verdana"/>
              </a:rPr>
              <a:t> that promote reasoning and problem solving. </a:t>
            </a:r>
          </a:p>
          <a:p>
            <a:pPr marL="693738" lvl="0" indent="-579438">
              <a:spcAft>
                <a:spcPts val="600"/>
              </a:spcAft>
              <a:buFont typeface="+mj-lt"/>
              <a:buAutoNum type="arabicPeriod"/>
            </a:pPr>
            <a:r>
              <a:rPr lang="en-US" sz="2100" dirty="0" smtClean="0">
                <a:solidFill>
                  <a:srgbClr val="002060"/>
                </a:solidFill>
                <a:latin typeface="Verdana"/>
                <a:cs typeface="Verdana"/>
              </a:rPr>
              <a:t>Use and connect mathematical </a:t>
            </a:r>
            <a:r>
              <a:rPr lang="en-US" sz="2100" b="1" dirty="0" smtClean="0">
                <a:solidFill>
                  <a:srgbClr val="002060"/>
                </a:solidFill>
                <a:latin typeface="Verdana"/>
                <a:cs typeface="Verdana"/>
              </a:rPr>
              <a:t>representations.</a:t>
            </a:r>
          </a:p>
          <a:p>
            <a:pPr marL="693738" lvl="0" indent="-579438">
              <a:spcAft>
                <a:spcPts val="600"/>
              </a:spcAft>
              <a:buFont typeface="+mj-lt"/>
              <a:buAutoNum type="arabicPeriod"/>
            </a:pPr>
            <a:r>
              <a:rPr lang="en-US" sz="2100" dirty="0" smtClean="0">
                <a:solidFill>
                  <a:srgbClr val="002060"/>
                </a:solidFill>
                <a:latin typeface="Verdana"/>
                <a:cs typeface="Verdana"/>
              </a:rPr>
              <a:t>Facilitate meaningful mathematical </a:t>
            </a:r>
            <a:r>
              <a:rPr lang="en-US" sz="2100" b="1" dirty="0" smtClean="0">
                <a:solidFill>
                  <a:srgbClr val="002060"/>
                </a:solidFill>
                <a:latin typeface="Verdana"/>
                <a:cs typeface="Verdana"/>
              </a:rPr>
              <a:t>discourse</a:t>
            </a:r>
            <a:r>
              <a:rPr lang="en-US" sz="2100" i="1" dirty="0" smtClean="0">
                <a:solidFill>
                  <a:srgbClr val="002060"/>
                </a:solidFill>
                <a:latin typeface="Verdana"/>
                <a:cs typeface="Verdana"/>
              </a:rPr>
              <a:t>. </a:t>
            </a:r>
          </a:p>
          <a:p>
            <a:pPr marL="693738" lvl="0" indent="-579438">
              <a:spcAft>
                <a:spcPts val="600"/>
              </a:spcAft>
              <a:buFont typeface="+mj-lt"/>
              <a:buAutoNum type="arabicPeriod"/>
            </a:pPr>
            <a:r>
              <a:rPr lang="en-US" sz="2100" dirty="0" smtClean="0">
                <a:solidFill>
                  <a:srgbClr val="002060"/>
                </a:solidFill>
                <a:latin typeface="Verdana"/>
                <a:cs typeface="Verdana"/>
              </a:rPr>
              <a:t>Pose purposeful </a:t>
            </a:r>
            <a:r>
              <a:rPr lang="en-US" sz="2100" b="1" dirty="0" smtClean="0">
                <a:solidFill>
                  <a:srgbClr val="002060"/>
                </a:solidFill>
                <a:latin typeface="Verdana"/>
                <a:cs typeface="Verdana"/>
              </a:rPr>
              <a:t>questions</a:t>
            </a:r>
            <a:r>
              <a:rPr lang="en-US" sz="2100" dirty="0" smtClean="0">
                <a:solidFill>
                  <a:srgbClr val="002060"/>
                </a:solidFill>
                <a:latin typeface="Verdana"/>
                <a:cs typeface="Verdana"/>
              </a:rPr>
              <a:t>.</a:t>
            </a:r>
          </a:p>
          <a:p>
            <a:pPr marL="693738" lvl="0" indent="-579438">
              <a:spcAft>
                <a:spcPts val="600"/>
              </a:spcAft>
              <a:buFont typeface="+mj-lt"/>
              <a:buAutoNum type="arabicPeriod"/>
            </a:pPr>
            <a:r>
              <a:rPr lang="en-US" sz="2100" dirty="0" smtClean="0">
                <a:solidFill>
                  <a:srgbClr val="002060"/>
                </a:solidFill>
                <a:latin typeface="Verdana"/>
                <a:cs typeface="Verdana"/>
              </a:rPr>
              <a:t>Build </a:t>
            </a:r>
            <a:r>
              <a:rPr lang="en-US" sz="2100" b="1" dirty="0" smtClean="0">
                <a:solidFill>
                  <a:srgbClr val="002060"/>
                </a:solidFill>
                <a:latin typeface="Verdana"/>
                <a:cs typeface="Verdana"/>
              </a:rPr>
              <a:t>procedural fluency </a:t>
            </a:r>
            <a:r>
              <a:rPr lang="en-US" sz="2100" dirty="0" smtClean="0">
                <a:solidFill>
                  <a:srgbClr val="002060"/>
                </a:solidFill>
                <a:latin typeface="Verdana"/>
                <a:cs typeface="Verdana"/>
              </a:rPr>
              <a:t>from conceptual understanding.</a:t>
            </a:r>
          </a:p>
          <a:p>
            <a:pPr marL="693738" lvl="0" indent="-579438">
              <a:spcAft>
                <a:spcPts val="600"/>
              </a:spcAft>
              <a:buFont typeface="+mj-lt"/>
              <a:buAutoNum type="arabicPeriod"/>
            </a:pPr>
            <a:r>
              <a:rPr lang="en-US" sz="2100" dirty="0" smtClean="0">
                <a:solidFill>
                  <a:srgbClr val="002060"/>
                </a:solidFill>
                <a:latin typeface="Verdana"/>
                <a:cs typeface="Verdana"/>
              </a:rPr>
              <a:t>Support </a:t>
            </a:r>
            <a:r>
              <a:rPr lang="en-US" sz="2100" b="1" dirty="0" smtClean="0">
                <a:solidFill>
                  <a:srgbClr val="002060"/>
                </a:solidFill>
                <a:latin typeface="Verdana"/>
                <a:cs typeface="Verdana"/>
              </a:rPr>
              <a:t>productive struggle</a:t>
            </a:r>
            <a:r>
              <a:rPr lang="en-US" sz="2100" dirty="0" smtClean="0">
                <a:solidFill>
                  <a:srgbClr val="002060"/>
                </a:solidFill>
                <a:latin typeface="Verdana"/>
                <a:cs typeface="Verdana"/>
              </a:rPr>
              <a:t> in learning mathematics. </a:t>
            </a:r>
          </a:p>
          <a:p>
            <a:pPr marL="693738" lvl="0" indent="-579438">
              <a:spcAft>
                <a:spcPts val="600"/>
              </a:spcAft>
              <a:buFont typeface="+mj-lt"/>
              <a:buAutoNum type="arabicPeriod"/>
            </a:pPr>
            <a:r>
              <a:rPr lang="en-US" sz="2100" b="1" dirty="0" smtClean="0">
                <a:solidFill>
                  <a:srgbClr val="002060"/>
                </a:solidFill>
                <a:latin typeface="Verdana"/>
                <a:cs typeface="Verdana"/>
              </a:rPr>
              <a:t>Elicit and use evidence </a:t>
            </a:r>
            <a:r>
              <a:rPr lang="en-US" sz="2100" dirty="0" smtClean="0">
                <a:solidFill>
                  <a:srgbClr val="002060"/>
                </a:solidFill>
                <a:latin typeface="Verdana"/>
                <a:cs typeface="Verdana"/>
              </a:rPr>
              <a:t>of student thinking.</a:t>
            </a:r>
          </a:p>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03383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Digging Deeper into the Effective Teaching practices</a:t>
            </a:r>
            <a:endParaRPr lang="en-US" dirty="0">
              <a:solidFill>
                <a:srgbClr val="002060"/>
              </a:solidFill>
            </a:endParaRPr>
          </a:p>
        </p:txBody>
      </p:sp>
      <p:sp>
        <p:nvSpPr>
          <p:cNvPr id="3" name="Text Placeholder 2"/>
          <p:cNvSpPr>
            <a:spLocks noGrp="1"/>
          </p:cNvSpPr>
          <p:nvPr>
            <p:ph type="body" idx="1"/>
          </p:nvPr>
        </p:nvSpPr>
        <p:spPr>
          <a:xfrm>
            <a:off x="1143000" y="4256088"/>
            <a:ext cx="7351713" cy="1500187"/>
          </a:xfrm>
        </p:spPr>
        <p:txBody>
          <a:bodyPr/>
          <a:lstStyle/>
          <a:p>
            <a:endParaRPr lang="en-US" dirty="0"/>
          </a:p>
        </p:txBody>
      </p:sp>
    </p:spTree>
    <p:extLst>
      <p:ext uri="{BB962C8B-B14F-4D97-AF65-F5344CB8AC3E}">
        <p14:creationId xmlns:p14="http://schemas.microsoft.com/office/powerpoint/2010/main" val="30971118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i="1" dirty="0" smtClean="0">
                <a:solidFill>
                  <a:srgbClr val="002060"/>
                </a:solidFill>
                <a:latin typeface="Verdana"/>
                <a:cs typeface="Verdana"/>
              </a:rPr>
              <a:t>Effective</a:t>
            </a:r>
            <a:r>
              <a:rPr lang="en-US" sz="2800" b="1" dirty="0" smtClean="0">
                <a:solidFill>
                  <a:srgbClr val="002060"/>
                </a:solidFill>
                <a:latin typeface="Verdana"/>
                <a:cs typeface="Verdana"/>
              </a:rPr>
              <a:t> </a:t>
            </a:r>
          </a:p>
          <a:p>
            <a:pPr lvl="0" algn="ctr">
              <a:spcBef>
                <a:spcPct val="0"/>
              </a:spcBef>
              <a:defRPr/>
            </a:pPr>
            <a:r>
              <a:rPr lang="en-US" sz="2800" b="1" dirty="0" smtClean="0">
                <a:solidFill>
                  <a:srgbClr val="002060"/>
                </a:solidFill>
                <a:latin typeface="Verdana"/>
                <a:cs typeface="Verdana"/>
              </a:rPr>
              <a:t>Mathematics Teaching Practices</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2" y="1663700"/>
            <a:ext cx="7659335" cy="4438528"/>
          </a:xfrm>
          <a:prstGeom prst="rect">
            <a:avLst/>
          </a:prstGeom>
        </p:spPr>
        <p:txBody>
          <a:bodyPr vert="horz" lIns="91440" tIns="45720" rIns="91440" bIns="45720" rtlCol="0">
            <a:noAutofit/>
          </a:bodyPr>
          <a:lstStyle/>
          <a:p>
            <a:pPr marL="693738" lvl="0" indent="-579438">
              <a:spcAft>
                <a:spcPts val="600"/>
              </a:spcAft>
              <a:buFont typeface="+mj-lt"/>
              <a:buAutoNum type="arabicPeriod"/>
            </a:pPr>
            <a:r>
              <a:rPr lang="en-US" sz="2100" dirty="0" smtClean="0">
                <a:solidFill>
                  <a:srgbClr val="002060"/>
                </a:solidFill>
                <a:latin typeface="Verdana"/>
                <a:cs typeface="Verdana"/>
              </a:rPr>
              <a:t>Establish mathematics </a:t>
            </a:r>
            <a:r>
              <a:rPr lang="en-US" sz="2100" b="1" dirty="0" smtClean="0">
                <a:solidFill>
                  <a:srgbClr val="002060"/>
                </a:solidFill>
                <a:latin typeface="Verdana"/>
                <a:cs typeface="Verdana"/>
              </a:rPr>
              <a:t>goals</a:t>
            </a:r>
            <a:r>
              <a:rPr lang="en-US" sz="2100" dirty="0" smtClean="0">
                <a:solidFill>
                  <a:srgbClr val="002060"/>
                </a:solidFill>
                <a:latin typeface="Verdana"/>
                <a:cs typeface="Verdana"/>
              </a:rPr>
              <a:t> to focus learning.</a:t>
            </a:r>
          </a:p>
          <a:p>
            <a:pPr marL="693738" lvl="0" indent="-579438">
              <a:spcAft>
                <a:spcPts val="600"/>
              </a:spcAft>
              <a:buFont typeface="+mj-lt"/>
              <a:buAutoNum type="arabicPeriod"/>
            </a:pPr>
            <a:r>
              <a:rPr lang="en-US" sz="2100" dirty="0" smtClean="0">
                <a:solidFill>
                  <a:srgbClr val="FF0000"/>
                </a:solidFill>
                <a:latin typeface="Verdana"/>
                <a:cs typeface="Verdana"/>
              </a:rPr>
              <a:t>Implement </a:t>
            </a:r>
            <a:r>
              <a:rPr lang="en-US" sz="2100" b="1" dirty="0" smtClean="0">
                <a:solidFill>
                  <a:srgbClr val="FF0000"/>
                </a:solidFill>
                <a:latin typeface="Verdana"/>
                <a:cs typeface="Verdana"/>
              </a:rPr>
              <a:t>tasks</a:t>
            </a:r>
            <a:r>
              <a:rPr lang="en-US" sz="2100" dirty="0" smtClean="0">
                <a:solidFill>
                  <a:srgbClr val="FF0000"/>
                </a:solidFill>
                <a:latin typeface="Verdana"/>
                <a:cs typeface="Verdana"/>
              </a:rPr>
              <a:t> that promote reasoning and problem solving. </a:t>
            </a:r>
          </a:p>
          <a:p>
            <a:pPr marL="693738" lvl="0" indent="-579438">
              <a:spcAft>
                <a:spcPts val="600"/>
              </a:spcAft>
              <a:buFont typeface="+mj-lt"/>
              <a:buAutoNum type="arabicPeriod"/>
            </a:pPr>
            <a:r>
              <a:rPr lang="en-US" sz="2100" dirty="0" smtClean="0">
                <a:solidFill>
                  <a:srgbClr val="002060"/>
                </a:solidFill>
                <a:latin typeface="Verdana"/>
                <a:cs typeface="Verdana"/>
              </a:rPr>
              <a:t>Use and connect mathematical </a:t>
            </a:r>
            <a:r>
              <a:rPr lang="en-US" sz="2100" b="1" dirty="0" smtClean="0">
                <a:solidFill>
                  <a:srgbClr val="002060"/>
                </a:solidFill>
                <a:latin typeface="Verdana"/>
                <a:cs typeface="Verdana"/>
              </a:rPr>
              <a:t>representations.</a:t>
            </a:r>
          </a:p>
          <a:p>
            <a:pPr marL="693738" lvl="0" indent="-579438">
              <a:spcAft>
                <a:spcPts val="600"/>
              </a:spcAft>
              <a:buFont typeface="+mj-lt"/>
              <a:buAutoNum type="arabicPeriod"/>
            </a:pPr>
            <a:r>
              <a:rPr lang="en-US" sz="2100" dirty="0" smtClean="0">
                <a:solidFill>
                  <a:srgbClr val="002060"/>
                </a:solidFill>
                <a:latin typeface="Verdana"/>
                <a:cs typeface="Verdana"/>
              </a:rPr>
              <a:t>Facilitate meaningful mathematical </a:t>
            </a:r>
            <a:r>
              <a:rPr lang="en-US" sz="2100" b="1" dirty="0" smtClean="0">
                <a:solidFill>
                  <a:srgbClr val="002060"/>
                </a:solidFill>
                <a:latin typeface="Verdana"/>
                <a:cs typeface="Verdana"/>
              </a:rPr>
              <a:t>discourse</a:t>
            </a:r>
            <a:r>
              <a:rPr lang="en-US" sz="2100" i="1" dirty="0" smtClean="0">
                <a:solidFill>
                  <a:srgbClr val="002060"/>
                </a:solidFill>
                <a:latin typeface="Verdana"/>
                <a:cs typeface="Verdana"/>
              </a:rPr>
              <a:t>. </a:t>
            </a:r>
          </a:p>
          <a:p>
            <a:pPr marL="693738" lvl="0" indent="-579438">
              <a:spcAft>
                <a:spcPts val="600"/>
              </a:spcAft>
              <a:buFont typeface="+mj-lt"/>
              <a:buAutoNum type="arabicPeriod"/>
            </a:pPr>
            <a:r>
              <a:rPr lang="en-US" sz="2100" dirty="0" smtClean="0">
                <a:solidFill>
                  <a:srgbClr val="002060"/>
                </a:solidFill>
                <a:latin typeface="Verdana"/>
                <a:cs typeface="Verdana"/>
              </a:rPr>
              <a:t>Pose purposeful </a:t>
            </a:r>
            <a:r>
              <a:rPr lang="en-US" sz="2100" b="1" dirty="0" smtClean="0">
                <a:solidFill>
                  <a:srgbClr val="002060"/>
                </a:solidFill>
                <a:latin typeface="Verdana"/>
                <a:cs typeface="Verdana"/>
              </a:rPr>
              <a:t>questions</a:t>
            </a:r>
            <a:r>
              <a:rPr lang="en-US" sz="2100" dirty="0" smtClean="0">
                <a:solidFill>
                  <a:srgbClr val="002060"/>
                </a:solidFill>
                <a:latin typeface="Verdana"/>
                <a:cs typeface="Verdana"/>
              </a:rPr>
              <a:t>.</a:t>
            </a:r>
          </a:p>
          <a:p>
            <a:pPr marL="693738" lvl="0" indent="-579438">
              <a:spcAft>
                <a:spcPts val="600"/>
              </a:spcAft>
              <a:buFont typeface="+mj-lt"/>
              <a:buAutoNum type="arabicPeriod"/>
            </a:pPr>
            <a:r>
              <a:rPr lang="en-US" sz="2100" dirty="0" smtClean="0">
                <a:solidFill>
                  <a:srgbClr val="002060"/>
                </a:solidFill>
                <a:latin typeface="Verdana"/>
                <a:cs typeface="Verdana"/>
              </a:rPr>
              <a:t>Build </a:t>
            </a:r>
            <a:r>
              <a:rPr lang="en-US" sz="2100" b="1" dirty="0" smtClean="0">
                <a:solidFill>
                  <a:srgbClr val="002060"/>
                </a:solidFill>
                <a:latin typeface="Verdana"/>
                <a:cs typeface="Verdana"/>
              </a:rPr>
              <a:t>procedural fluency </a:t>
            </a:r>
            <a:r>
              <a:rPr lang="en-US" sz="2100" dirty="0" smtClean="0">
                <a:solidFill>
                  <a:srgbClr val="002060"/>
                </a:solidFill>
                <a:latin typeface="Verdana"/>
                <a:cs typeface="Verdana"/>
              </a:rPr>
              <a:t>from conceptual understanding.</a:t>
            </a:r>
          </a:p>
          <a:p>
            <a:pPr marL="693738" lvl="0" indent="-579438">
              <a:spcAft>
                <a:spcPts val="600"/>
              </a:spcAft>
              <a:buFont typeface="+mj-lt"/>
              <a:buAutoNum type="arabicPeriod"/>
            </a:pPr>
            <a:r>
              <a:rPr lang="en-US" sz="2100" dirty="0" smtClean="0">
                <a:solidFill>
                  <a:srgbClr val="002060"/>
                </a:solidFill>
                <a:latin typeface="Verdana"/>
                <a:cs typeface="Verdana"/>
              </a:rPr>
              <a:t>Support </a:t>
            </a:r>
            <a:r>
              <a:rPr lang="en-US" sz="2100" b="1" dirty="0" smtClean="0">
                <a:solidFill>
                  <a:srgbClr val="002060"/>
                </a:solidFill>
                <a:latin typeface="Verdana"/>
                <a:cs typeface="Verdana"/>
              </a:rPr>
              <a:t>productive struggle</a:t>
            </a:r>
            <a:r>
              <a:rPr lang="en-US" sz="2100" dirty="0" smtClean="0">
                <a:solidFill>
                  <a:srgbClr val="002060"/>
                </a:solidFill>
                <a:latin typeface="Verdana"/>
                <a:cs typeface="Verdana"/>
              </a:rPr>
              <a:t> in learning mathematics. </a:t>
            </a:r>
          </a:p>
          <a:p>
            <a:pPr marL="693738" lvl="0" indent="-579438">
              <a:spcAft>
                <a:spcPts val="600"/>
              </a:spcAft>
              <a:buFont typeface="+mj-lt"/>
              <a:buAutoNum type="arabicPeriod"/>
            </a:pPr>
            <a:r>
              <a:rPr lang="en-US" sz="2100" b="1" dirty="0" smtClean="0">
                <a:solidFill>
                  <a:srgbClr val="002060"/>
                </a:solidFill>
                <a:latin typeface="Verdana"/>
                <a:cs typeface="Verdana"/>
              </a:rPr>
              <a:t>Elicit and use evidence </a:t>
            </a:r>
            <a:r>
              <a:rPr lang="en-US" sz="2100" dirty="0" smtClean="0">
                <a:solidFill>
                  <a:srgbClr val="002060"/>
                </a:solidFill>
                <a:latin typeface="Verdana"/>
                <a:cs typeface="Verdana"/>
              </a:rPr>
              <a:t>of student thinking.</a:t>
            </a:r>
          </a:p>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68946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dirty="0" smtClean="0">
                <a:solidFill>
                  <a:srgbClr val="002060"/>
                </a:solidFill>
                <a:latin typeface="Verdana"/>
                <a:cs typeface="Verdana"/>
              </a:rPr>
              <a:t>Implement Tasks that Promote </a:t>
            </a:r>
          </a:p>
          <a:p>
            <a:pPr lvl="0" algn="ctr">
              <a:spcBef>
                <a:spcPct val="0"/>
              </a:spcBef>
              <a:defRPr/>
            </a:pPr>
            <a:r>
              <a:rPr lang="en-US" sz="2800" b="1" dirty="0" smtClean="0">
                <a:solidFill>
                  <a:srgbClr val="002060"/>
                </a:solidFill>
                <a:latin typeface="Verdana"/>
                <a:cs typeface="Verdana"/>
              </a:rPr>
              <a:t>Reasoning and Problem Solving</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5" y="1457325"/>
            <a:ext cx="7286625" cy="4191000"/>
          </a:xfrm>
          <a:prstGeom prst="rect">
            <a:avLst/>
          </a:prstGeom>
        </p:spPr>
        <p:txBody>
          <a:bodyPr vert="horz" lIns="91440" tIns="45720" rIns="91440" bIns="45720" rtlCol="0">
            <a:noAutofit/>
          </a:bodyPr>
          <a:lstStyle/>
          <a:p>
            <a:pPr>
              <a:spcBef>
                <a:spcPts val="1200"/>
              </a:spcBef>
              <a:spcAft>
                <a:spcPts val="600"/>
              </a:spcAft>
              <a:buNone/>
            </a:pPr>
            <a:r>
              <a:rPr lang="en-US" sz="2600" dirty="0" smtClean="0">
                <a:solidFill>
                  <a:srgbClr val="002060"/>
                </a:solidFill>
                <a:latin typeface="Verdana" pitchFamily="34" charset="0"/>
                <a:ea typeface="Verdana" pitchFamily="34" charset="0"/>
                <a:cs typeface="Verdana" pitchFamily="34" charset="0"/>
              </a:rPr>
              <a:t>Mathematical tasks should:</a:t>
            </a:r>
          </a:p>
          <a:p>
            <a:pPr marL="342900" indent="-342900">
              <a:spcBef>
                <a:spcPts val="1200"/>
              </a:spcBef>
              <a:spcAft>
                <a:spcPts val="600"/>
              </a:spcAft>
              <a:buFont typeface="Arial"/>
              <a:buChar char="•"/>
            </a:pPr>
            <a:r>
              <a:rPr lang="en-US" sz="2600" dirty="0" smtClean="0">
                <a:solidFill>
                  <a:srgbClr val="002060"/>
                </a:solidFill>
                <a:latin typeface="Verdana" pitchFamily="34" charset="0"/>
                <a:ea typeface="Verdana" pitchFamily="34" charset="0"/>
                <a:cs typeface="Verdana" pitchFamily="34" charset="0"/>
              </a:rPr>
              <a:t>Provide opportunities for students to engage in exploration or encourage students to use procedures in ways that are connected to concepts and understanding; </a:t>
            </a:r>
          </a:p>
          <a:p>
            <a:pPr marL="342900" indent="-342900">
              <a:spcBef>
                <a:spcPts val="1200"/>
              </a:spcBef>
              <a:spcAft>
                <a:spcPts val="600"/>
              </a:spcAft>
              <a:buFont typeface="Arial"/>
              <a:buChar char="•"/>
            </a:pPr>
            <a:r>
              <a:rPr lang="en-US" sz="2600" dirty="0" smtClean="0">
                <a:solidFill>
                  <a:srgbClr val="002060"/>
                </a:solidFill>
                <a:latin typeface="Verdana" pitchFamily="34" charset="0"/>
                <a:ea typeface="Verdana" pitchFamily="34" charset="0"/>
                <a:cs typeface="Verdana" pitchFamily="34" charset="0"/>
              </a:rPr>
              <a:t>Build on students’ current understanding; and</a:t>
            </a:r>
          </a:p>
          <a:p>
            <a:pPr marL="342900" indent="-342900">
              <a:spcBef>
                <a:spcPts val="1200"/>
              </a:spcBef>
              <a:spcAft>
                <a:spcPts val="600"/>
              </a:spcAft>
              <a:buFont typeface="Arial"/>
              <a:buChar char="•"/>
            </a:pPr>
            <a:r>
              <a:rPr lang="en-US" sz="2600" dirty="0" smtClean="0">
                <a:solidFill>
                  <a:srgbClr val="002060"/>
                </a:solidFill>
                <a:latin typeface="Verdana" pitchFamily="34" charset="0"/>
                <a:ea typeface="Verdana" pitchFamily="34" charset="0"/>
                <a:cs typeface="Verdana" pitchFamily="34" charset="0"/>
              </a:rPr>
              <a:t>Have multiple entry points.</a:t>
            </a:r>
          </a:p>
          <a:p>
            <a:pPr>
              <a:lnSpc>
                <a:spcPct val="60000"/>
              </a:lnSpc>
            </a:pPr>
            <a:endParaRPr lang="en-US" sz="2000" dirty="0" smtClean="0">
              <a:solidFill>
                <a:srgbClr val="1F497D"/>
              </a:solidFill>
              <a:latin typeface="Verdana" pitchFamily="34" charset="0"/>
              <a:ea typeface="Verdana" pitchFamily="34" charset="0"/>
              <a:cs typeface="Verdana" pitchFamily="34" charset="0"/>
            </a:endParaRPr>
          </a:p>
          <a:p>
            <a:pPr algn="r"/>
            <a:r>
              <a:rPr lang="en-US" sz="2000" b="1" i="1" dirty="0" smtClean="0">
                <a:solidFill>
                  <a:srgbClr val="1F497D"/>
                </a:solidFill>
                <a:latin typeface="Verdana" pitchFamily="34" charset="0"/>
                <a:ea typeface="Verdana" pitchFamily="34" charset="0"/>
                <a:cs typeface="Verdana" pitchFamily="34" charset="0"/>
              </a:rPr>
              <a:t> </a:t>
            </a:r>
            <a:endParaRPr lang="en-US" sz="2000" i="1" dirty="0" smtClean="0">
              <a:solidFill>
                <a:srgbClr val="1F497D"/>
              </a:solidFill>
              <a:latin typeface="Verdana" pitchFamily="34" charset="0"/>
              <a:ea typeface="Verdana" pitchFamily="34" charset="0"/>
              <a:cs typeface="Verdana" pitchFamily="34" charset="0"/>
            </a:endParaRPr>
          </a:p>
          <a:p>
            <a:pPr marL="457200" indent="-457200">
              <a:buAutoNum type="arabicPeriod"/>
            </a:pPr>
            <a:endParaRPr lang="en-US" sz="2000" i="1" dirty="0" smtClean="0">
              <a:solidFill>
                <a:srgbClr val="1F497D"/>
              </a:solidFill>
              <a:latin typeface="Verdana" pitchFamily="34" charset="0"/>
              <a:ea typeface="Verdana" pitchFamily="34" charset="0"/>
              <a:cs typeface="Verdana" pitchFamily="34" charset="0"/>
            </a:endParaRPr>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09322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62000" y="304800"/>
            <a:ext cx="7396163" cy="7508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eaLnBrk="1" hangingPunct="1"/>
            <a:r>
              <a:rPr lang="en-US" altLang="en-US" sz="5400" dirty="0" smtClean="0">
                <a:cs typeface="Century Gothic" pitchFamily="34" charset="0"/>
              </a:rPr>
              <a:t>Graphing Dice Throws</a:t>
            </a:r>
          </a:p>
        </p:txBody>
      </p:sp>
      <p:graphicFrame>
        <p:nvGraphicFramePr>
          <p:cNvPr id="59395" name="Object 3"/>
          <p:cNvGraphicFramePr>
            <a:graphicFrameLocks noGrp="1" noChangeAspect="1"/>
          </p:cNvGraphicFramePr>
          <p:nvPr>
            <p:ph type="tbl" idx="1"/>
          </p:nvPr>
        </p:nvGraphicFramePr>
        <p:xfrm>
          <a:off x="762000" y="1676400"/>
          <a:ext cx="7747000" cy="4073525"/>
        </p:xfrm>
        <a:graphic>
          <a:graphicData uri="http://schemas.openxmlformats.org/presentationml/2006/ole">
            <mc:AlternateContent xmlns:mc="http://schemas.openxmlformats.org/markup-compatibility/2006">
              <mc:Choice xmlns:v="urn:schemas-microsoft-com:vml" Requires="v">
                <p:oleObj spid="_x0000_s2156" name="Document" r:id="rId3" imgW="7914640" imgH="4163060" progId="Word.Document.8">
                  <p:embed/>
                </p:oleObj>
              </mc:Choice>
              <mc:Fallback>
                <p:oleObj name="Document" r:id="rId3" imgW="7914640" imgH="4163060"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7747000" cy="4073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206818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0419" name="Object 3"/>
          <p:cNvGraphicFramePr>
            <a:graphicFrameLocks noGrp="1" noChangeAspect="1"/>
          </p:cNvGraphicFramePr>
          <p:nvPr>
            <p:ph type="tbl" idx="1"/>
          </p:nvPr>
        </p:nvGraphicFramePr>
        <p:xfrm>
          <a:off x="762000" y="1676400"/>
          <a:ext cx="7742238" cy="4070350"/>
        </p:xfrm>
        <a:graphic>
          <a:graphicData uri="http://schemas.openxmlformats.org/presentationml/2006/ole">
            <mc:AlternateContent xmlns:mc="http://schemas.openxmlformats.org/markup-compatibility/2006">
              <mc:Choice xmlns:v="urn:schemas-microsoft-com:vml" Requires="v">
                <p:oleObj spid="_x0000_s3180" name="Document" r:id="rId3" imgW="7917180" imgH="4163060" progId="Word.Document.8">
                  <p:embed/>
                </p:oleObj>
              </mc:Choice>
              <mc:Fallback>
                <p:oleObj name="Document" r:id="rId3" imgW="7917180" imgH="4163060"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7742238" cy="407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2"/>
          <p:cNvSpPr>
            <a:spLocks noGrp="1" noChangeArrowheads="1"/>
          </p:cNvSpPr>
          <p:nvPr>
            <p:ph type="title"/>
          </p:nvPr>
        </p:nvSpPr>
        <p:spPr>
          <a:xfrm>
            <a:off x="762000" y="304800"/>
            <a:ext cx="7396163" cy="7508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eaLnBrk="1" hangingPunct="1"/>
            <a:r>
              <a:rPr lang="en-US" altLang="en-US" sz="5400" dirty="0" smtClean="0">
                <a:cs typeface="Century Gothic" pitchFamily="34" charset="0"/>
              </a:rPr>
              <a:t>Graphing Dice Throws</a:t>
            </a:r>
          </a:p>
        </p:txBody>
      </p:sp>
    </p:spTree>
    <p:extLst>
      <p:ext uri="{BB962C8B-B14F-4D97-AF65-F5344CB8AC3E}">
        <p14:creationId xmlns:p14="http://schemas.microsoft.com/office/powerpoint/2010/main" val="10297766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443" name="Object 3"/>
          <p:cNvGraphicFramePr>
            <a:graphicFrameLocks noGrp="1" noChangeAspect="1"/>
          </p:cNvGraphicFramePr>
          <p:nvPr>
            <p:ph type="tbl" idx="1"/>
          </p:nvPr>
        </p:nvGraphicFramePr>
        <p:xfrm>
          <a:off x="762000" y="1676400"/>
          <a:ext cx="7742238" cy="4070350"/>
        </p:xfrm>
        <a:graphic>
          <a:graphicData uri="http://schemas.openxmlformats.org/presentationml/2006/ole">
            <mc:AlternateContent xmlns:mc="http://schemas.openxmlformats.org/markup-compatibility/2006">
              <mc:Choice xmlns:v="urn:schemas-microsoft-com:vml" Requires="v">
                <p:oleObj spid="_x0000_s4204" name="Document" r:id="rId3" imgW="7917180" imgH="4163060" progId="Word.Document.8">
                  <p:embed/>
                </p:oleObj>
              </mc:Choice>
              <mc:Fallback>
                <p:oleObj name="Document" r:id="rId3" imgW="7917180" imgH="4163060"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7742238" cy="407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2"/>
          <p:cNvSpPr>
            <a:spLocks noGrp="1" noChangeArrowheads="1"/>
          </p:cNvSpPr>
          <p:nvPr>
            <p:ph type="title"/>
          </p:nvPr>
        </p:nvSpPr>
        <p:spPr>
          <a:xfrm>
            <a:off x="762000" y="304800"/>
            <a:ext cx="7396163" cy="7508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eaLnBrk="1" hangingPunct="1"/>
            <a:r>
              <a:rPr lang="en-US" altLang="en-US" sz="5400" dirty="0" smtClean="0">
                <a:cs typeface="Century Gothic" pitchFamily="34" charset="0"/>
              </a:rPr>
              <a:t>Graphing Dice Throws</a:t>
            </a:r>
          </a:p>
        </p:txBody>
      </p:sp>
    </p:spTree>
    <p:extLst>
      <p:ext uri="{BB962C8B-B14F-4D97-AF65-F5344CB8AC3E}">
        <p14:creationId xmlns:p14="http://schemas.microsoft.com/office/powerpoint/2010/main" val="1708466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292772" y="152400"/>
            <a:ext cx="7293730" cy="1143000"/>
          </a:xfrm>
        </p:spPr>
        <p:txBody>
          <a:bodyPr>
            <a:noAutofit/>
          </a:bodyPr>
          <a:lstStyle/>
          <a:p>
            <a:pPr algn="ctr" eaLnBrk="1" hangingPunct="1"/>
            <a:r>
              <a:rPr lang="en-US" sz="4000" b="1" dirty="0" smtClean="0">
                <a:solidFill>
                  <a:srgbClr val="002060"/>
                </a:solidFill>
                <a:ea typeface="ＭＳ Ｐゴシック" pitchFamily="34" charset="-128"/>
              </a:rPr>
              <a:t>NCTM Regional Conferences</a:t>
            </a:r>
            <a:br>
              <a:rPr lang="en-US" sz="4000" b="1" dirty="0" smtClean="0">
                <a:solidFill>
                  <a:srgbClr val="002060"/>
                </a:solidFill>
                <a:ea typeface="ＭＳ Ｐゴシック" pitchFamily="34" charset="-128"/>
              </a:rPr>
            </a:br>
            <a:r>
              <a:rPr lang="en-US" sz="4000" b="1" dirty="0" smtClean="0">
                <a:solidFill>
                  <a:srgbClr val="002060"/>
                </a:solidFill>
                <a:ea typeface="ＭＳ Ｐゴシック" pitchFamily="34" charset="-128"/>
              </a:rPr>
              <a:t>www.nctm.org</a:t>
            </a:r>
          </a:p>
        </p:txBody>
      </p:sp>
      <p:sp>
        <p:nvSpPr>
          <p:cNvPr id="5" name="Content Placeholder 4"/>
          <p:cNvSpPr>
            <a:spLocks noGrp="1"/>
          </p:cNvSpPr>
          <p:nvPr>
            <p:ph sz="half" idx="2"/>
          </p:nvPr>
        </p:nvSpPr>
        <p:spPr>
          <a:xfrm>
            <a:off x="1431991" y="1973262"/>
            <a:ext cx="7277669" cy="4525963"/>
          </a:xfrm>
        </p:spPr>
        <p:txBody>
          <a:bodyPr>
            <a:normAutofit/>
          </a:bodyPr>
          <a:lstStyle/>
          <a:p>
            <a:r>
              <a:rPr lang="en-US" sz="3600" dirty="0" smtClean="0"/>
              <a:t>Phoenix</a:t>
            </a:r>
            <a:br>
              <a:rPr lang="en-US" sz="3600" dirty="0" smtClean="0"/>
            </a:br>
            <a:r>
              <a:rPr lang="en-US" sz="3600" dirty="0" smtClean="0"/>
              <a:t>October 26–28, 2016</a:t>
            </a:r>
            <a:r>
              <a:rPr lang="en-US" sz="3600" dirty="0"/>
              <a:t>   </a:t>
            </a:r>
            <a:br>
              <a:rPr lang="en-US" sz="3600" dirty="0"/>
            </a:br>
            <a:endParaRPr lang="en-US" sz="3600" dirty="0"/>
          </a:p>
          <a:p>
            <a:r>
              <a:rPr lang="en-US" sz="3600" dirty="0" smtClean="0"/>
              <a:t>Philadelphia, PA</a:t>
            </a:r>
            <a:br>
              <a:rPr lang="en-US" sz="3600" dirty="0" smtClean="0"/>
            </a:br>
            <a:r>
              <a:rPr lang="en-US" sz="3600" dirty="0" smtClean="0"/>
              <a:t>October </a:t>
            </a:r>
            <a:r>
              <a:rPr lang="en-US" sz="3600" dirty="0"/>
              <a:t>31–November </a:t>
            </a:r>
            <a:r>
              <a:rPr lang="en-US" sz="3600" dirty="0" smtClean="0"/>
              <a:t>2, 2016</a:t>
            </a:r>
            <a:r>
              <a:rPr lang="en-US" sz="3600" dirty="0"/>
              <a:t> </a:t>
            </a:r>
            <a:br>
              <a:rPr lang="en-US" sz="3600" dirty="0"/>
            </a:br>
            <a:r>
              <a:rPr lang="en-US" sz="3600" dirty="0"/>
              <a:t/>
            </a:r>
            <a:br>
              <a:rPr lang="en-US" sz="3600" dirty="0"/>
            </a:br>
            <a:endParaRPr lang="en-US" sz="3600" dirty="0" smtClean="0">
              <a:solidFill>
                <a:srgbClr val="002060"/>
              </a:solidFill>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cxnSp>
        <p:nvCxnSpPr>
          <p:cNvPr id="4" name="Straight Connector 3"/>
          <p:cNvCxnSpPr/>
          <p:nvPr/>
        </p:nvCxnSpPr>
        <p:spPr>
          <a:xfrm>
            <a:off x="1052512" y="1335206"/>
            <a:ext cx="7862888" cy="0"/>
          </a:xfrm>
          <a:prstGeom prst="line">
            <a:avLst/>
          </a:prstGeom>
          <a:ln w="50800">
            <a:solidFill>
              <a:srgbClr val="00206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7609784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2467" name="Object 3"/>
          <p:cNvGraphicFramePr>
            <a:graphicFrameLocks noGrp="1" noChangeAspect="1"/>
          </p:cNvGraphicFramePr>
          <p:nvPr>
            <p:ph type="tbl" idx="1"/>
          </p:nvPr>
        </p:nvGraphicFramePr>
        <p:xfrm>
          <a:off x="762000" y="1676400"/>
          <a:ext cx="7742238" cy="4070350"/>
        </p:xfrm>
        <a:graphic>
          <a:graphicData uri="http://schemas.openxmlformats.org/presentationml/2006/ole">
            <mc:AlternateContent xmlns:mc="http://schemas.openxmlformats.org/markup-compatibility/2006">
              <mc:Choice xmlns:v="urn:schemas-microsoft-com:vml" Requires="v">
                <p:oleObj spid="_x0000_s5228" name="Document" r:id="rId3" imgW="7917180" imgH="4163060" progId="Word.Document.8">
                  <p:embed/>
                </p:oleObj>
              </mc:Choice>
              <mc:Fallback>
                <p:oleObj name="Document" r:id="rId3" imgW="7917180" imgH="4163060"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7742238" cy="407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2"/>
          <p:cNvSpPr>
            <a:spLocks noGrp="1" noChangeArrowheads="1"/>
          </p:cNvSpPr>
          <p:nvPr>
            <p:ph type="title"/>
          </p:nvPr>
        </p:nvSpPr>
        <p:spPr>
          <a:xfrm>
            <a:off x="762000" y="304800"/>
            <a:ext cx="7396163" cy="7508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eaLnBrk="1" hangingPunct="1"/>
            <a:r>
              <a:rPr lang="en-US" altLang="en-US" sz="5400" dirty="0" smtClean="0">
                <a:cs typeface="Century Gothic" pitchFamily="34" charset="0"/>
              </a:rPr>
              <a:t>Graphing Dice Throws</a:t>
            </a:r>
          </a:p>
        </p:txBody>
      </p:sp>
    </p:spTree>
    <p:extLst>
      <p:ext uri="{BB962C8B-B14F-4D97-AF65-F5344CB8AC3E}">
        <p14:creationId xmlns:p14="http://schemas.microsoft.com/office/powerpoint/2010/main" val="2907695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3491" name="Object 3"/>
          <p:cNvGraphicFramePr>
            <a:graphicFrameLocks noGrp="1" noChangeAspect="1"/>
          </p:cNvGraphicFramePr>
          <p:nvPr>
            <p:ph type="tbl" idx="1"/>
          </p:nvPr>
        </p:nvGraphicFramePr>
        <p:xfrm>
          <a:off x="762000" y="1676400"/>
          <a:ext cx="7747000" cy="4073525"/>
        </p:xfrm>
        <a:graphic>
          <a:graphicData uri="http://schemas.openxmlformats.org/presentationml/2006/ole">
            <mc:AlternateContent xmlns:mc="http://schemas.openxmlformats.org/markup-compatibility/2006">
              <mc:Choice xmlns:v="urn:schemas-microsoft-com:vml" Requires="v">
                <p:oleObj spid="_x0000_s6252" name="Document" r:id="rId3" imgW="7917180" imgH="4163060" progId="Word.Document.8">
                  <p:embed/>
                </p:oleObj>
              </mc:Choice>
              <mc:Fallback>
                <p:oleObj name="Document" r:id="rId3" imgW="7917180" imgH="4163060"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7747000" cy="407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2"/>
          <p:cNvSpPr>
            <a:spLocks noGrp="1" noChangeArrowheads="1"/>
          </p:cNvSpPr>
          <p:nvPr>
            <p:ph type="title"/>
          </p:nvPr>
        </p:nvSpPr>
        <p:spPr>
          <a:xfrm>
            <a:off x="762000" y="304800"/>
            <a:ext cx="7396163" cy="7508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eaLnBrk="1" hangingPunct="1"/>
            <a:r>
              <a:rPr lang="en-US" altLang="en-US" sz="5400" dirty="0" smtClean="0">
                <a:cs typeface="Century Gothic" pitchFamily="34" charset="0"/>
              </a:rPr>
              <a:t>Graphing Dice Throws</a:t>
            </a:r>
          </a:p>
        </p:txBody>
      </p:sp>
    </p:spTree>
    <p:extLst>
      <p:ext uri="{BB962C8B-B14F-4D97-AF65-F5344CB8AC3E}">
        <p14:creationId xmlns:p14="http://schemas.microsoft.com/office/powerpoint/2010/main" val="35159819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63" name="Rectangle 3"/>
          <p:cNvSpPr>
            <a:spLocks noGrp="1" noChangeArrowheads="1"/>
          </p:cNvSpPr>
          <p:nvPr>
            <p:ph idx="1"/>
          </p:nvPr>
        </p:nvSpPr>
        <p:spPr>
          <a:xfrm>
            <a:off x="609600" y="1600200"/>
            <a:ext cx="7772400" cy="4114800"/>
          </a:xfrm>
        </p:spPr>
        <p:txBody>
          <a:bodyPr/>
          <a:lstStyle/>
          <a:p>
            <a:pPr algn="ctr" eaLnBrk="1" hangingPunct="1">
              <a:buFontTx/>
              <a:buNone/>
            </a:pPr>
            <a:endParaRPr lang="en-US" altLang="en-US" sz="4400" dirty="0" smtClean="0">
              <a:solidFill>
                <a:srgbClr val="FF0000"/>
              </a:solidFill>
              <a:latin typeface="Century Gothic" pitchFamily="34" charset="0"/>
              <a:cs typeface="Century Gothic" pitchFamily="34" charset="0"/>
            </a:endParaRPr>
          </a:p>
          <a:p>
            <a:pPr algn="ctr" eaLnBrk="1" hangingPunct="1">
              <a:buFontTx/>
              <a:buNone/>
            </a:pPr>
            <a:r>
              <a:rPr lang="en-US" altLang="en-US" sz="4400" dirty="0" smtClean="0">
                <a:solidFill>
                  <a:srgbClr val="FF0000"/>
                </a:solidFill>
                <a:cs typeface="Century Gothic" pitchFamily="34" charset="0"/>
              </a:rPr>
              <a:t>“My children are “low level”,</a:t>
            </a:r>
          </a:p>
          <a:p>
            <a:pPr algn="ctr" eaLnBrk="1" hangingPunct="1">
              <a:buFontTx/>
              <a:buNone/>
            </a:pPr>
            <a:r>
              <a:rPr lang="en-US" altLang="en-US" sz="4400" dirty="0" smtClean="0">
                <a:solidFill>
                  <a:srgbClr val="FF0000"/>
                </a:solidFill>
                <a:cs typeface="Century Gothic" pitchFamily="34" charset="0"/>
              </a:rPr>
              <a:t> so I do the activity using 1 die.”</a:t>
            </a:r>
          </a:p>
        </p:txBody>
      </p:sp>
      <p:sp>
        <p:nvSpPr>
          <p:cNvPr id="7" name="Rectangle 2"/>
          <p:cNvSpPr>
            <a:spLocks noGrp="1" noChangeArrowheads="1"/>
          </p:cNvSpPr>
          <p:nvPr>
            <p:ph type="title"/>
          </p:nvPr>
        </p:nvSpPr>
        <p:spPr>
          <a:xfrm>
            <a:off x="762000" y="304800"/>
            <a:ext cx="7396163" cy="7508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eaLnBrk="1" hangingPunct="1"/>
            <a:r>
              <a:rPr lang="en-US" altLang="en-US" sz="5400" dirty="0" smtClean="0">
                <a:cs typeface="Century Gothic" pitchFamily="34" charset="0"/>
              </a:rPr>
              <a:t>Graphing Dice Throws</a:t>
            </a:r>
          </a:p>
        </p:txBody>
      </p:sp>
    </p:spTree>
    <p:extLst>
      <p:ext uri="{BB962C8B-B14F-4D97-AF65-F5344CB8AC3E}">
        <p14:creationId xmlns:p14="http://schemas.microsoft.com/office/powerpoint/2010/main" val="2280587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6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3"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5539" name="Object 3"/>
          <p:cNvGraphicFramePr>
            <a:graphicFrameLocks noGrp="1" noChangeAspect="1"/>
          </p:cNvGraphicFramePr>
          <p:nvPr>
            <p:ph type="tbl" idx="1"/>
          </p:nvPr>
        </p:nvGraphicFramePr>
        <p:xfrm>
          <a:off x="990600" y="1752600"/>
          <a:ext cx="7772400" cy="3894138"/>
        </p:xfrm>
        <a:graphic>
          <a:graphicData uri="http://schemas.openxmlformats.org/presentationml/2006/ole">
            <mc:AlternateContent xmlns:mc="http://schemas.openxmlformats.org/markup-compatibility/2006">
              <mc:Choice xmlns:v="urn:schemas-microsoft-com:vml" Requires="v">
                <p:oleObj spid="_x0000_s7276" name="Document" r:id="rId3" imgW="8003540" imgH="4010660" progId="Word.Document.8">
                  <p:embed/>
                </p:oleObj>
              </mc:Choice>
              <mc:Fallback>
                <p:oleObj name="Document" r:id="rId3" imgW="8003540" imgH="4010660"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752600"/>
                        <a:ext cx="7772400" cy="389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2"/>
          <p:cNvSpPr>
            <a:spLocks noGrp="1" noChangeArrowheads="1"/>
          </p:cNvSpPr>
          <p:nvPr>
            <p:ph type="title"/>
          </p:nvPr>
        </p:nvSpPr>
        <p:spPr>
          <a:xfrm>
            <a:off x="762000" y="304800"/>
            <a:ext cx="7396163" cy="7508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eaLnBrk="1" hangingPunct="1"/>
            <a:r>
              <a:rPr lang="en-US" altLang="en-US" sz="5400" dirty="0" smtClean="0">
                <a:cs typeface="Century Gothic" pitchFamily="34" charset="0"/>
              </a:rPr>
              <a:t>Graphing Dice Throws</a:t>
            </a:r>
          </a:p>
        </p:txBody>
      </p:sp>
    </p:spTree>
    <p:extLst>
      <p:ext uri="{BB962C8B-B14F-4D97-AF65-F5344CB8AC3E}">
        <p14:creationId xmlns:p14="http://schemas.microsoft.com/office/powerpoint/2010/main" val="9645336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6563" name="Object 3"/>
          <p:cNvGraphicFramePr>
            <a:graphicFrameLocks noGrp="1" noChangeAspect="1"/>
          </p:cNvGraphicFramePr>
          <p:nvPr>
            <p:ph type="tbl" idx="1"/>
          </p:nvPr>
        </p:nvGraphicFramePr>
        <p:xfrm>
          <a:off x="914400" y="1752600"/>
          <a:ext cx="7772400" cy="3894138"/>
        </p:xfrm>
        <a:graphic>
          <a:graphicData uri="http://schemas.openxmlformats.org/presentationml/2006/ole">
            <mc:AlternateContent xmlns:mc="http://schemas.openxmlformats.org/markup-compatibility/2006">
              <mc:Choice xmlns:v="urn:schemas-microsoft-com:vml" Requires="v">
                <p:oleObj spid="_x0000_s8300" name="Document" r:id="rId3" imgW="8003540" imgH="4010660" progId="Word.Document.8">
                  <p:embed/>
                </p:oleObj>
              </mc:Choice>
              <mc:Fallback>
                <p:oleObj name="Document" r:id="rId3" imgW="8003540" imgH="4010660"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752600"/>
                        <a:ext cx="7772400" cy="389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2"/>
          <p:cNvSpPr>
            <a:spLocks noGrp="1" noChangeArrowheads="1"/>
          </p:cNvSpPr>
          <p:nvPr>
            <p:ph type="title"/>
          </p:nvPr>
        </p:nvSpPr>
        <p:spPr>
          <a:xfrm>
            <a:off x="762000" y="304800"/>
            <a:ext cx="7396163" cy="7508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eaLnBrk="1" hangingPunct="1"/>
            <a:r>
              <a:rPr lang="en-US" altLang="en-US" sz="5400" dirty="0" smtClean="0">
                <a:cs typeface="Century Gothic" pitchFamily="34" charset="0"/>
              </a:rPr>
              <a:t>Graphing Dice Throws</a:t>
            </a:r>
          </a:p>
        </p:txBody>
      </p:sp>
    </p:spTree>
    <p:extLst>
      <p:ext uri="{BB962C8B-B14F-4D97-AF65-F5344CB8AC3E}">
        <p14:creationId xmlns:p14="http://schemas.microsoft.com/office/powerpoint/2010/main" val="13003736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495757" y="475012"/>
            <a:ext cx="7696200" cy="868362"/>
          </a:xfrm>
        </p:spPr>
        <p:txBody>
          <a:bodyPr anchor="t">
            <a:noAutofit/>
          </a:bodyPr>
          <a:lstStyle/>
          <a:p>
            <a:pPr eaLnBrk="1" hangingPunct="1"/>
            <a:r>
              <a:rPr lang="en-US" sz="3600" b="1" dirty="0" smtClean="0">
                <a:solidFill>
                  <a:srgbClr val="203864"/>
                </a:solidFill>
              </a:rPr>
              <a:t>The Implementation of the Task</a:t>
            </a:r>
            <a:r>
              <a:rPr lang="en-US" sz="3200" b="1" dirty="0" smtClean="0">
                <a:solidFill>
                  <a:srgbClr val="203864"/>
                </a:solidFill>
              </a:rPr>
              <a:t/>
            </a:r>
            <a:br>
              <a:rPr lang="en-US" sz="3200" b="1" dirty="0" smtClean="0">
                <a:solidFill>
                  <a:srgbClr val="203864"/>
                </a:solidFill>
              </a:rPr>
            </a:br>
            <a:endParaRPr lang="en-US" sz="3200" b="1" dirty="0">
              <a:solidFill>
                <a:srgbClr val="203864"/>
              </a:solidFill>
            </a:endParaRPr>
          </a:p>
        </p:txBody>
      </p:sp>
      <p:sp>
        <p:nvSpPr>
          <p:cNvPr id="44035" name="Rectangle 3"/>
          <p:cNvSpPr>
            <a:spLocks noGrp="1" noChangeArrowheads="1"/>
          </p:cNvSpPr>
          <p:nvPr>
            <p:ph type="body" idx="1"/>
          </p:nvPr>
        </p:nvSpPr>
        <p:spPr>
          <a:xfrm>
            <a:off x="1133150" y="1343374"/>
            <a:ext cx="7848600" cy="4344861"/>
          </a:xfrm>
        </p:spPr>
        <p:txBody>
          <a:bodyPr>
            <a:noAutofit/>
          </a:bodyPr>
          <a:lstStyle/>
          <a:p>
            <a:pPr eaLnBrk="1" hangingPunct="1">
              <a:lnSpc>
                <a:spcPct val="110000"/>
              </a:lnSpc>
            </a:pPr>
            <a:r>
              <a:rPr lang="en-US" sz="2400" dirty="0" smtClean="0"/>
              <a:t>Read the </a:t>
            </a:r>
            <a:r>
              <a:rPr lang="en-US" sz="2400" i="1" dirty="0" smtClean="0"/>
              <a:t>Case of Sandra Pascal</a:t>
            </a:r>
            <a:r>
              <a:rPr lang="en-US" sz="2400" dirty="0" smtClean="0"/>
              <a:t>. Compare it to the Case of Mr. Donnelly.</a:t>
            </a:r>
          </a:p>
          <a:p>
            <a:pPr marL="0" indent="0" eaLnBrk="1" hangingPunct="1">
              <a:lnSpc>
                <a:spcPct val="110000"/>
              </a:lnSpc>
              <a:buNone/>
            </a:pPr>
            <a:endParaRPr lang="en-US" sz="900" dirty="0"/>
          </a:p>
          <a:p>
            <a:pPr marL="0" indent="0" eaLnBrk="1" hangingPunct="1">
              <a:lnSpc>
                <a:spcPct val="110000"/>
              </a:lnSpc>
              <a:buNone/>
            </a:pPr>
            <a:r>
              <a:rPr lang="en-US" sz="2400" dirty="0" smtClean="0"/>
              <a:t>Consider:</a:t>
            </a:r>
            <a:endParaRPr lang="en-US" sz="2400" dirty="0"/>
          </a:p>
          <a:p>
            <a:pPr>
              <a:lnSpc>
                <a:spcPct val="120000"/>
              </a:lnSpc>
            </a:pPr>
            <a:r>
              <a:rPr lang="en-US" sz="2200" dirty="0" smtClean="0"/>
              <a:t>How are the implementations in the two classrooms the same and how are they different?</a:t>
            </a:r>
            <a:r>
              <a:rPr lang="en-US" sz="2200" dirty="0"/>
              <a:t> </a:t>
            </a:r>
            <a:endParaRPr lang="en-US" sz="2200" dirty="0" smtClean="0"/>
          </a:p>
          <a:p>
            <a:pPr>
              <a:lnSpc>
                <a:spcPct val="120000"/>
              </a:lnSpc>
            </a:pPr>
            <a:r>
              <a:rPr lang="en-US" sz="2200" dirty="0" smtClean="0"/>
              <a:t>Which </a:t>
            </a:r>
            <a:r>
              <a:rPr lang="en-US" sz="2200" dirty="0"/>
              <a:t>of the effective teaching practices did each of the two teachers engage in? </a:t>
            </a:r>
          </a:p>
          <a:p>
            <a:pPr>
              <a:lnSpc>
                <a:spcPct val="120000"/>
              </a:lnSpc>
            </a:pPr>
            <a:r>
              <a:rPr lang="en-US" sz="2200" dirty="0"/>
              <a:t>In what ways did the use of the effective teaching practices support student </a:t>
            </a:r>
            <a:r>
              <a:rPr lang="en-US" sz="2200" dirty="0" smtClean="0"/>
              <a:t>learning?</a:t>
            </a:r>
            <a:endParaRPr lang="en-US" sz="2200" dirty="0"/>
          </a:p>
          <a:p>
            <a:pPr marL="0" lvl="1" indent="0">
              <a:lnSpc>
                <a:spcPct val="120000"/>
              </a:lnSpc>
              <a:buNone/>
            </a:pPr>
            <a:r>
              <a:rPr lang="en-US" sz="2400" dirty="0"/>
              <a:t>Be sure to use evidence from the case to support your claims</a:t>
            </a:r>
            <a:r>
              <a:rPr lang="en-US" sz="2400" i="1" dirty="0"/>
              <a:t>.</a:t>
            </a:r>
          </a:p>
          <a:p>
            <a:pPr marL="457200" lvl="1" indent="0">
              <a:lnSpc>
                <a:spcPct val="110000"/>
              </a:lnSpc>
              <a:buNone/>
            </a:pPr>
            <a:endParaRPr lang="en-US" sz="2400" dirty="0" smtClean="0">
              <a:solidFill>
                <a:srgbClr val="203864"/>
              </a:solidFill>
            </a:endParaRPr>
          </a:p>
          <a:p>
            <a:pPr lvl="1" eaLnBrk="1" hangingPunct="1">
              <a:buFont typeface="Wingdings" charset="2"/>
              <a:buNone/>
            </a:pPr>
            <a:endParaRPr lang="en-US" sz="1100" i="1" dirty="0"/>
          </a:p>
        </p:txBody>
      </p:sp>
      <p:sp>
        <p:nvSpPr>
          <p:cNvPr id="2" name="Slide Number Placeholder 1"/>
          <p:cNvSpPr>
            <a:spLocks noGrp="1"/>
          </p:cNvSpPr>
          <p:nvPr>
            <p:ph type="sldNum" sz="quarter" idx="4294967295"/>
          </p:nvPr>
        </p:nvSpPr>
        <p:spPr>
          <a:xfrm>
            <a:off x="8175977" y="6362700"/>
            <a:ext cx="663223" cy="419100"/>
          </a:xfrm>
          <a:prstGeom prst="rect">
            <a:avLst/>
          </a:prstGeom>
        </p:spPr>
        <p:txBody>
          <a:bodyPr/>
          <a:lstStyle/>
          <a:p>
            <a:pPr>
              <a:defRPr/>
            </a:pPr>
            <a:fld id="{AE56D74D-002E-C64D-81CB-447773F6992D}" type="slidenum">
              <a:rPr lang="en-US" smtClean="0"/>
              <a:pPr>
                <a:defRPr/>
              </a:pPr>
              <a:t>85</a:t>
            </a:fld>
            <a:endParaRPr lang="en-US" dirty="0"/>
          </a:p>
        </p:txBody>
      </p:sp>
    </p:spTree>
    <p:extLst>
      <p:ext uri="{BB962C8B-B14F-4D97-AF65-F5344CB8AC3E}">
        <p14:creationId xmlns:p14="http://schemas.microsoft.com/office/powerpoint/2010/main" val="30976062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182743"/>
            <a:ext cx="8255001" cy="1143000"/>
          </a:xfrm>
          <a:prstGeom prst="rect">
            <a:avLst/>
          </a:prstGeom>
        </p:spPr>
        <p:txBody>
          <a:bodyPr vert="horz" lIns="91440" tIns="45720" rIns="91440" bIns="45720" rtlCol="0" anchor="ctr">
            <a:noAutofit/>
          </a:bodyPr>
          <a:lstStyle/>
          <a:p>
            <a:pPr lvl="0" algn="ctr">
              <a:spcBef>
                <a:spcPct val="0"/>
              </a:spcBef>
              <a:defRPr/>
            </a:pPr>
            <a:r>
              <a:rPr lang="en-US" sz="2800" b="1" i="1" dirty="0" smtClean="0">
                <a:solidFill>
                  <a:srgbClr val="002060"/>
                </a:solidFill>
                <a:latin typeface="Verdana"/>
                <a:cs typeface="Verdana"/>
              </a:rPr>
              <a:t>Effective</a:t>
            </a:r>
            <a:r>
              <a:rPr lang="en-US" sz="2800" b="1" dirty="0" smtClean="0">
                <a:solidFill>
                  <a:srgbClr val="002060"/>
                </a:solidFill>
                <a:latin typeface="Verdana"/>
                <a:cs typeface="Verdana"/>
              </a:rPr>
              <a:t> </a:t>
            </a:r>
          </a:p>
          <a:p>
            <a:pPr lvl="0" algn="ctr">
              <a:spcBef>
                <a:spcPct val="0"/>
              </a:spcBef>
              <a:defRPr/>
            </a:pPr>
            <a:r>
              <a:rPr lang="en-US" sz="2800" b="1" dirty="0" smtClean="0">
                <a:solidFill>
                  <a:srgbClr val="002060"/>
                </a:solidFill>
                <a:latin typeface="Verdana"/>
                <a:cs typeface="Verdana"/>
              </a:rPr>
              <a:t>Mathematics Teaching Practices</a:t>
            </a:r>
            <a:endParaRPr lang="en-US" sz="2800" b="1" dirty="0" smtClean="0">
              <a:solidFill>
                <a:srgbClr val="002060"/>
              </a:solidFill>
              <a:latin typeface="Verdana"/>
              <a:ea typeface="Verdana" pitchFamily="34" charset="0"/>
              <a:cs typeface="Verdana"/>
            </a:endParaRPr>
          </a:p>
        </p:txBody>
      </p:sp>
      <p:sp>
        <p:nvSpPr>
          <p:cNvPr id="6" name="Rectangle 3"/>
          <p:cNvSpPr txBox="1">
            <a:spLocks noChangeArrowheads="1"/>
          </p:cNvSpPr>
          <p:nvPr/>
        </p:nvSpPr>
        <p:spPr>
          <a:xfrm>
            <a:off x="1323972" y="1663700"/>
            <a:ext cx="7659335" cy="4438528"/>
          </a:xfrm>
          <a:prstGeom prst="rect">
            <a:avLst/>
          </a:prstGeom>
        </p:spPr>
        <p:txBody>
          <a:bodyPr vert="horz" lIns="91440" tIns="45720" rIns="91440" bIns="45720" rtlCol="0">
            <a:noAutofit/>
          </a:bodyPr>
          <a:lstStyle/>
          <a:p>
            <a:pPr marL="693738" lvl="0" indent="-579438">
              <a:spcAft>
                <a:spcPts val="600"/>
              </a:spcAft>
              <a:buFont typeface="+mj-lt"/>
              <a:buAutoNum type="arabicPeriod"/>
            </a:pPr>
            <a:r>
              <a:rPr lang="en-US" sz="2100" dirty="0" smtClean="0">
                <a:solidFill>
                  <a:srgbClr val="002060"/>
                </a:solidFill>
                <a:latin typeface="Verdana"/>
                <a:cs typeface="Verdana"/>
              </a:rPr>
              <a:t>Establish mathematics </a:t>
            </a:r>
            <a:r>
              <a:rPr lang="en-US" sz="2100" b="1" dirty="0" smtClean="0">
                <a:solidFill>
                  <a:srgbClr val="002060"/>
                </a:solidFill>
                <a:latin typeface="Verdana"/>
                <a:cs typeface="Verdana"/>
              </a:rPr>
              <a:t>goals</a:t>
            </a:r>
            <a:r>
              <a:rPr lang="en-US" sz="2100" dirty="0" smtClean="0">
                <a:solidFill>
                  <a:srgbClr val="002060"/>
                </a:solidFill>
                <a:latin typeface="Verdana"/>
                <a:cs typeface="Verdana"/>
              </a:rPr>
              <a:t> to focus learning.</a:t>
            </a:r>
          </a:p>
          <a:p>
            <a:pPr marL="693738" lvl="0" indent="-579438">
              <a:spcAft>
                <a:spcPts val="600"/>
              </a:spcAft>
              <a:buFont typeface="+mj-lt"/>
              <a:buAutoNum type="arabicPeriod"/>
            </a:pPr>
            <a:r>
              <a:rPr lang="en-US" sz="2100" dirty="0" smtClean="0">
                <a:solidFill>
                  <a:srgbClr val="FF0000"/>
                </a:solidFill>
                <a:latin typeface="Verdana"/>
                <a:cs typeface="Verdana"/>
              </a:rPr>
              <a:t>Implement </a:t>
            </a:r>
            <a:r>
              <a:rPr lang="en-US" sz="2100" b="1" dirty="0" smtClean="0">
                <a:solidFill>
                  <a:srgbClr val="FF0000"/>
                </a:solidFill>
                <a:latin typeface="Verdana"/>
                <a:cs typeface="Verdana"/>
              </a:rPr>
              <a:t>tasks</a:t>
            </a:r>
            <a:r>
              <a:rPr lang="en-US" sz="2100" dirty="0" smtClean="0">
                <a:solidFill>
                  <a:srgbClr val="FF0000"/>
                </a:solidFill>
                <a:latin typeface="Verdana"/>
                <a:cs typeface="Verdana"/>
              </a:rPr>
              <a:t> that promote reasoning and problem solving. </a:t>
            </a:r>
          </a:p>
          <a:p>
            <a:pPr marL="693738" lvl="0" indent="-579438">
              <a:spcAft>
                <a:spcPts val="600"/>
              </a:spcAft>
              <a:buFont typeface="+mj-lt"/>
              <a:buAutoNum type="arabicPeriod"/>
            </a:pPr>
            <a:r>
              <a:rPr lang="en-US" sz="2100" dirty="0" smtClean="0">
                <a:solidFill>
                  <a:srgbClr val="002060"/>
                </a:solidFill>
                <a:latin typeface="Verdana"/>
                <a:cs typeface="Verdana"/>
              </a:rPr>
              <a:t>Use and connect mathematical </a:t>
            </a:r>
            <a:r>
              <a:rPr lang="en-US" sz="2100" b="1" dirty="0" smtClean="0">
                <a:solidFill>
                  <a:srgbClr val="002060"/>
                </a:solidFill>
                <a:latin typeface="Verdana"/>
                <a:cs typeface="Verdana"/>
              </a:rPr>
              <a:t>representations.</a:t>
            </a:r>
          </a:p>
          <a:p>
            <a:pPr marL="693738" lvl="0" indent="-579438">
              <a:spcAft>
                <a:spcPts val="600"/>
              </a:spcAft>
              <a:buFont typeface="+mj-lt"/>
              <a:buAutoNum type="arabicPeriod"/>
            </a:pPr>
            <a:r>
              <a:rPr lang="en-US" sz="2100" dirty="0" smtClean="0">
                <a:solidFill>
                  <a:srgbClr val="002060"/>
                </a:solidFill>
                <a:latin typeface="Verdana"/>
                <a:cs typeface="Verdana"/>
              </a:rPr>
              <a:t>Facilitate meaningful mathematical </a:t>
            </a:r>
            <a:r>
              <a:rPr lang="en-US" sz="2100" b="1" dirty="0" smtClean="0">
                <a:solidFill>
                  <a:srgbClr val="002060"/>
                </a:solidFill>
                <a:latin typeface="Verdana"/>
                <a:cs typeface="Verdana"/>
              </a:rPr>
              <a:t>discourse</a:t>
            </a:r>
            <a:r>
              <a:rPr lang="en-US" sz="2100" i="1" dirty="0" smtClean="0">
                <a:solidFill>
                  <a:srgbClr val="002060"/>
                </a:solidFill>
                <a:latin typeface="Verdana"/>
                <a:cs typeface="Verdana"/>
              </a:rPr>
              <a:t>. </a:t>
            </a:r>
          </a:p>
          <a:p>
            <a:pPr marL="693738" lvl="0" indent="-579438">
              <a:spcAft>
                <a:spcPts val="600"/>
              </a:spcAft>
              <a:buFont typeface="+mj-lt"/>
              <a:buAutoNum type="arabicPeriod"/>
            </a:pPr>
            <a:r>
              <a:rPr lang="en-US" sz="2100" dirty="0" smtClean="0">
                <a:solidFill>
                  <a:srgbClr val="002060"/>
                </a:solidFill>
                <a:latin typeface="Verdana"/>
                <a:cs typeface="Verdana"/>
              </a:rPr>
              <a:t>Pose purposeful </a:t>
            </a:r>
            <a:r>
              <a:rPr lang="en-US" sz="2100" b="1" dirty="0" smtClean="0">
                <a:solidFill>
                  <a:srgbClr val="002060"/>
                </a:solidFill>
                <a:latin typeface="Verdana"/>
                <a:cs typeface="Verdana"/>
              </a:rPr>
              <a:t>questions</a:t>
            </a:r>
            <a:r>
              <a:rPr lang="en-US" sz="2100" dirty="0" smtClean="0">
                <a:solidFill>
                  <a:srgbClr val="002060"/>
                </a:solidFill>
                <a:latin typeface="Verdana"/>
                <a:cs typeface="Verdana"/>
              </a:rPr>
              <a:t>.</a:t>
            </a:r>
          </a:p>
          <a:p>
            <a:pPr marL="693738" lvl="0" indent="-579438">
              <a:spcAft>
                <a:spcPts val="600"/>
              </a:spcAft>
              <a:buFont typeface="+mj-lt"/>
              <a:buAutoNum type="arabicPeriod"/>
            </a:pPr>
            <a:r>
              <a:rPr lang="en-US" sz="2100" dirty="0" smtClean="0">
                <a:solidFill>
                  <a:srgbClr val="002060"/>
                </a:solidFill>
                <a:latin typeface="Verdana"/>
                <a:cs typeface="Verdana"/>
              </a:rPr>
              <a:t>Build </a:t>
            </a:r>
            <a:r>
              <a:rPr lang="en-US" sz="2100" b="1" dirty="0" smtClean="0">
                <a:solidFill>
                  <a:srgbClr val="002060"/>
                </a:solidFill>
                <a:latin typeface="Verdana"/>
                <a:cs typeface="Verdana"/>
              </a:rPr>
              <a:t>procedural fluency </a:t>
            </a:r>
            <a:r>
              <a:rPr lang="en-US" sz="2100" dirty="0" smtClean="0">
                <a:solidFill>
                  <a:srgbClr val="002060"/>
                </a:solidFill>
                <a:latin typeface="Verdana"/>
                <a:cs typeface="Verdana"/>
              </a:rPr>
              <a:t>from conceptual understanding.</a:t>
            </a:r>
          </a:p>
          <a:p>
            <a:pPr marL="693738" lvl="0" indent="-579438">
              <a:spcAft>
                <a:spcPts val="600"/>
              </a:spcAft>
              <a:buFont typeface="+mj-lt"/>
              <a:buAutoNum type="arabicPeriod"/>
            </a:pPr>
            <a:r>
              <a:rPr lang="en-US" sz="2100" dirty="0" smtClean="0">
                <a:solidFill>
                  <a:srgbClr val="002060"/>
                </a:solidFill>
                <a:latin typeface="Verdana"/>
                <a:cs typeface="Verdana"/>
              </a:rPr>
              <a:t>Support </a:t>
            </a:r>
            <a:r>
              <a:rPr lang="en-US" sz="2100" b="1" dirty="0" smtClean="0">
                <a:solidFill>
                  <a:srgbClr val="002060"/>
                </a:solidFill>
                <a:latin typeface="Verdana"/>
                <a:cs typeface="Verdana"/>
              </a:rPr>
              <a:t>productive struggle</a:t>
            </a:r>
            <a:r>
              <a:rPr lang="en-US" sz="2100" dirty="0" smtClean="0">
                <a:solidFill>
                  <a:srgbClr val="002060"/>
                </a:solidFill>
                <a:latin typeface="Verdana"/>
                <a:cs typeface="Verdana"/>
              </a:rPr>
              <a:t> in learning mathematics. </a:t>
            </a:r>
          </a:p>
          <a:p>
            <a:pPr marL="693738" lvl="0" indent="-579438">
              <a:spcAft>
                <a:spcPts val="600"/>
              </a:spcAft>
              <a:buFont typeface="+mj-lt"/>
              <a:buAutoNum type="arabicPeriod"/>
            </a:pPr>
            <a:r>
              <a:rPr lang="en-US" sz="2100" b="1" dirty="0" smtClean="0">
                <a:solidFill>
                  <a:srgbClr val="002060"/>
                </a:solidFill>
                <a:latin typeface="Verdana"/>
                <a:cs typeface="Verdana"/>
              </a:rPr>
              <a:t>Elicit and use evidence </a:t>
            </a:r>
            <a:r>
              <a:rPr lang="en-US" sz="2100" dirty="0" smtClean="0">
                <a:solidFill>
                  <a:srgbClr val="002060"/>
                </a:solidFill>
                <a:latin typeface="Verdana"/>
                <a:cs typeface="Verdana"/>
              </a:rPr>
              <a:t>of student thinking.</a:t>
            </a:r>
          </a:p>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2" name="Picture 1" descr="14861 principles to action cover bar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724"/>
            <a:ext cx="889121" cy="6894423"/>
          </a:xfrm>
          <a:prstGeom prst="rect">
            <a:avLst/>
          </a:prstGeom>
        </p:spPr>
      </p:pic>
      <p:pic>
        <p:nvPicPr>
          <p:cNvPr id="11" name="Picture 10" descr="14861 principles to action cover.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02593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577" y="365126"/>
            <a:ext cx="7431240" cy="1325563"/>
          </a:xfrm>
        </p:spPr>
        <p:txBody>
          <a:bodyPr>
            <a:normAutofit fontScale="90000"/>
          </a:bodyPr>
          <a:lstStyle/>
          <a:p>
            <a:pPr algn="ctr"/>
            <a:r>
              <a:rPr lang="en-US" b="1" dirty="0" smtClean="0">
                <a:solidFill>
                  <a:srgbClr val="002060"/>
                </a:solidFill>
              </a:rPr>
              <a:t>Implement Tasks that Promote Reasoning and Problem Solving</a:t>
            </a:r>
            <a:endParaRPr lang="en-US" b="1" dirty="0">
              <a:solidFill>
                <a:srgbClr val="002060"/>
              </a:solidFill>
            </a:endParaRPr>
          </a:p>
        </p:txBody>
      </p:sp>
      <p:sp>
        <p:nvSpPr>
          <p:cNvPr id="3" name="Content Placeholder 2"/>
          <p:cNvSpPr>
            <a:spLocks noGrp="1"/>
          </p:cNvSpPr>
          <p:nvPr>
            <p:ph idx="1"/>
          </p:nvPr>
        </p:nvSpPr>
        <p:spPr/>
        <p:txBody>
          <a:bodyPr/>
          <a:lstStyle/>
          <a:p>
            <a:pPr marL="0" indent="0">
              <a:buNone/>
            </a:pPr>
            <a:endParaRPr lang="en-US" dirty="0" smtClean="0"/>
          </a:p>
          <a:p>
            <a:pPr marL="0" indent="0">
              <a:lnSpc>
                <a:spcPct val="100000"/>
              </a:lnSpc>
              <a:buNone/>
            </a:pPr>
            <a:r>
              <a:rPr lang="en-US" dirty="0" smtClean="0">
                <a:solidFill>
                  <a:srgbClr val="002060"/>
                </a:solidFill>
              </a:rPr>
              <a:t>Although selecting tasks that promote reasoning and problem solving is a critical first step, giving the task to students does not guarantee that students will actually engage in the task at a high level.</a:t>
            </a:r>
          </a:p>
          <a:p>
            <a:pPr marL="0" indent="0">
              <a:buNone/>
            </a:pPr>
            <a:endParaRPr lang="en-US" dirty="0"/>
          </a:p>
          <a:p>
            <a:pPr marL="0" indent="0" algn="r">
              <a:buNone/>
            </a:pPr>
            <a:r>
              <a:rPr lang="en-US" sz="1600" dirty="0" smtClean="0"/>
              <a:t>NCTM, 2014, p.22</a:t>
            </a:r>
            <a:endParaRPr lang="en-US" sz="1600" dirty="0"/>
          </a:p>
        </p:txBody>
      </p:sp>
    </p:spTree>
    <p:extLst>
      <p:ext uri="{BB962C8B-B14F-4D97-AF65-F5344CB8AC3E}">
        <p14:creationId xmlns:p14="http://schemas.microsoft.com/office/powerpoint/2010/main" val="13168953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277007" y="406400"/>
            <a:ext cx="7495518" cy="914400"/>
          </a:xfrm>
          <a:extLst>
            <a:ext uri="{909E8E84-426E-40DD-AFC4-6F175D3DCCD1}">
              <a14:hiddenFill xmlns:a14="http://schemas.microsoft.com/office/drawing/2010/main">
                <a:solidFill>
                  <a:srgbClr val="CC66FF"/>
                </a:solidFill>
              </a14:hiddenFill>
            </a:ext>
          </a:extLst>
        </p:spPr>
        <p:txBody>
          <a:bodyPr>
            <a:noAutofit/>
          </a:bodyPr>
          <a:lstStyle/>
          <a:p>
            <a:pPr eaLnBrk="1" hangingPunct="1"/>
            <a:r>
              <a:rPr lang="en-US" altLang="en-US" sz="3600" b="1" dirty="0" smtClean="0">
                <a:solidFill>
                  <a:srgbClr val="002060"/>
                </a:solidFill>
                <a:cs typeface="Century Gothic" pitchFamily="34" charset="0"/>
              </a:rPr>
              <a:t>The Mathematical Tasks Framework</a:t>
            </a:r>
            <a:endParaRPr lang="en-US" altLang="en-US" sz="2800" b="1" i="1" dirty="0" smtClean="0">
              <a:solidFill>
                <a:srgbClr val="002060"/>
              </a:solidFill>
              <a:cs typeface="Century Gothic" pitchFamily="34" charset="0"/>
            </a:endParaRPr>
          </a:p>
        </p:txBody>
      </p:sp>
      <p:sp>
        <p:nvSpPr>
          <p:cNvPr id="67587" name="Rectangle 3"/>
          <p:cNvSpPr>
            <a:spLocks noGrp="1" noChangeArrowheads="1"/>
          </p:cNvSpPr>
          <p:nvPr>
            <p:ph idx="1"/>
          </p:nvPr>
        </p:nvSpPr>
        <p:spPr>
          <a:xfrm>
            <a:off x="4569481" y="5291958"/>
            <a:ext cx="4252912" cy="976313"/>
          </a:xfrm>
          <a:noFill/>
        </p:spPr>
        <p:txBody>
          <a:bodyPr/>
          <a:lstStyle/>
          <a:p>
            <a:pPr eaLnBrk="1" hangingPunct="1">
              <a:spcBef>
                <a:spcPct val="0"/>
              </a:spcBef>
              <a:buFontTx/>
              <a:buNone/>
            </a:pPr>
            <a:r>
              <a:rPr lang="en-US" altLang="en-US" sz="1600" i="1" dirty="0" smtClean="0">
                <a:cs typeface="Century Gothic" pitchFamily="34" charset="0"/>
              </a:rPr>
              <a:t>Stein, Grover &amp; </a:t>
            </a:r>
            <a:r>
              <a:rPr lang="en-US" altLang="en-US" sz="1600" i="1" dirty="0" err="1" smtClean="0">
                <a:cs typeface="Century Gothic" pitchFamily="34" charset="0"/>
              </a:rPr>
              <a:t>Henningsen</a:t>
            </a:r>
            <a:r>
              <a:rPr lang="en-US" altLang="en-US" sz="1600" i="1" dirty="0" smtClean="0">
                <a:cs typeface="Century Gothic" pitchFamily="34" charset="0"/>
              </a:rPr>
              <a:t> (1996)</a:t>
            </a:r>
          </a:p>
          <a:p>
            <a:pPr eaLnBrk="1" hangingPunct="1">
              <a:spcBef>
                <a:spcPct val="0"/>
              </a:spcBef>
              <a:buFontTx/>
              <a:buNone/>
            </a:pPr>
            <a:r>
              <a:rPr lang="en-US" altLang="en-US" sz="1600" i="1" dirty="0" smtClean="0">
                <a:cs typeface="Century Gothic" pitchFamily="34" charset="0"/>
              </a:rPr>
              <a:t>Smith &amp; Stein (1998)</a:t>
            </a:r>
          </a:p>
          <a:p>
            <a:pPr eaLnBrk="1" hangingPunct="1">
              <a:spcBef>
                <a:spcPct val="0"/>
              </a:spcBef>
              <a:buFontTx/>
              <a:buNone/>
            </a:pPr>
            <a:r>
              <a:rPr lang="en-US" altLang="en-US" sz="1600" i="1" dirty="0" smtClean="0">
                <a:cs typeface="Century Gothic" pitchFamily="34" charset="0"/>
              </a:rPr>
              <a:t>Stein, Smith, </a:t>
            </a:r>
            <a:r>
              <a:rPr lang="en-US" altLang="en-US" sz="1600" i="1" dirty="0" err="1" smtClean="0">
                <a:cs typeface="Century Gothic" pitchFamily="34" charset="0"/>
              </a:rPr>
              <a:t>Henningsen</a:t>
            </a:r>
            <a:r>
              <a:rPr lang="en-US" altLang="en-US" sz="1600" i="1" dirty="0" smtClean="0">
                <a:cs typeface="Century Gothic" pitchFamily="34" charset="0"/>
              </a:rPr>
              <a:t> &amp; Silver (2000)</a:t>
            </a:r>
            <a:endParaRPr lang="en-US" altLang="en-US" sz="1800" i="1" dirty="0" smtClean="0">
              <a:cs typeface="Century Gothic" pitchFamily="34" charset="0"/>
            </a:endParaRPr>
          </a:p>
        </p:txBody>
      </p:sp>
      <p:grpSp>
        <p:nvGrpSpPr>
          <p:cNvPr id="67588" name="Group 5"/>
          <p:cNvGrpSpPr>
            <a:grpSpLocks/>
          </p:cNvGrpSpPr>
          <p:nvPr/>
        </p:nvGrpSpPr>
        <p:grpSpPr bwMode="auto">
          <a:xfrm>
            <a:off x="1277007" y="2395083"/>
            <a:ext cx="7667273" cy="2360612"/>
            <a:chOff x="864" y="1968"/>
            <a:chExt cx="4800" cy="1056"/>
          </a:xfrm>
        </p:grpSpPr>
        <p:sp>
          <p:nvSpPr>
            <p:cNvPr id="67589" name="Rectangle 6"/>
            <p:cNvSpPr>
              <a:spLocks noChangeArrowheads="1"/>
            </p:cNvSpPr>
            <p:nvPr/>
          </p:nvSpPr>
          <p:spPr bwMode="auto">
            <a:xfrm>
              <a:off x="864" y="2006"/>
              <a:ext cx="873" cy="1018"/>
            </a:xfrm>
            <a:prstGeom prst="rec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entury Gothic" pitchFamily="34" charset="0"/>
                  <a:ea typeface="MS PGothic" pitchFamily="34" charset="-128"/>
                  <a:cs typeface="Century Gothic" pitchFamily="34" charset="0"/>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MS PGothic" pitchFamily="34" charset="-128"/>
                  <a:cs typeface="Century Gothic" pitchFamily="34" charset="0"/>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MS PGothic" pitchFamily="34" charset="-128"/>
                  <a:cs typeface="Century Gothic" pitchFamily="34" charset="0"/>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9pPr>
            </a:lstStyle>
            <a:p>
              <a:pPr algn="ctr" eaLnBrk="1" hangingPunct="1">
                <a:spcBef>
                  <a:spcPct val="0"/>
                </a:spcBef>
                <a:buFontTx/>
                <a:buNone/>
              </a:pPr>
              <a:endParaRPr lang="en-US" altLang="en-US" sz="1400">
                <a:latin typeface="Times" pitchFamily="1" charset="0"/>
                <a:cs typeface="Arial" pitchFamily="34" charset="0"/>
              </a:endParaRPr>
            </a:p>
          </p:txBody>
        </p:sp>
        <p:sp>
          <p:nvSpPr>
            <p:cNvPr id="67590" name="Rectangle 7"/>
            <p:cNvSpPr>
              <a:spLocks noChangeArrowheads="1"/>
            </p:cNvSpPr>
            <p:nvPr/>
          </p:nvSpPr>
          <p:spPr bwMode="auto">
            <a:xfrm>
              <a:off x="3351" y="1968"/>
              <a:ext cx="873" cy="105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entury Gothic" pitchFamily="34" charset="0"/>
                  <a:ea typeface="MS PGothic" pitchFamily="34" charset="-128"/>
                  <a:cs typeface="Century Gothic" pitchFamily="34" charset="0"/>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MS PGothic" pitchFamily="34" charset="-128"/>
                  <a:cs typeface="Century Gothic" pitchFamily="34" charset="0"/>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MS PGothic" pitchFamily="34" charset="-128"/>
                  <a:cs typeface="Century Gothic" pitchFamily="34" charset="0"/>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9pPr>
            </a:lstStyle>
            <a:p>
              <a:pPr algn="ctr" eaLnBrk="1" hangingPunct="1">
                <a:spcBef>
                  <a:spcPct val="0"/>
                </a:spcBef>
                <a:buFontTx/>
                <a:buNone/>
              </a:pPr>
              <a:endParaRPr lang="en-US" altLang="en-US" sz="1400">
                <a:latin typeface="Times" pitchFamily="1" charset="0"/>
                <a:cs typeface="Arial" pitchFamily="34" charset="0"/>
              </a:endParaRPr>
            </a:p>
          </p:txBody>
        </p:sp>
        <p:sp>
          <p:nvSpPr>
            <p:cNvPr id="67591" name="Rectangle 8"/>
            <p:cNvSpPr>
              <a:spLocks noChangeArrowheads="1"/>
            </p:cNvSpPr>
            <p:nvPr/>
          </p:nvSpPr>
          <p:spPr bwMode="auto">
            <a:xfrm>
              <a:off x="2129" y="2006"/>
              <a:ext cx="786" cy="101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entury Gothic" pitchFamily="34" charset="0"/>
                  <a:ea typeface="MS PGothic" pitchFamily="34" charset="-128"/>
                  <a:cs typeface="Century Gothic" pitchFamily="34" charset="0"/>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MS PGothic" pitchFamily="34" charset="-128"/>
                  <a:cs typeface="Century Gothic" pitchFamily="34" charset="0"/>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MS PGothic" pitchFamily="34" charset="-128"/>
                  <a:cs typeface="Century Gothic" pitchFamily="34" charset="0"/>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9pPr>
            </a:lstStyle>
            <a:p>
              <a:pPr algn="ctr" eaLnBrk="1" hangingPunct="1">
                <a:spcBef>
                  <a:spcPct val="0"/>
                </a:spcBef>
                <a:buFontTx/>
                <a:buNone/>
              </a:pPr>
              <a:r>
                <a:rPr lang="en-US" altLang="en-US" sz="1400">
                  <a:latin typeface="Times" pitchFamily="1" charset="0"/>
                  <a:cs typeface="Arial" pitchFamily="34" charset="0"/>
                </a:rPr>
                <a:t> </a:t>
              </a:r>
            </a:p>
          </p:txBody>
        </p:sp>
        <p:sp>
          <p:nvSpPr>
            <p:cNvPr id="67592" name="AutoShape 9"/>
            <p:cNvSpPr>
              <a:spLocks noChangeArrowheads="1"/>
            </p:cNvSpPr>
            <p:nvPr/>
          </p:nvSpPr>
          <p:spPr bwMode="auto">
            <a:xfrm>
              <a:off x="4660" y="1968"/>
              <a:ext cx="1004" cy="1056"/>
            </a:xfrm>
            <a:prstGeom prst="triangle">
              <a:avLst>
                <a:gd name="adj" fmla="val 50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entury Gothic" pitchFamily="34" charset="0"/>
                  <a:ea typeface="MS PGothic" pitchFamily="34" charset="-128"/>
                  <a:cs typeface="Century Gothic" pitchFamily="34" charset="0"/>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MS PGothic" pitchFamily="34" charset="-128"/>
                  <a:cs typeface="Century Gothic" pitchFamily="34" charset="0"/>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MS PGothic" pitchFamily="34" charset="-128"/>
                  <a:cs typeface="Century Gothic" pitchFamily="34" charset="0"/>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9pPr>
            </a:lstStyle>
            <a:p>
              <a:pPr algn="ctr" eaLnBrk="1" hangingPunct="1">
                <a:spcBef>
                  <a:spcPct val="0"/>
                </a:spcBef>
                <a:buFontTx/>
                <a:buNone/>
              </a:pPr>
              <a:endParaRPr lang="en-US" altLang="en-US" sz="1400">
                <a:latin typeface="Times" pitchFamily="1" charset="0"/>
                <a:cs typeface="Arial" pitchFamily="34" charset="0"/>
              </a:endParaRPr>
            </a:p>
          </p:txBody>
        </p:sp>
        <p:sp>
          <p:nvSpPr>
            <p:cNvPr id="67593" name="Line 10"/>
            <p:cNvSpPr>
              <a:spLocks noChangeShapeType="1"/>
            </p:cNvSpPr>
            <p:nvPr/>
          </p:nvSpPr>
          <p:spPr bwMode="auto">
            <a:xfrm>
              <a:off x="1780" y="2479"/>
              <a:ext cx="262"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4" name="Line 11"/>
            <p:cNvSpPr>
              <a:spLocks noChangeShapeType="1"/>
            </p:cNvSpPr>
            <p:nvPr/>
          </p:nvSpPr>
          <p:spPr bwMode="auto">
            <a:xfrm>
              <a:off x="4399" y="2494"/>
              <a:ext cx="261"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5" name="Line 12"/>
            <p:cNvSpPr>
              <a:spLocks noChangeShapeType="1"/>
            </p:cNvSpPr>
            <p:nvPr/>
          </p:nvSpPr>
          <p:spPr bwMode="auto">
            <a:xfrm>
              <a:off x="3002" y="2496"/>
              <a:ext cx="262"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6" name="Text Box 13"/>
            <p:cNvSpPr txBox="1">
              <a:spLocks noChangeArrowheads="1"/>
            </p:cNvSpPr>
            <p:nvPr/>
          </p:nvSpPr>
          <p:spPr bwMode="auto">
            <a:xfrm>
              <a:off x="2197" y="2219"/>
              <a:ext cx="693" cy="582"/>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entury Gothic" pitchFamily="34" charset="0"/>
                  <a:ea typeface="MS PGothic" pitchFamily="34" charset="-128"/>
                  <a:cs typeface="Century Gothic" pitchFamily="34" charset="0"/>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MS PGothic" pitchFamily="34" charset="-128"/>
                  <a:cs typeface="Century Gothic" pitchFamily="34" charset="0"/>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MS PGothic" pitchFamily="34" charset="-128"/>
                  <a:cs typeface="Century Gothic" pitchFamily="34" charset="0"/>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9pPr>
            </a:lstStyle>
            <a:p>
              <a:pPr algn="ctr" eaLnBrk="1" hangingPunct="1">
                <a:spcBef>
                  <a:spcPct val="0"/>
                </a:spcBef>
                <a:buFontTx/>
                <a:buNone/>
              </a:pPr>
              <a:r>
                <a:rPr lang="en-US" altLang="en-US" sz="1800" dirty="0">
                  <a:latin typeface="Times New Roman" pitchFamily="18" charset="0"/>
                  <a:cs typeface="Arial" pitchFamily="34" charset="0"/>
                </a:rPr>
                <a:t>Tasks as </a:t>
              </a:r>
            </a:p>
            <a:p>
              <a:pPr algn="ctr" eaLnBrk="1" hangingPunct="1">
                <a:spcBef>
                  <a:spcPct val="0"/>
                </a:spcBef>
                <a:buFontTx/>
                <a:buNone/>
              </a:pPr>
              <a:r>
                <a:rPr lang="en-US" altLang="en-US" sz="1800" dirty="0">
                  <a:latin typeface="Times New Roman" pitchFamily="18" charset="0"/>
                  <a:cs typeface="Arial" pitchFamily="34" charset="0"/>
                </a:rPr>
                <a:t>set up by </a:t>
              </a:r>
            </a:p>
            <a:p>
              <a:pPr algn="ctr" eaLnBrk="1" hangingPunct="1">
                <a:spcBef>
                  <a:spcPct val="0"/>
                </a:spcBef>
                <a:buFontTx/>
                <a:buNone/>
              </a:pPr>
              <a:r>
                <a:rPr lang="en-US" altLang="en-US" sz="1800" dirty="0">
                  <a:latin typeface="Times New Roman" pitchFamily="18" charset="0"/>
                  <a:cs typeface="Arial" pitchFamily="34" charset="0"/>
                </a:rPr>
                <a:t>teachers</a:t>
              </a:r>
            </a:p>
          </p:txBody>
        </p:sp>
        <p:sp>
          <p:nvSpPr>
            <p:cNvPr id="67597" name="Text Box 14"/>
            <p:cNvSpPr txBox="1">
              <a:spLocks noChangeArrowheads="1"/>
            </p:cNvSpPr>
            <p:nvPr/>
          </p:nvSpPr>
          <p:spPr bwMode="auto">
            <a:xfrm>
              <a:off x="907" y="2219"/>
              <a:ext cx="830" cy="651"/>
            </a:xfrm>
            <a:prstGeom prst="rect">
              <a:avLst/>
            </a:prstGeom>
            <a:solidFill>
              <a:srgbClr val="00B0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entury Gothic" pitchFamily="34" charset="0"/>
                  <a:ea typeface="MS PGothic" pitchFamily="34" charset="-128"/>
                  <a:cs typeface="Century Gothic" pitchFamily="34" charset="0"/>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MS PGothic" pitchFamily="34" charset="-128"/>
                  <a:cs typeface="Century Gothic" pitchFamily="34" charset="0"/>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MS PGothic" pitchFamily="34" charset="-128"/>
                  <a:cs typeface="Century Gothic" pitchFamily="34" charset="0"/>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9pPr>
            </a:lstStyle>
            <a:p>
              <a:pPr algn="ctr" eaLnBrk="1" hangingPunct="1">
                <a:lnSpc>
                  <a:spcPct val="85000"/>
                </a:lnSpc>
                <a:spcBef>
                  <a:spcPct val="0"/>
                </a:spcBef>
                <a:buFontTx/>
                <a:buNone/>
              </a:pPr>
              <a:r>
                <a:rPr lang="en-US" altLang="en-US" sz="1800" dirty="0">
                  <a:latin typeface="Times New Roman" pitchFamily="18" charset="0"/>
                  <a:cs typeface="Arial" pitchFamily="34" charset="0"/>
                </a:rPr>
                <a:t>Tasks as </a:t>
              </a:r>
            </a:p>
            <a:p>
              <a:pPr algn="ctr" eaLnBrk="1" hangingPunct="1">
                <a:lnSpc>
                  <a:spcPct val="85000"/>
                </a:lnSpc>
                <a:spcBef>
                  <a:spcPct val="0"/>
                </a:spcBef>
                <a:buFontTx/>
                <a:buNone/>
              </a:pPr>
              <a:r>
                <a:rPr lang="en-US" altLang="en-US" sz="1800" dirty="0">
                  <a:latin typeface="Times New Roman" pitchFamily="18" charset="0"/>
                  <a:cs typeface="Arial" pitchFamily="34" charset="0"/>
                </a:rPr>
                <a:t>they appear </a:t>
              </a:r>
            </a:p>
            <a:p>
              <a:pPr algn="ctr" eaLnBrk="1" hangingPunct="1">
                <a:lnSpc>
                  <a:spcPct val="85000"/>
                </a:lnSpc>
                <a:spcBef>
                  <a:spcPct val="0"/>
                </a:spcBef>
                <a:buFontTx/>
                <a:buNone/>
              </a:pPr>
              <a:r>
                <a:rPr lang="en-US" altLang="en-US" sz="1800" dirty="0">
                  <a:latin typeface="Times New Roman" pitchFamily="18" charset="0"/>
                  <a:cs typeface="Arial" pitchFamily="34" charset="0"/>
                </a:rPr>
                <a:t>in curricular </a:t>
              </a:r>
            </a:p>
            <a:p>
              <a:pPr algn="ctr" eaLnBrk="1" hangingPunct="1">
                <a:lnSpc>
                  <a:spcPct val="85000"/>
                </a:lnSpc>
                <a:spcBef>
                  <a:spcPct val="0"/>
                </a:spcBef>
                <a:buFontTx/>
                <a:buNone/>
              </a:pPr>
              <a:r>
                <a:rPr lang="en-US" altLang="en-US" sz="1800" dirty="0">
                  <a:latin typeface="Times New Roman" pitchFamily="18" charset="0"/>
                  <a:cs typeface="Arial" pitchFamily="34" charset="0"/>
                </a:rPr>
                <a:t>materials</a:t>
              </a:r>
            </a:p>
          </p:txBody>
        </p:sp>
        <p:sp>
          <p:nvSpPr>
            <p:cNvPr id="67598" name="Text Box 15"/>
            <p:cNvSpPr txBox="1">
              <a:spLocks noChangeArrowheads="1"/>
            </p:cNvSpPr>
            <p:nvPr/>
          </p:nvSpPr>
          <p:spPr bwMode="auto">
            <a:xfrm>
              <a:off x="3416" y="2147"/>
              <a:ext cx="808" cy="795"/>
            </a:xfrm>
            <a:prstGeom prst="rec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entury Gothic" pitchFamily="34" charset="0"/>
                  <a:ea typeface="MS PGothic" pitchFamily="34" charset="-128"/>
                  <a:cs typeface="Century Gothic" pitchFamily="34" charset="0"/>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MS PGothic" pitchFamily="34" charset="-128"/>
                  <a:cs typeface="Century Gothic" pitchFamily="34" charset="0"/>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MS PGothic" pitchFamily="34" charset="-128"/>
                  <a:cs typeface="Century Gothic" pitchFamily="34" charset="0"/>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9pPr>
            </a:lstStyle>
            <a:p>
              <a:pPr eaLnBrk="1" hangingPunct="1">
                <a:lnSpc>
                  <a:spcPct val="80000"/>
                </a:lnSpc>
                <a:spcBef>
                  <a:spcPct val="0"/>
                </a:spcBef>
                <a:buFontTx/>
                <a:buNone/>
              </a:pPr>
              <a:endParaRPr lang="en-US" altLang="en-US" sz="500" dirty="0">
                <a:latin typeface="Times New Roman" pitchFamily="18" charset="0"/>
                <a:cs typeface="Arial" pitchFamily="34" charset="0"/>
              </a:endParaRPr>
            </a:p>
            <a:p>
              <a:pPr algn="ctr" eaLnBrk="1" hangingPunct="1">
                <a:lnSpc>
                  <a:spcPct val="80000"/>
                </a:lnSpc>
                <a:spcBef>
                  <a:spcPct val="0"/>
                </a:spcBef>
                <a:buFontTx/>
                <a:buNone/>
              </a:pPr>
              <a:r>
                <a:rPr lang="en-US" altLang="en-US" sz="1800" dirty="0">
                  <a:latin typeface="Times New Roman" pitchFamily="18" charset="0"/>
                  <a:cs typeface="Arial" pitchFamily="34" charset="0"/>
                </a:rPr>
                <a:t>Tasks as </a:t>
              </a:r>
            </a:p>
            <a:p>
              <a:pPr algn="ctr" eaLnBrk="1" hangingPunct="1">
                <a:lnSpc>
                  <a:spcPct val="80000"/>
                </a:lnSpc>
                <a:spcBef>
                  <a:spcPct val="0"/>
                </a:spcBef>
                <a:buFontTx/>
                <a:buNone/>
              </a:pPr>
              <a:r>
                <a:rPr lang="en-US" altLang="en-US" sz="1800" dirty="0">
                  <a:latin typeface="Times New Roman" pitchFamily="18" charset="0"/>
                  <a:cs typeface="Arial" pitchFamily="34" charset="0"/>
                </a:rPr>
                <a:t>enacted by</a:t>
              </a:r>
            </a:p>
            <a:p>
              <a:pPr algn="ctr" eaLnBrk="1" hangingPunct="1">
                <a:lnSpc>
                  <a:spcPct val="80000"/>
                </a:lnSpc>
                <a:spcBef>
                  <a:spcPct val="0"/>
                </a:spcBef>
                <a:buFontTx/>
                <a:buNone/>
              </a:pPr>
              <a:r>
                <a:rPr lang="en-US" altLang="en-US" sz="1800" dirty="0">
                  <a:latin typeface="Times New Roman" pitchFamily="18" charset="0"/>
                  <a:cs typeface="Arial" pitchFamily="34" charset="0"/>
                </a:rPr>
                <a:t>teachers and</a:t>
              </a:r>
            </a:p>
            <a:p>
              <a:pPr algn="ctr" eaLnBrk="1" hangingPunct="1">
                <a:lnSpc>
                  <a:spcPct val="80000"/>
                </a:lnSpc>
                <a:spcBef>
                  <a:spcPct val="0"/>
                </a:spcBef>
                <a:buFontTx/>
                <a:buNone/>
              </a:pPr>
              <a:r>
                <a:rPr lang="en-US" altLang="en-US" sz="1800" dirty="0">
                  <a:latin typeface="Times New Roman" pitchFamily="18" charset="0"/>
                  <a:cs typeface="Arial" pitchFamily="34" charset="0"/>
                </a:rPr>
                <a:t>students</a:t>
              </a:r>
            </a:p>
          </p:txBody>
        </p:sp>
        <p:sp>
          <p:nvSpPr>
            <p:cNvPr id="67599" name="Text Box 16"/>
            <p:cNvSpPr txBox="1">
              <a:spLocks noChangeArrowheads="1"/>
            </p:cNvSpPr>
            <p:nvPr/>
          </p:nvSpPr>
          <p:spPr bwMode="auto">
            <a:xfrm>
              <a:off x="4848" y="2544"/>
              <a:ext cx="681" cy="318"/>
            </a:xfrm>
            <a:prstGeom prst="rect">
              <a:avLst/>
            </a:prstGeom>
            <a:noFill/>
            <a:ln>
              <a:noFill/>
            </a:ln>
            <a:effectLst/>
            <a:extLst>
              <a:ext uri="{909E8E84-426E-40DD-AFC4-6F175D3DCCD1}">
                <a14:hiddenFill xmlns:a14="http://schemas.microsoft.com/office/drawing/2010/main">
                  <a:solidFill>
                    <a:srgbClr val="448DE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entury Gothic" pitchFamily="34" charset="0"/>
                  <a:ea typeface="MS PGothic" pitchFamily="34" charset="-128"/>
                  <a:cs typeface="Century Gothic" pitchFamily="34" charset="0"/>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MS PGothic" pitchFamily="34" charset="-128"/>
                  <a:cs typeface="Century Gothic" pitchFamily="34" charset="0"/>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MS PGothic" pitchFamily="34" charset="-128"/>
                  <a:cs typeface="Century Gothic" pitchFamily="34" charset="0"/>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MS PGothic" pitchFamily="34" charset="-128"/>
                  <a:cs typeface="Century Gothic"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MS PGothic" pitchFamily="34" charset="-128"/>
                  <a:cs typeface="Century Gothic" pitchFamily="34" charset="0"/>
                </a:defRPr>
              </a:lvl9pPr>
            </a:lstStyle>
            <a:p>
              <a:pPr eaLnBrk="1" hangingPunct="1">
                <a:lnSpc>
                  <a:spcPct val="75000"/>
                </a:lnSpc>
                <a:spcBef>
                  <a:spcPct val="0"/>
                </a:spcBef>
                <a:buFontTx/>
                <a:buNone/>
              </a:pPr>
              <a:r>
                <a:rPr lang="en-US" altLang="en-US" sz="1800">
                  <a:latin typeface="Times New Roman" pitchFamily="18" charset="0"/>
                  <a:cs typeface="Arial" pitchFamily="34" charset="0"/>
                </a:rPr>
                <a:t>Student</a:t>
              </a:r>
            </a:p>
            <a:p>
              <a:pPr eaLnBrk="1" hangingPunct="1">
                <a:lnSpc>
                  <a:spcPct val="75000"/>
                </a:lnSpc>
                <a:spcBef>
                  <a:spcPct val="0"/>
                </a:spcBef>
                <a:buFontTx/>
                <a:buNone/>
              </a:pPr>
              <a:r>
                <a:rPr lang="en-US" altLang="en-US" sz="1800">
                  <a:latin typeface="Times New Roman" pitchFamily="18" charset="0"/>
                  <a:cs typeface="Arial" pitchFamily="34" charset="0"/>
                </a:rPr>
                <a:t>learning</a:t>
              </a:r>
            </a:p>
          </p:txBody>
        </p:sp>
      </p:grpSp>
    </p:spTree>
    <p:extLst>
      <p:ext uri="{BB962C8B-B14F-4D97-AF65-F5344CB8AC3E}">
        <p14:creationId xmlns:p14="http://schemas.microsoft.com/office/powerpoint/2010/main" val="37778108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448325" y="212884"/>
            <a:ext cx="7299435" cy="1143000"/>
          </a:xfrm>
        </p:spPr>
        <p:txBody>
          <a:bodyPr>
            <a:noAutofit/>
          </a:bodyPr>
          <a:lstStyle/>
          <a:p>
            <a:pPr algn="ctr" eaLnBrk="1" hangingPunct="1"/>
            <a:r>
              <a:rPr lang="en-US" sz="3600" b="1" dirty="0" smtClean="0">
                <a:solidFill>
                  <a:srgbClr val="002060"/>
                </a:solidFill>
                <a:ea typeface="ＭＳ Ｐゴシック" charset="0"/>
                <a:cs typeface="Verdana" charset="0"/>
              </a:rPr>
              <a:t>Mathematical Tasks and </a:t>
            </a:r>
            <a:br>
              <a:rPr lang="en-US" sz="3600" b="1" dirty="0" smtClean="0">
                <a:solidFill>
                  <a:srgbClr val="002060"/>
                </a:solidFill>
                <a:ea typeface="ＭＳ Ｐゴシック" charset="0"/>
                <a:cs typeface="Verdana" charset="0"/>
              </a:rPr>
            </a:br>
            <a:r>
              <a:rPr lang="en-US" sz="3600" b="1" dirty="0" smtClean="0">
                <a:solidFill>
                  <a:srgbClr val="002060"/>
                </a:solidFill>
                <a:ea typeface="ＭＳ Ｐゴシック" charset="0"/>
                <a:cs typeface="Verdana" charset="0"/>
              </a:rPr>
              <a:t>Student Learning</a:t>
            </a:r>
            <a:endParaRPr lang="en-US" sz="3600" b="1" dirty="0">
              <a:solidFill>
                <a:srgbClr val="002060"/>
              </a:solidFill>
              <a:ea typeface="ＭＳ Ｐゴシック" charset="0"/>
              <a:cs typeface="Verdana" charset="0"/>
            </a:endParaRPr>
          </a:p>
        </p:txBody>
      </p:sp>
      <p:sp>
        <p:nvSpPr>
          <p:cNvPr id="90115" name="Rectangle 3"/>
          <p:cNvSpPr>
            <a:spLocks noGrp="1" noChangeArrowheads="1"/>
          </p:cNvSpPr>
          <p:nvPr>
            <p:ph type="body" idx="1"/>
          </p:nvPr>
        </p:nvSpPr>
        <p:spPr>
          <a:xfrm>
            <a:off x="1056289" y="1833460"/>
            <a:ext cx="7898525" cy="4888015"/>
          </a:xfrm>
        </p:spPr>
        <p:txBody>
          <a:bodyPr>
            <a:normAutofit/>
          </a:bodyPr>
          <a:lstStyle/>
          <a:p>
            <a:pPr marL="0" indent="0" algn="ctr" eaLnBrk="1" hangingPunct="1">
              <a:lnSpc>
                <a:spcPct val="110000"/>
              </a:lnSpc>
              <a:buNone/>
            </a:pPr>
            <a:r>
              <a:rPr lang="en-US" sz="2800" dirty="0">
                <a:latin typeface="Verdana" charset="0"/>
                <a:ea typeface="ＭＳ Ｐゴシック" charset="0"/>
                <a:cs typeface="Verdana" charset="0"/>
              </a:rPr>
              <a:t>Students who performed the best on project-based measures of reasoning and problem solving were in classrooms in which tasks were more likely to be set up </a:t>
            </a:r>
            <a:r>
              <a:rPr lang="en-US" sz="2800" u="sng" dirty="0">
                <a:latin typeface="Verdana" charset="0"/>
                <a:ea typeface="ＭＳ Ｐゴシック" charset="0"/>
                <a:cs typeface="Verdana" charset="0"/>
              </a:rPr>
              <a:t>and</a:t>
            </a:r>
            <a:r>
              <a:rPr lang="en-US" sz="2800" dirty="0">
                <a:latin typeface="Verdana" charset="0"/>
                <a:ea typeface="ＭＳ Ｐゴシック" charset="0"/>
                <a:cs typeface="Verdana" charset="0"/>
              </a:rPr>
              <a:t> enacted at high levels of cognitive </a:t>
            </a:r>
            <a:r>
              <a:rPr lang="en-US" sz="2800" dirty="0" smtClean="0">
                <a:latin typeface="Verdana" charset="0"/>
                <a:ea typeface="ＭＳ Ｐゴシック" charset="0"/>
                <a:cs typeface="Verdana" charset="0"/>
              </a:rPr>
              <a:t>demand. </a:t>
            </a:r>
          </a:p>
          <a:p>
            <a:pPr marL="0" indent="0" algn="ctr" eaLnBrk="1" hangingPunct="1">
              <a:lnSpc>
                <a:spcPct val="110000"/>
              </a:lnSpc>
              <a:buNone/>
            </a:pPr>
            <a:endParaRPr lang="en-US" sz="2400" dirty="0" smtClean="0">
              <a:latin typeface="Verdana" charset="0"/>
              <a:ea typeface="ＭＳ Ｐゴシック" charset="0"/>
              <a:cs typeface="Verdana" charset="0"/>
            </a:endParaRPr>
          </a:p>
          <a:p>
            <a:pPr marL="0" indent="0" algn="ctr" eaLnBrk="1" hangingPunct="1">
              <a:lnSpc>
                <a:spcPct val="110000"/>
              </a:lnSpc>
              <a:buNone/>
            </a:pPr>
            <a:r>
              <a:rPr lang="en-US" sz="2400" dirty="0" smtClean="0">
                <a:latin typeface="Verdana" charset="0"/>
                <a:ea typeface="ＭＳ Ｐゴシック" charset="0"/>
                <a:cs typeface="Verdana" charset="0"/>
              </a:rPr>
              <a:t>Stein </a:t>
            </a:r>
            <a:r>
              <a:rPr lang="en-US" sz="2400" dirty="0">
                <a:latin typeface="Verdana" charset="0"/>
                <a:ea typeface="ＭＳ Ｐゴシック" charset="0"/>
                <a:cs typeface="Verdana" charset="0"/>
              </a:rPr>
              <a:t>&amp; Lane, 1996; Stein, Lane, &amp; Silver, </a:t>
            </a:r>
            <a:r>
              <a:rPr lang="en-US" sz="2400" dirty="0" smtClean="0">
                <a:latin typeface="Verdana" charset="0"/>
                <a:ea typeface="ＭＳ Ｐゴシック" charset="0"/>
                <a:cs typeface="Verdana" charset="0"/>
              </a:rPr>
              <a:t>1996</a:t>
            </a:r>
            <a:endParaRPr lang="en-US" sz="2400" dirty="0">
              <a:latin typeface="Verdana" charset="0"/>
              <a:ea typeface="ＭＳ Ｐゴシック" charset="0"/>
              <a:cs typeface="Verdana" charset="0"/>
            </a:endParaRPr>
          </a:p>
          <a:p>
            <a:pPr algn="ctr" eaLnBrk="1" hangingPunct="1">
              <a:lnSpc>
                <a:spcPct val="90000"/>
              </a:lnSpc>
            </a:pPr>
            <a:endParaRPr lang="en-US" sz="2400" dirty="0">
              <a:latin typeface="Times New Roman" charset="0"/>
              <a:ea typeface="ＭＳ Ｐゴシック" charset="0"/>
              <a:cs typeface="Verdana" charset="0"/>
            </a:endParaRPr>
          </a:p>
        </p:txBody>
      </p:sp>
      <p:sp>
        <p:nvSpPr>
          <p:cNvPr id="1566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6B751B-0FC8-7E45-9D45-6663A7CA3BDA}" type="slidenum">
              <a:rPr lang="en-US" sz="1200">
                <a:solidFill>
                  <a:srgbClr val="898989"/>
                </a:solidFill>
                <a:latin typeface="Arial Black" charset="0"/>
              </a:rPr>
              <a:pPr eaLnBrk="1" hangingPunct="1"/>
              <a:t>89</a:t>
            </a:fld>
            <a:endParaRPr lang="en-US" sz="1200">
              <a:solidFill>
                <a:srgbClr val="898989"/>
              </a:solidFill>
              <a:latin typeface="Arial Black" charset="0"/>
            </a:endParaRPr>
          </a:p>
        </p:txBody>
      </p:sp>
    </p:spTree>
    <p:extLst>
      <p:ext uri="{BB962C8B-B14F-4D97-AF65-F5344CB8AC3E}">
        <p14:creationId xmlns:p14="http://schemas.microsoft.com/office/powerpoint/2010/main" val="3689630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0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292772" y="152400"/>
            <a:ext cx="7293730" cy="1143000"/>
          </a:xfrm>
        </p:spPr>
        <p:txBody>
          <a:bodyPr>
            <a:noAutofit/>
          </a:bodyPr>
          <a:lstStyle/>
          <a:p>
            <a:r>
              <a:rPr lang="en-US" sz="4000" b="1" dirty="0" smtClean="0">
                <a:solidFill>
                  <a:srgbClr val="002060"/>
                </a:solidFill>
                <a:ea typeface="ＭＳ Ｐゴシック" pitchFamily="34" charset="-128"/>
              </a:rPr>
              <a:t>NCTM Innov8</a:t>
            </a:r>
            <a:r>
              <a:rPr lang="en-US" sz="4000" dirty="0"/>
              <a:t> </a:t>
            </a:r>
            <a:r>
              <a:rPr lang="en-US" sz="4000" dirty="0" smtClean="0"/>
              <a:t/>
            </a:r>
            <a:br>
              <a:rPr lang="en-US" sz="4000" dirty="0" smtClean="0"/>
            </a:br>
            <a:r>
              <a:rPr lang="en-US" sz="2800" dirty="0" smtClean="0">
                <a:solidFill>
                  <a:srgbClr val="002060"/>
                </a:solidFill>
              </a:rPr>
              <a:t>November </a:t>
            </a:r>
            <a:r>
              <a:rPr lang="en-US" sz="2800" dirty="0">
                <a:solidFill>
                  <a:srgbClr val="002060"/>
                </a:solidFill>
              </a:rPr>
              <a:t>16-18, </a:t>
            </a:r>
            <a:r>
              <a:rPr lang="en-US" sz="2800" dirty="0" smtClean="0">
                <a:solidFill>
                  <a:srgbClr val="002060"/>
                </a:solidFill>
              </a:rPr>
              <a:t>2016, St</a:t>
            </a:r>
            <a:r>
              <a:rPr lang="en-US" sz="2800" dirty="0">
                <a:solidFill>
                  <a:srgbClr val="002060"/>
                </a:solidFill>
              </a:rPr>
              <a:t>. </a:t>
            </a:r>
            <a:r>
              <a:rPr lang="en-US" sz="2800" dirty="0" smtClean="0">
                <a:solidFill>
                  <a:srgbClr val="002060"/>
                </a:solidFill>
              </a:rPr>
              <a:t>Louis</a:t>
            </a:r>
            <a:endParaRPr lang="en-US" sz="3600" b="1" dirty="0" smtClean="0">
              <a:solidFill>
                <a:srgbClr val="002060"/>
              </a:solidFill>
              <a:ea typeface="ＭＳ Ｐゴシック" pitchFamily="34" charset="-128"/>
            </a:endParaRPr>
          </a:p>
        </p:txBody>
      </p:sp>
      <p:sp>
        <p:nvSpPr>
          <p:cNvPr id="5" name="Content Placeholder 4"/>
          <p:cNvSpPr>
            <a:spLocks noGrp="1"/>
          </p:cNvSpPr>
          <p:nvPr>
            <p:ph sz="half" idx="2"/>
          </p:nvPr>
        </p:nvSpPr>
        <p:spPr>
          <a:xfrm>
            <a:off x="1118287" y="1476547"/>
            <a:ext cx="7797114" cy="5029028"/>
          </a:xfrm>
        </p:spPr>
        <p:txBody>
          <a:bodyPr>
            <a:normAutofit fontScale="25000" lnSpcReduction="20000"/>
          </a:bodyPr>
          <a:lstStyle/>
          <a:p>
            <a:pPr marL="0" indent="0" algn="ctr">
              <a:buNone/>
            </a:pPr>
            <a:r>
              <a:rPr lang="en-US" sz="11200" b="1" dirty="0">
                <a:solidFill>
                  <a:srgbClr val="002060"/>
                </a:solidFill>
              </a:rPr>
              <a:t>“Engaging the Struggling Learner”</a:t>
            </a:r>
            <a:r>
              <a:rPr lang="en-US" sz="8000" dirty="0">
                <a:solidFill>
                  <a:srgbClr val="002060"/>
                </a:solidFill>
              </a:rPr>
              <a:t/>
            </a:r>
            <a:br>
              <a:rPr lang="en-US" sz="8000" dirty="0">
                <a:solidFill>
                  <a:srgbClr val="002060"/>
                </a:solidFill>
              </a:rPr>
            </a:br>
            <a:endParaRPr lang="en-US" sz="8000" dirty="0">
              <a:solidFill>
                <a:srgbClr val="002060"/>
              </a:solidFill>
            </a:endParaRPr>
          </a:p>
          <a:p>
            <a:pPr marL="0" indent="0">
              <a:buNone/>
            </a:pPr>
            <a:r>
              <a:rPr lang="en-US" sz="8000" b="1" dirty="0">
                <a:solidFill>
                  <a:srgbClr val="002060"/>
                </a:solidFill>
              </a:rPr>
              <a:t>Community. Collaboration. Solutions.</a:t>
            </a:r>
            <a:endParaRPr lang="en-US" sz="8000" dirty="0">
              <a:solidFill>
                <a:srgbClr val="002060"/>
              </a:solidFill>
            </a:endParaRPr>
          </a:p>
          <a:p>
            <a:pPr marL="0" indent="0">
              <a:buNone/>
            </a:pPr>
            <a:r>
              <a:rPr lang="en-US" sz="8000" dirty="0">
                <a:solidFill>
                  <a:srgbClr val="002060"/>
                </a:solidFill>
              </a:rPr>
              <a:t>Bring your team and engage in a </a:t>
            </a:r>
            <a:r>
              <a:rPr lang="en-US" sz="8000" dirty="0" smtClean="0">
                <a:solidFill>
                  <a:srgbClr val="002060"/>
                </a:solidFill>
              </a:rPr>
              <a:t>hands-on</a:t>
            </a:r>
            <a:r>
              <a:rPr lang="en-US" sz="8000" dirty="0">
                <a:solidFill>
                  <a:srgbClr val="002060"/>
                </a:solidFill>
              </a:rPr>
              <a:t>, </a:t>
            </a:r>
            <a:r>
              <a:rPr lang="en-US" sz="8000" dirty="0" smtClean="0">
                <a:solidFill>
                  <a:srgbClr val="002060"/>
                </a:solidFill>
              </a:rPr>
              <a:t>interactive</a:t>
            </a:r>
            <a:r>
              <a:rPr lang="en-US" sz="8000" dirty="0">
                <a:solidFill>
                  <a:srgbClr val="002060"/>
                </a:solidFill>
              </a:rPr>
              <a:t>, and new </a:t>
            </a:r>
            <a:r>
              <a:rPr lang="en-US" sz="8000" dirty="0" smtClean="0">
                <a:solidFill>
                  <a:srgbClr val="002060"/>
                </a:solidFill>
              </a:rPr>
              <a:t/>
            </a:r>
            <a:br>
              <a:rPr lang="en-US" sz="8000" dirty="0" smtClean="0">
                <a:solidFill>
                  <a:srgbClr val="002060"/>
                </a:solidFill>
              </a:rPr>
            </a:br>
            <a:r>
              <a:rPr lang="en-US" sz="8000" dirty="0" smtClean="0">
                <a:solidFill>
                  <a:srgbClr val="002060"/>
                </a:solidFill>
              </a:rPr>
              <a:t>learning </a:t>
            </a:r>
            <a:r>
              <a:rPr lang="en-US" sz="8000" dirty="0">
                <a:solidFill>
                  <a:srgbClr val="002060"/>
                </a:solidFill>
              </a:rPr>
              <a:t>experience for </a:t>
            </a:r>
            <a:r>
              <a:rPr lang="en-US" sz="8000" dirty="0" smtClean="0">
                <a:solidFill>
                  <a:srgbClr val="002060"/>
                </a:solidFill>
              </a:rPr>
              <a:t>mathematics </a:t>
            </a:r>
            <a:r>
              <a:rPr lang="en-US" sz="8000" dirty="0">
                <a:solidFill>
                  <a:srgbClr val="002060"/>
                </a:solidFill>
              </a:rPr>
              <a:t>education. </a:t>
            </a:r>
            <a:br>
              <a:rPr lang="en-US" sz="8000" dirty="0">
                <a:solidFill>
                  <a:srgbClr val="002060"/>
                </a:solidFill>
              </a:rPr>
            </a:br>
            <a:endParaRPr lang="en-US" sz="8000" dirty="0">
              <a:solidFill>
                <a:srgbClr val="002060"/>
              </a:solidFill>
            </a:endParaRPr>
          </a:p>
          <a:p>
            <a:pPr marL="0" indent="0">
              <a:buNone/>
            </a:pPr>
            <a:r>
              <a:rPr lang="en-US" sz="8000" dirty="0">
                <a:solidFill>
                  <a:srgbClr val="002060"/>
                </a:solidFill>
              </a:rPr>
              <a:t>With a focus on “Engaging the </a:t>
            </a:r>
            <a:r>
              <a:rPr lang="en-US" sz="8000" dirty="0" smtClean="0">
                <a:solidFill>
                  <a:srgbClr val="002060"/>
                </a:solidFill>
              </a:rPr>
              <a:t/>
            </a:r>
            <a:br>
              <a:rPr lang="en-US" sz="8000" dirty="0" smtClean="0">
                <a:solidFill>
                  <a:srgbClr val="002060"/>
                </a:solidFill>
              </a:rPr>
            </a:br>
            <a:r>
              <a:rPr lang="en-US" sz="8000" dirty="0" smtClean="0">
                <a:solidFill>
                  <a:srgbClr val="002060"/>
                </a:solidFill>
              </a:rPr>
              <a:t>Struggling </a:t>
            </a:r>
            <a:r>
              <a:rPr lang="en-US" sz="8000" dirty="0">
                <a:solidFill>
                  <a:srgbClr val="002060"/>
                </a:solidFill>
              </a:rPr>
              <a:t>Learner,” </a:t>
            </a:r>
            <a:r>
              <a:rPr lang="en-US" sz="8000" dirty="0" smtClean="0">
                <a:solidFill>
                  <a:srgbClr val="002060"/>
                </a:solidFill>
              </a:rPr>
              <a:t>become </a:t>
            </a:r>
            <a:r>
              <a:rPr lang="en-US" sz="8000" dirty="0">
                <a:solidFill>
                  <a:srgbClr val="002060"/>
                </a:solidFill>
              </a:rPr>
              <a:t>part </a:t>
            </a:r>
            <a:r>
              <a:rPr lang="en-US" sz="8000" dirty="0" smtClean="0">
                <a:solidFill>
                  <a:srgbClr val="002060"/>
                </a:solidFill>
              </a:rPr>
              <a:t/>
            </a:r>
            <a:br>
              <a:rPr lang="en-US" sz="8000" dirty="0" smtClean="0">
                <a:solidFill>
                  <a:srgbClr val="002060"/>
                </a:solidFill>
              </a:rPr>
            </a:br>
            <a:r>
              <a:rPr lang="en-US" sz="8000" dirty="0" smtClean="0">
                <a:solidFill>
                  <a:srgbClr val="002060"/>
                </a:solidFill>
              </a:rPr>
              <a:t>of </a:t>
            </a:r>
            <a:r>
              <a:rPr lang="en-US" sz="8000" dirty="0">
                <a:solidFill>
                  <a:srgbClr val="002060"/>
                </a:solidFill>
              </a:rPr>
              <a:t>a team environment and navigate </a:t>
            </a:r>
            <a:r>
              <a:rPr lang="en-US" sz="8000" dirty="0" smtClean="0">
                <a:solidFill>
                  <a:srgbClr val="002060"/>
                </a:solidFill>
              </a:rPr>
              <a:t/>
            </a:r>
            <a:br>
              <a:rPr lang="en-US" sz="8000" dirty="0" smtClean="0">
                <a:solidFill>
                  <a:srgbClr val="002060"/>
                </a:solidFill>
              </a:rPr>
            </a:br>
            <a:r>
              <a:rPr lang="en-US" sz="8000" dirty="0" smtClean="0">
                <a:solidFill>
                  <a:srgbClr val="002060"/>
                </a:solidFill>
              </a:rPr>
              <a:t>your </a:t>
            </a:r>
            <a:r>
              <a:rPr lang="en-US" sz="8000" dirty="0">
                <a:solidFill>
                  <a:srgbClr val="002060"/>
                </a:solidFill>
              </a:rPr>
              <a:t>experience through three </a:t>
            </a:r>
            <a:r>
              <a:rPr lang="en-US" sz="8000" dirty="0" smtClean="0">
                <a:solidFill>
                  <a:srgbClr val="002060"/>
                </a:solidFill>
              </a:rPr>
              <a:t/>
            </a:r>
            <a:br>
              <a:rPr lang="en-US" sz="8000" dirty="0" smtClean="0">
                <a:solidFill>
                  <a:srgbClr val="002060"/>
                </a:solidFill>
              </a:rPr>
            </a:br>
            <a:r>
              <a:rPr lang="en-US" sz="8000" dirty="0" smtClean="0">
                <a:solidFill>
                  <a:srgbClr val="002060"/>
                </a:solidFill>
              </a:rPr>
              <a:t>different </a:t>
            </a:r>
            <a:r>
              <a:rPr lang="en-US" sz="8000" dirty="0">
                <a:solidFill>
                  <a:srgbClr val="002060"/>
                </a:solidFill>
              </a:rPr>
              <a:t>pathways:</a:t>
            </a:r>
          </a:p>
          <a:p>
            <a:r>
              <a:rPr lang="en-US" sz="8000" dirty="0">
                <a:solidFill>
                  <a:srgbClr val="002060"/>
                </a:solidFill>
              </a:rPr>
              <a:t>Response to Intervention (</a:t>
            </a:r>
            <a:r>
              <a:rPr lang="en-US" sz="8000" dirty="0" err="1">
                <a:solidFill>
                  <a:srgbClr val="002060"/>
                </a:solidFill>
              </a:rPr>
              <a:t>RtI</a:t>
            </a:r>
            <a:r>
              <a:rPr lang="en-US" sz="8000" dirty="0">
                <a:solidFill>
                  <a:srgbClr val="002060"/>
                </a:solidFill>
              </a:rPr>
              <a:t>)</a:t>
            </a:r>
          </a:p>
          <a:p>
            <a:r>
              <a:rPr lang="en-US" sz="8000" dirty="0">
                <a:solidFill>
                  <a:srgbClr val="002060"/>
                </a:solidFill>
              </a:rPr>
              <a:t>Supporting productive struggle</a:t>
            </a:r>
          </a:p>
          <a:p>
            <a:r>
              <a:rPr lang="en-US" sz="8000" dirty="0">
                <a:solidFill>
                  <a:srgbClr val="002060"/>
                </a:solidFill>
              </a:rPr>
              <a:t>Motivating the struggling learner</a:t>
            </a:r>
            <a:r>
              <a:rPr lang="en-US" sz="6200" dirty="0">
                <a:solidFill>
                  <a:srgbClr val="002060"/>
                </a:solidFill>
              </a:rPr>
              <a:t> </a:t>
            </a:r>
            <a:endParaRPr lang="en-US" sz="6200" dirty="0" smtClean="0">
              <a:solidFill>
                <a:srgbClr val="002060"/>
              </a:solidFill>
            </a:endParaRPr>
          </a:p>
          <a:p>
            <a:pPr marL="0" indent="0">
              <a:buNone/>
            </a:pPr>
            <a:endParaRPr lang="en-US" sz="8000" dirty="0">
              <a:solidFill>
                <a:srgbClr val="002060"/>
              </a:solidFill>
            </a:endParaRPr>
          </a:p>
          <a:p>
            <a:pPr marL="0" indent="0" algn="ctr">
              <a:buNone/>
            </a:pPr>
            <a:r>
              <a:rPr lang="en-US" sz="9600" b="1" dirty="0"/>
              <a:t>Proposal </a:t>
            </a:r>
            <a:r>
              <a:rPr lang="en-US" sz="9600" b="1" dirty="0" smtClean="0"/>
              <a:t>submission deadline: March </a:t>
            </a:r>
            <a:r>
              <a:rPr lang="en-US" sz="9600" b="1" dirty="0"/>
              <a:t>7</a:t>
            </a:r>
            <a:r>
              <a:rPr lang="en-US" sz="19200" dirty="0"/>
              <a:t/>
            </a:r>
            <a:br>
              <a:rPr lang="en-US" sz="19200" dirty="0"/>
            </a:br>
            <a:endParaRPr lang="en-US" sz="9600" dirty="0"/>
          </a:p>
          <a:p>
            <a:endParaRPr lang="en-US" sz="3600" dirty="0" smtClean="0">
              <a:solidFill>
                <a:srgbClr val="002060"/>
              </a:solidFill>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cxnSp>
        <p:nvCxnSpPr>
          <p:cNvPr id="4" name="Straight Connector 3"/>
          <p:cNvCxnSpPr/>
          <p:nvPr/>
        </p:nvCxnSpPr>
        <p:spPr>
          <a:xfrm>
            <a:off x="1052512" y="1335206"/>
            <a:ext cx="7862888" cy="0"/>
          </a:xfrm>
          <a:prstGeom prst="line">
            <a:avLst/>
          </a:prstGeom>
          <a:ln w="50800">
            <a:solidFill>
              <a:srgbClr val="002060"/>
            </a:solidFill>
          </a:ln>
        </p:spPr>
        <p:style>
          <a:lnRef idx="3">
            <a:schemeClr val="accent1"/>
          </a:lnRef>
          <a:fillRef idx="0">
            <a:schemeClr val="accent1"/>
          </a:fillRef>
          <a:effectRef idx="2">
            <a:schemeClr val="accent1"/>
          </a:effectRef>
          <a:fontRef idx="minor">
            <a:schemeClr val="tx1"/>
          </a:fontRef>
        </p:style>
      </p:cxnSp>
      <p:pic>
        <p:nvPicPr>
          <p:cNvPr id="6" name="Picture 5"/>
          <p:cNvPicPr>
            <a:picLocks noChangeAspect="1"/>
          </p:cNvPicPr>
          <p:nvPr/>
        </p:nvPicPr>
        <p:blipFill>
          <a:blip r:embed="rId3"/>
          <a:stretch>
            <a:fillRect/>
          </a:stretch>
        </p:blipFill>
        <p:spPr>
          <a:xfrm>
            <a:off x="5171958" y="3181866"/>
            <a:ext cx="3463972" cy="2304621"/>
          </a:xfrm>
          <a:prstGeom prst="rect">
            <a:avLst/>
          </a:prstGeom>
        </p:spPr>
      </p:pic>
    </p:spTree>
    <p:extLst>
      <p:ext uri="{BB962C8B-B14F-4D97-AF65-F5344CB8AC3E}">
        <p14:creationId xmlns:p14="http://schemas.microsoft.com/office/powerpoint/2010/main" val="259280068"/>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p:txBody>
          <a:bodyPr>
            <a:normAutofit fontScale="90000"/>
          </a:bodyPr>
          <a:lstStyle/>
          <a:p>
            <a:r>
              <a:rPr lang="en-US" dirty="0" smtClean="0"/>
              <a:t>NSF Local System Change Project Evaluation Study</a:t>
            </a:r>
          </a:p>
        </p:txBody>
      </p:sp>
      <p:sp>
        <p:nvSpPr>
          <p:cNvPr id="92164" name="Rectangle 3"/>
          <p:cNvSpPr>
            <a:spLocks noGrp="1" noChangeArrowheads="1"/>
          </p:cNvSpPr>
          <p:nvPr>
            <p:ph idx="1"/>
          </p:nvPr>
        </p:nvSpPr>
        <p:spPr>
          <a:xfrm>
            <a:off x="1104899" y="1668463"/>
            <a:ext cx="7708901" cy="4114800"/>
          </a:xfrm>
        </p:spPr>
        <p:txBody>
          <a:bodyPr/>
          <a:lstStyle/>
          <a:p>
            <a:pPr marL="0" indent="0" algn="ctr">
              <a:buFontTx/>
              <a:buNone/>
            </a:pPr>
            <a:r>
              <a:rPr lang="en-US" dirty="0" smtClean="0"/>
              <a:t>While teachers were using the materials more extensively in their classrooms, there was a wide variation in how well they were implementing these materials. Teachers were often content to omit rich activities, skip over steps and jump to higher level concepts, or leave little time for students to ‘make sense’ of the lessons.</a:t>
            </a:r>
          </a:p>
        </p:txBody>
      </p:sp>
      <p:sp>
        <p:nvSpPr>
          <p:cNvPr id="92165" name="Text Box 4"/>
          <p:cNvSpPr txBox="1">
            <a:spLocks noChangeArrowheads="1"/>
          </p:cNvSpPr>
          <p:nvPr/>
        </p:nvSpPr>
        <p:spPr bwMode="auto">
          <a:xfrm>
            <a:off x="6167438" y="5695074"/>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pPr eaLnBrk="1" hangingPunct="1"/>
            <a:r>
              <a:rPr lang="en-US" sz="2400" dirty="0">
                <a:latin typeface="Tahoma" pitchFamily="34" charset="0"/>
              </a:rPr>
              <a:t>Weiss, et al, 2006</a:t>
            </a:r>
          </a:p>
        </p:txBody>
      </p:sp>
    </p:spTree>
    <p:extLst>
      <p:ext uri="{BB962C8B-B14F-4D97-AF65-F5344CB8AC3E}">
        <p14:creationId xmlns:p14="http://schemas.microsoft.com/office/powerpoint/2010/main" val="33259801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type="title"/>
          </p:nvPr>
        </p:nvSpPr>
        <p:spPr/>
        <p:txBody>
          <a:bodyPr>
            <a:normAutofit fontScale="90000"/>
          </a:bodyPr>
          <a:lstStyle/>
          <a:p>
            <a:r>
              <a:rPr lang="en-US" dirty="0"/>
              <a:t>NSF Local System Change Project Evaluation Study</a:t>
            </a:r>
            <a:endParaRPr lang="en-US" dirty="0" smtClean="0"/>
          </a:p>
        </p:txBody>
      </p:sp>
      <p:sp>
        <p:nvSpPr>
          <p:cNvPr id="93188" name="Rectangle 3"/>
          <p:cNvSpPr>
            <a:spLocks noGrp="1" noChangeArrowheads="1"/>
          </p:cNvSpPr>
          <p:nvPr>
            <p:ph idx="1"/>
          </p:nvPr>
        </p:nvSpPr>
        <p:spPr>
          <a:xfrm>
            <a:off x="1387365" y="1869758"/>
            <a:ext cx="6858000" cy="4114800"/>
          </a:xfrm>
        </p:spPr>
        <p:txBody>
          <a:bodyPr>
            <a:normAutofit/>
          </a:bodyPr>
          <a:lstStyle/>
          <a:p>
            <a:pPr marL="0" indent="0" algn="ctr">
              <a:buFontTx/>
              <a:buNone/>
            </a:pPr>
            <a:r>
              <a:rPr lang="en-US" sz="3600" dirty="0" smtClean="0"/>
              <a:t>In fact, classroom observations indicated that the lessons taught as the developers intended were more likely to provide students with learning opportunities than those that were “adapted.”</a:t>
            </a:r>
          </a:p>
        </p:txBody>
      </p:sp>
      <p:sp>
        <p:nvSpPr>
          <p:cNvPr id="93189" name="Text Box 4"/>
          <p:cNvSpPr txBox="1">
            <a:spLocks noChangeArrowheads="1"/>
          </p:cNvSpPr>
          <p:nvPr/>
        </p:nvSpPr>
        <p:spPr bwMode="auto">
          <a:xfrm>
            <a:off x="6012180" y="54864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pPr eaLnBrk="1" hangingPunct="1"/>
            <a:r>
              <a:rPr lang="en-US" sz="2400" dirty="0">
                <a:latin typeface="Tahoma" pitchFamily="34" charset="0"/>
              </a:rPr>
              <a:t>Weiss, et al, 2006</a:t>
            </a:r>
          </a:p>
        </p:txBody>
      </p:sp>
    </p:spTree>
    <p:extLst>
      <p:ext uri="{BB962C8B-B14F-4D97-AF65-F5344CB8AC3E}">
        <p14:creationId xmlns:p14="http://schemas.microsoft.com/office/powerpoint/2010/main" val="4118281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a:xfrm>
            <a:off x="762000" y="228600"/>
            <a:ext cx="8077200" cy="1023938"/>
          </a:xfrm>
        </p:spPr>
        <p:txBody>
          <a:bodyPr>
            <a:normAutofit fontScale="90000"/>
          </a:bodyPr>
          <a:lstStyle/>
          <a:p>
            <a:r>
              <a:rPr lang="en-US" sz="3600" dirty="0" smtClean="0"/>
              <a:t>Types of Math Problems Presented</a:t>
            </a:r>
            <a:br>
              <a:rPr lang="en-US" sz="3600" dirty="0" smtClean="0"/>
            </a:br>
            <a:r>
              <a:rPr lang="en-US" sz="2800" dirty="0" smtClean="0"/>
              <a:t>1999 TIMSS Video Study</a:t>
            </a:r>
          </a:p>
        </p:txBody>
      </p:sp>
      <p:graphicFrame>
        <p:nvGraphicFramePr>
          <p:cNvPr id="2" name="Object 3"/>
          <p:cNvGraphicFramePr>
            <a:graphicFrameLocks noGrp="1" noChangeAspect="1"/>
          </p:cNvGraphicFramePr>
          <p:nvPr>
            <p:ph type="chart" idx="1"/>
            <p:extLst/>
          </p:nvPr>
        </p:nvGraphicFramePr>
        <p:xfrm>
          <a:off x="1041400" y="1803400"/>
          <a:ext cx="7059613" cy="41862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4784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a:xfrm>
            <a:off x="533400" y="228600"/>
            <a:ext cx="8305800" cy="1023938"/>
          </a:xfrm>
        </p:spPr>
        <p:txBody>
          <a:bodyPr>
            <a:normAutofit fontScale="90000"/>
          </a:bodyPr>
          <a:lstStyle/>
          <a:p>
            <a:r>
              <a:rPr lang="en-US" sz="3600" dirty="0" smtClean="0"/>
              <a:t>How Teachers Implemented </a:t>
            </a:r>
            <a:r>
              <a:rPr lang="en-US" sz="3600" i="1" dirty="0" smtClean="0"/>
              <a:t>Making Connections</a:t>
            </a:r>
            <a:r>
              <a:rPr lang="en-US" sz="3600" dirty="0" smtClean="0"/>
              <a:t> Math Problems</a:t>
            </a:r>
          </a:p>
        </p:txBody>
      </p:sp>
      <p:graphicFrame>
        <p:nvGraphicFramePr>
          <p:cNvPr id="2" name="Object 3"/>
          <p:cNvGraphicFramePr>
            <a:graphicFrameLocks noGrp="1" noChangeAspect="1"/>
          </p:cNvGraphicFramePr>
          <p:nvPr>
            <p:ph type="chart" idx="1"/>
            <p:extLst/>
          </p:nvPr>
        </p:nvGraphicFramePr>
        <p:xfrm>
          <a:off x="1117600" y="1727200"/>
          <a:ext cx="6985000" cy="4314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7841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6754" name="Rectangle 2"/>
          <p:cNvSpPr>
            <a:spLocks noGrp="1" noChangeArrowheads="1"/>
          </p:cNvSpPr>
          <p:nvPr>
            <p:ph type="title"/>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r>
              <a:rPr lang="en-US" sz="4000" dirty="0" smtClean="0"/>
              <a:t>Teacher Actions that Affect Cognitive Demand</a:t>
            </a:r>
          </a:p>
        </p:txBody>
      </p:sp>
      <p:sp>
        <p:nvSpPr>
          <p:cNvPr id="586755" name="Rectangle 3"/>
          <p:cNvSpPr>
            <a:spLocks noGrp="1" noChangeArrowheads="1"/>
          </p:cNvSpPr>
          <p:nvPr>
            <p:ph idx="1"/>
          </p:nvPr>
        </p:nvSpPr>
        <p:spPr>
          <a:xfrm>
            <a:off x="1493520" y="1905000"/>
            <a:ext cx="6640830" cy="43735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r>
              <a:rPr lang="en-US" sz="3600" dirty="0" smtClean="0"/>
              <a:t>Task set-up</a:t>
            </a:r>
          </a:p>
          <a:p>
            <a:r>
              <a:rPr lang="en-US" sz="3600" dirty="0" smtClean="0"/>
              <a:t>Supporting students’ exploration of the task </a:t>
            </a:r>
          </a:p>
          <a:p>
            <a:r>
              <a:rPr lang="en-US" sz="3600" dirty="0" smtClean="0"/>
              <a:t>Orchestrating debriefing discussion</a:t>
            </a:r>
          </a:p>
          <a:p>
            <a:pPr>
              <a:buFont typeface="Wingdings" pitchFamily="2" charset="2"/>
              <a:buNone/>
            </a:pPr>
            <a:endParaRPr lang="en-US" sz="3600" dirty="0" smtClean="0"/>
          </a:p>
        </p:txBody>
      </p:sp>
    </p:spTree>
    <p:extLst>
      <p:ext uri="{BB962C8B-B14F-4D97-AF65-F5344CB8AC3E}">
        <p14:creationId xmlns:p14="http://schemas.microsoft.com/office/powerpoint/2010/main" val="916852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6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6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67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889122" y="6130289"/>
            <a:ext cx="2603378" cy="477497"/>
          </a:xfrm>
          <a:prstGeom prst="rect">
            <a:avLst/>
          </a:prstGeom>
        </p:spPr>
      </p:pic>
      <p:sp>
        <p:nvSpPr>
          <p:cNvPr id="8" name="TextBox 7"/>
          <p:cNvSpPr txBox="1"/>
          <p:nvPr/>
        </p:nvSpPr>
        <p:spPr>
          <a:xfrm>
            <a:off x="1464371" y="5412459"/>
            <a:ext cx="7271980" cy="461665"/>
          </a:xfrm>
          <a:prstGeom prst="rect">
            <a:avLst/>
          </a:prstGeom>
          <a:noFill/>
        </p:spPr>
        <p:txBody>
          <a:bodyPr wrap="square" rtlCol="0">
            <a:spAutoFit/>
          </a:bodyPr>
          <a:lstStyle/>
          <a:p>
            <a:r>
              <a:rPr lang="en-US" sz="1200" dirty="0" smtClean="0"/>
              <a:t>Developed by Margaret Smith and  Victoria Bill at the University of Pittsburgh. Video courtesy of Pittsburgh Public Schools and the Institute for Learning.  </a:t>
            </a:r>
            <a:endParaRPr lang="en-US" sz="1200" dirty="0"/>
          </a:p>
        </p:txBody>
      </p:sp>
      <p:sp>
        <p:nvSpPr>
          <p:cNvPr id="3" name="Title 2"/>
          <p:cNvSpPr>
            <a:spLocks noGrp="1"/>
          </p:cNvSpPr>
          <p:nvPr>
            <p:ph type="title"/>
          </p:nvPr>
        </p:nvSpPr>
        <p:spPr>
          <a:xfrm>
            <a:off x="1424743" y="3124200"/>
            <a:ext cx="7275513" cy="1362075"/>
          </a:xfrm>
        </p:spPr>
        <p:txBody>
          <a:bodyPr>
            <a:normAutofit fontScale="90000"/>
          </a:bodyPr>
          <a:lstStyle/>
          <a:p>
            <a:pPr algn="ctr"/>
            <a:r>
              <a:rPr lang="en-US" dirty="0">
                <a:solidFill>
                  <a:srgbClr val="003366"/>
                </a:solidFill>
                <a:latin typeface="Verdana"/>
                <a:cs typeface="Verdana"/>
              </a:rPr>
              <a:t>The Case of Jeff </a:t>
            </a:r>
            <a:r>
              <a:rPr lang="en-US" dirty="0" smtClean="0">
                <a:solidFill>
                  <a:srgbClr val="003366"/>
                </a:solidFill>
                <a:latin typeface="Verdana"/>
                <a:cs typeface="Verdana"/>
              </a:rPr>
              <a:t>Ziegler</a:t>
            </a:r>
            <a:r>
              <a:rPr lang="en-US" cap="none" dirty="0">
                <a:solidFill>
                  <a:srgbClr val="003366"/>
                </a:solidFill>
                <a:latin typeface="Verdana"/>
                <a:cs typeface="Verdana"/>
              </a:rPr>
              <a:t/>
            </a:r>
            <a:br>
              <a:rPr lang="en-US" cap="none" dirty="0">
                <a:solidFill>
                  <a:srgbClr val="003366"/>
                </a:solidFill>
                <a:latin typeface="Verdana"/>
                <a:cs typeface="Verdana"/>
              </a:rPr>
            </a:br>
            <a:r>
              <a:rPr lang="en-US" sz="2800" dirty="0" smtClean="0">
                <a:solidFill>
                  <a:srgbClr val="003366"/>
                </a:solidFill>
                <a:latin typeface="Verdana"/>
                <a:cs typeface="Verdana"/>
              </a:rPr>
              <a:t>High </a:t>
            </a:r>
            <a:r>
              <a:rPr lang="en-US" sz="2800" dirty="0">
                <a:solidFill>
                  <a:srgbClr val="003366"/>
                </a:solidFill>
                <a:latin typeface="Verdana"/>
                <a:cs typeface="Verdana"/>
              </a:rPr>
              <a:t>School</a:t>
            </a:r>
            <a:r>
              <a:rPr lang="en-US" cap="none" dirty="0">
                <a:solidFill>
                  <a:schemeClr val="tx2"/>
                </a:solidFill>
                <a:latin typeface="Verdana"/>
                <a:cs typeface="Verdana"/>
              </a:rPr>
              <a:t/>
            </a:r>
            <a:br>
              <a:rPr lang="en-US" cap="none" dirty="0">
                <a:solidFill>
                  <a:schemeClr val="tx2"/>
                </a:solidFill>
                <a:latin typeface="Verdana"/>
                <a:cs typeface="Verdana"/>
              </a:rPr>
            </a:br>
            <a:endParaRPr lang="en-US" dirty="0"/>
          </a:p>
        </p:txBody>
      </p:sp>
      <p:sp>
        <p:nvSpPr>
          <p:cNvPr id="9" name="Text Placeholder 8"/>
          <p:cNvSpPr>
            <a:spLocks noGrp="1"/>
          </p:cNvSpPr>
          <p:nvPr>
            <p:ph type="body" idx="1"/>
          </p:nvPr>
        </p:nvSpPr>
        <p:spPr>
          <a:xfrm>
            <a:off x="1143000" y="1524000"/>
            <a:ext cx="7275513" cy="1436687"/>
          </a:xfrm>
        </p:spPr>
        <p:txBody>
          <a:bodyPr/>
          <a:lstStyle/>
          <a:p>
            <a:pPr lvl="0" algn="ctr"/>
            <a:r>
              <a:rPr lang="en-US" sz="3200" b="1" i="1" dirty="0">
                <a:solidFill>
                  <a:srgbClr val="003366"/>
                </a:solidFill>
                <a:latin typeface="Verdana"/>
                <a:cs typeface="Verdana"/>
              </a:rPr>
              <a:t>Effective Mathematics Teaching Practices</a:t>
            </a:r>
            <a:endParaRPr lang="en-US" sz="3200" b="1" dirty="0">
              <a:solidFill>
                <a:schemeClr val="tx2">
                  <a:lumMod val="60000"/>
                  <a:lumOff val="40000"/>
                </a:schemeClr>
              </a:solidFill>
              <a:latin typeface="Verdana"/>
              <a:cs typeface="Verdana"/>
            </a:endParaRPr>
          </a:p>
          <a:p>
            <a:endParaRPr lang="en-US" dirty="0"/>
          </a:p>
        </p:txBody>
      </p:sp>
    </p:spTree>
    <p:extLst>
      <p:ext uri="{BB962C8B-B14F-4D97-AF65-F5344CB8AC3E}">
        <p14:creationId xmlns:p14="http://schemas.microsoft.com/office/powerpoint/2010/main" val="41864557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108757"/>
            <a:ext cx="8229600" cy="1143000"/>
          </a:xfrm>
        </p:spPr>
        <p:txBody>
          <a:bodyPr/>
          <a:lstStyle/>
          <a:p>
            <a:r>
              <a:rPr lang="en-US" sz="3200" b="1" dirty="0"/>
              <a:t>The S Pattern </a:t>
            </a:r>
            <a:r>
              <a:rPr lang="en-US" sz="3200" b="1" dirty="0" smtClean="0"/>
              <a:t>Task</a:t>
            </a:r>
            <a:r>
              <a:rPr lang="en-US" sz="1600" b="1" baseline="80000" dirty="0" smtClean="0"/>
              <a:t>1</a:t>
            </a:r>
            <a:endParaRPr lang="en-US" sz="1600" baseline="80000" dirty="0"/>
          </a:p>
        </p:txBody>
      </p:sp>
      <p:sp>
        <p:nvSpPr>
          <p:cNvPr id="278531" name="Rectangle 3"/>
          <p:cNvSpPr>
            <a:spLocks noChangeArrowheads="1"/>
          </p:cNvSpPr>
          <p:nvPr/>
        </p:nvSpPr>
        <p:spPr bwMode="auto">
          <a:xfrm>
            <a:off x="1195140" y="2250463"/>
            <a:ext cx="345805"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2900" b="1" dirty="0">
                <a:solidFill>
                  <a:srgbClr val="000000"/>
                </a:solidFill>
                <a:latin typeface="Times" charset="0"/>
              </a:rPr>
              <a:t>1</a:t>
            </a:r>
            <a:endParaRPr lang="en-US" dirty="0"/>
          </a:p>
        </p:txBody>
      </p:sp>
      <p:sp>
        <p:nvSpPr>
          <p:cNvPr id="278532" name="Rectangle 4"/>
          <p:cNvSpPr>
            <a:spLocks noChangeArrowheads="1"/>
          </p:cNvSpPr>
          <p:nvPr/>
        </p:nvSpPr>
        <p:spPr bwMode="auto">
          <a:xfrm>
            <a:off x="2381250" y="2244020"/>
            <a:ext cx="328789" cy="45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2900" b="1" dirty="0">
                <a:solidFill>
                  <a:srgbClr val="000000"/>
                </a:solidFill>
                <a:latin typeface="Times" charset="0"/>
              </a:rPr>
              <a:t>2</a:t>
            </a:r>
            <a:endParaRPr lang="en-US" dirty="0"/>
          </a:p>
        </p:txBody>
      </p:sp>
      <p:sp>
        <p:nvSpPr>
          <p:cNvPr id="278533" name="Rectangle 5"/>
          <p:cNvSpPr>
            <a:spLocks noChangeArrowheads="1"/>
          </p:cNvSpPr>
          <p:nvPr/>
        </p:nvSpPr>
        <p:spPr bwMode="auto">
          <a:xfrm>
            <a:off x="3833989" y="2230596"/>
            <a:ext cx="666749"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2900" b="1" dirty="0">
                <a:solidFill>
                  <a:srgbClr val="000000"/>
                </a:solidFill>
                <a:latin typeface="Times" charset="0"/>
              </a:rPr>
              <a:t>3</a:t>
            </a:r>
            <a:endParaRPr lang="en-US" dirty="0"/>
          </a:p>
        </p:txBody>
      </p:sp>
      <p:sp>
        <p:nvSpPr>
          <p:cNvPr id="278534" name="Rectangle 6"/>
          <p:cNvSpPr>
            <a:spLocks noChangeArrowheads="1"/>
          </p:cNvSpPr>
          <p:nvPr/>
        </p:nvSpPr>
        <p:spPr bwMode="auto">
          <a:xfrm>
            <a:off x="5597159" y="2209067"/>
            <a:ext cx="519289"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2900" b="1" dirty="0">
                <a:solidFill>
                  <a:srgbClr val="000000"/>
                </a:solidFill>
                <a:latin typeface="Times" charset="0"/>
              </a:rPr>
              <a:t>4</a:t>
            </a:r>
            <a:endParaRPr lang="en-US" dirty="0"/>
          </a:p>
        </p:txBody>
      </p:sp>
      <p:sp>
        <p:nvSpPr>
          <p:cNvPr id="278535" name="Rectangle 7"/>
          <p:cNvSpPr>
            <a:spLocks noChangeArrowheads="1"/>
          </p:cNvSpPr>
          <p:nvPr/>
        </p:nvSpPr>
        <p:spPr bwMode="auto">
          <a:xfrm>
            <a:off x="7572720" y="2194423"/>
            <a:ext cx="64311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2900" b="1" dirty="0">
                <a:solidFill>
                  <a:srgbClr val="000000"/>
                </a:solidFill>
                <a:latin typeface="Times" charset="0"/>
              </a:rPr>
              <a:t>5</a:t>
            </a:r>
            <a:endParaRPr lang="en-US" dirty="0"/>
          </a:p>
        </p:txBody>
      </p:sp>
      <p:grpSp>
        <p:nvGrpSpPr>
          <p:cNvPr id="278536" name="Group 8"/>
          <p:cNvGrpSpPr>
            <a:grpSpLocks/>
          </p:cNvGrpSpPr>
          <p:nvPr/>
        </p:nvGrpSpPr>
        <p:grpSpPr bwMode="auto">
          <a:xfrm>
            <a:off x="1119364" y="1667702"/>
            <a:ext cx="438150" cy="438150"/>
            <a:chOff x="672" y="3072"/>
            <a:chExt cx="276" cy="276"/>
          </a:xfrm>
        </p:grpSpPr>
        <p:sp>
          <p:nvSpPr>
            <p:cNvPr id="278537" name="Rectangle 9"/>
            <p:cNvSpPr>
              <a:spLocks noChangeAspect="1" noChangeArrowheads="1"/>
            </p:cNvSpPr>
            <p:nvPr/>
          </p:nvSpPr>
          <p:spPr bwMode="auto">
            <a:xfrm>
              <a:off x="816" y="3072"/>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38" name="Rectangle 10"/>
            <p:cNvSpPr>
              <a:spLocks noChangeAspect="1" noChangeArrowheads="1"/>
            </p:cNvSpPr>
            <p:nvPr/>
          </p:nvSpPr>
          <p:spPr bwMode="auto">
            <a:xfrm>
              <a:off x="672" y="3216"/>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grpSp>
      <p:grpSp>
        <p:nvGrpSpPr>
          <p:cNvPr id="278539" name="Group 11"/>
          <p:cNvGrpSpPr>
            <a:grpSpLocks/>
          </p:cNvGrpSpPr>
          <p:nvPr/>
        </p:nvGrpSpPr>
        <p:grpSpPr bwMode="auto">
          <a:xfrm>
            <a:off x="2252839" y="1462941"/>
            <a:ext cx="666750" cy="666750"/>
            <a:chOff x="1296" y="3120"/>
            <a:chExt cx="420" cy="420"/>
          </a:xfrm>
        </p:grpSpPr>
        <p:sp>
          <p:nvSpPr>
            <p:cNvPr id="278540" name="Rectangle 12"/>
            <p:cNvSpPr>
              <a:spLocks noChangeAspect="1" noChangeArrowheads="1"/>
            </p:cNvSpPr>
            <p:nvPr/>
          </p:nvSpPr>
          <p:spPr bwMode="auto">
            <a:xfrm>
              <a:off x="1440" y="312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41" name="Rectangle 13"/>
            <p:cNvSpPr>
              <a:spLocks noChangeAspect="1" noChangeArrowheads="1"/>
            </p:cNvSpPr>
            <p:nvPr/>
          </p:nvSpPr>
          <p:spPr bwMode="auto">
            <a:xfrm>
              <a:off x="1440" y="340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42" name="Rectangle 14"/>
            <p:cNvSpPr>
              <a:spLocks noChangeAspect="1" noChangeArrowheads="1"/>
            </p:cNvSpPr>
            <p:nvPr/>
          </p:nvSpPr>
          <p:spPr bwMode="auto">
            <a:xfrm>
              <a:off x="1440" y="3264"/>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43" name="Rectangle 15"/>
            <p:cNvSpPr>
              <a:spLocks noChangeAspect="1" noChangeArrowheads="1"/>
            </p:cNvSpPr>
            <p:nvPr/>
          </p:nvSpPr>
          <p:spPr bwMode="auto">
            <a:xfrm>
              <a:off x="1296" y="340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44" name="Rectangle 16"/>
            <p:cNvSpPr>
              <a:spLocks noChangeAspect="1" noChangeArrowheads="1"/>
            </p:cNvSpPr>
            <p:nvPr/>
          </p:nvSpPr>
          <p:spPr bwMode="auto">
            <a:xfrm>
              <a:off x="1584" y="312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grpSp>
      <p:grpSp>
        <p:nvGrpSpPr>
          <p:cNvPr id="278545" name="Group 17"/>
          <p:cNvGrpSpPr>
            <a:grpSpLocks/>
          </p:cNvGrpSpPr>
          <p:nvPr/>
        </p:nvGrpSpPr>
        <p:grpSpPr bwMode="auto">
          <a:xfrm>
            <a:off x="3605389" y="1234341"/>
            <a:ext cx="895350" cy="895350"/>
            <a:chOff x="2208" y="3120"/>
            <a:chExt cx="564" cy="564"/>
          </a:xfrm>
        </p:grpSpPr>
        <p:sp>
          <p:nvSpPr>
            <p:cNvPr id="278546" name="Rectangle 18"/>
            <p:cNvSpPr>
              <a:spLocks noChangeAspect="1" noChangeArrowheads="1"/>
            </p:cNvSpPr>
            <p:nvPr/>
          </p:nvSpPr>
          <p:spPr bwMode="auto">
            <a:xfrm>
              <a:off x="2352" y="312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47" name="Rectangle 19"/>
            <p:cNvSpPr>
              <a:spLocks noChangeAspect="1" noChangeArrowheads="1"/>
            </p:cNvSpPr>
            <p:nvPr/>
          </p:nvSpPr>
          <p:spPr bwMode="auto">
            <a:xfrm>
              <a:off x="2352" y="340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48" name="Rectangle 20"/>
            <p:cNvSpPr>
              <a:spLocks noChangeAspect="1" noChangeArrowheads="1"/>
            </p:cNvSpPr>
            <p:nvPr/>
          </p:nvSpPr>
          <p:spPr bwMode="auto">
            <a:xfrm>
              <a:off x="2352" y="3264"/>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49" name="Rectangle 21"/>
            <p:cNvSpPr>
              <a:spLocks noChangeAspect="1" noChangeArrowheads="1"/>
            </p:cNvSpPr>
            <p:nvPr/>
          </p:nvSpPr>
          <p:spPr bwMode="auto">
            <a:xfrm>
              <a:off x="2496" y="312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50" name="Rectangle 22"/>
            <p:cNvSpPr>
              <a:spLocks noChangeAspect="1" noChangeArrowheads="1"/>
            </p:cNvSpPr>
            <p:nvPr/>
          </p:nvSpPr>
          <p:spPr bwMode="auto">
            <a:xfrm>
              <a:off x="2496" y="340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51" name="Rectangle 23"/>
            <p:cNvSpPr>
              <a:spLocks noChangeAspect="1" noChangeArrowheads="1"/>
            </p:cNvSpPr>
            <p:nvPr/>
          </p:nvSpPr>
          <p:spPr bwMode="auto">
            <a:xfrm>
              <a:off x="2496" y="3264"/>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52" name="Rectangle 24"/>
            <p:cNvSpPr>
              <a:spLocks noChangeAspect="1" noChangeArrowheads="1"/>
            </p:cNvSpPr>
            <p:nvPr/>
          </p:nvSpPr>
          <p:spPr bwMode="auto">
            <a:xfrm>
              <a:off x="2640" y="312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53" name="Rectangle 25"/>
            <p:cNvSpPr>
              <a:spLocks noChangeAspect="1" noChangeArrowheads="1"/>
            </p:cNvSpPr>
            <p:nvPr/>
          </p:nvSpPr>
          <p:spPr bwMode="auto">
            <a:xfrm>
              <a:off x="2352" y="3552"/>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54" name="Rectangle 26"/>
            <p:cNvSpPr>
              <a:spLocks noChangeAspect="1" noChangeArrowheads="1"/>
            </p:cNvSpPr>
            <p:nvPr/>
          </p:nvSpPr>
          <p:spPr bwMode="auto">
            <a:xfrm>
              <a:off x="2208" y="3552"/>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55" name="Rectangle 27"/>
            <p:cNvSpPr>
              <a:spLocks noChangeAspect="1" noChangeArrowheads="1"/>
            </p:cNvSpPr>
            <p:nvPr/>
          </p:nvSpPr>
          <p:spPr bwMode="auto">
            <a:xfrm>
              <a:off x="2496" y="3552"/>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grpSp>
      <p:grpSp>
        <p:nvGrpSpPr>
          <p:cNvPr id="278556" name="Group 28"/>
          <p:cNvGrpSpPr>
            <a:grpSpLocks/>
          </p:cNvGrpSpPr>
          <p:nvPr/>
        </p:nvGrpSpPr>
        <p:grpSpPr bwMode="auto">
          <a:xfrm>
            <a:off x="5186539" y="1051732"/>
            <a:ext cx="1123950" cy="1123950"/>
            <a:chOff x="3216" y="3168"/>
            <a:chExt cx="708" cy="708"/>
          </a:xfrm>
        </p:grpSpPr>
        <p:sp>
          <p:nvSpPr>
            <p:cNvPr id="278557" name="Rectangle 29"/>
            <p:cNvSpPr>
              <a:spLocks noChangeAspect="1" noChangeArrowheads="1"/>
            </p:cNvSpPr>
            <p:nvPr/>
          </p:nvSpPr>
          <p:spPr bwMode="auto">
            <a:xfrm>
              <a:off x="3360" y="316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58" name="Rectangle 30"/>
            <p:cNvSpPr>
              <a:spLocks noChangeAspect="1" noChangeArrowheads="1"/>
            </p:cNvSpPr>
            <p:nvPr/>
          </p:nvSpPr>
          <p:spPr bwMode="auto">
            <a:xfrm>
              <a:off x="3360" y="3456"/>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59" name="Rectangle 31"/>
            <p:cNvSpPr>
              <a:spLocks noChangeAspect="1" noChangeArrowheads="1"/>
            </p:cNvSpPr>
            <p:nvPr/>
          </p:nvSpPr>
          <p:spPr bwMode="auto">
            <a:xfrm>
              <a:off x="3360" y="3312"/>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60" name="Rectangle 32"/>
            <p:cNvSpPr>
              <a:spLocks noChangeAspect="1" noChangeArrowheads="1"/>
            </p:cNvSpPr>
            <p:nvPr/>
          </p:nvSpPr>
          <p:spPr bwMode="auto">
            <a:xfrm>
              <a:off x="3504" y="316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61" name="Rectangle 33"/>
            <p:cNvSpPr>
              <a:spLocks noChangeAspect="1" noChangeArrowheads="1"/>
            </p:cNvSpPr>
            <p:nvPr/>
          </p:nvSpPr>
          <p:spPr bwMode="auto">
            <a:xfrm>
              <a:off x="3504" y="3456"/>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62" name="Rectangle 34"/>
            <p:cNvSpPr>
              <a:spLocks noChangeAspect="1" noChangeArrowheads="1"/>
            </p:cNvSpPr>
            <p:nvPr/>
          </p:nvSpPr>
          <p:spPr bwMode="auto">
            <a:xfrm>
              <a:off x="3504" y="3312"/>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63" name="Rectangle 35"/>
            <p:cNvSpPr>
              <a:spLocks noChangeAspect="1" noChangeArrowheads="1"/>
            </p:cNvSpPr>
            <p:nvPr/>
          </p:nvSpPr>
          <p:spPr bwMode="auto">
            <a:xfrm>
              <a:off x="3648" y="316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64" name="Rectangle 36"/>
            <p:cNvSpPr>
              <a:spLocks noChangeAspect="1" noChangeArrowheads="1"/>
            </p:cNvSpPr>
            <p:nvPr/>
          </p:nvSpPr>
          <p:spPr bwMode="auto">
            <a:xfrm>
              <a:off x="3360" y="360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65" name="Rectangle 37"/>
            <p:cNvSpPr>
              <a:spLocks noChangeAspect="1" noChangeArrowheads="1"/>
            </p:cNvSpPr>
            <p:nvPr/>
          </p:nvSpPr>
          <p:spPr bwMode="auto">
            <a:xfrm>
              <a:off x="3504" y="360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66" name="Rectangle 38"/>
            <p:cNvSpPr>
              <a:spLocks noChangeAspect="1" noChangeArrowheads="1"/>
            </p:cNvSpPr>
            <p:nvPr/>
          </p:nvSpPr>
          <p:spPr bwMode="auto">
            <a:xfrm>
              <a:off x="3648" y="3456"/>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67" name="Rectangle 39"/>
            <p:cNvSpPr>
              <a:spLocks noChangeAspect="1" noChangeArrowheads="1"/>
            </p:cNvSpPr>
            <p:nvPr/>
          </p:nvSpPr>
          <p:spPr bwMode="auto">
            <a:xfrm>
              <a:off x="3648" y="3312"/>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68" name="Rectangle 40"/>
            <p:cNvSpPr>
              <a:spLocks noChangeAspect="1" noChangeArrowheads="1"/>
            </p:cNvSpPr>
            <p:nvPr/>
          </p:nvSpPr>
          <p:spPr bwMode="auto">
            <a:xfrm>
              <a:off x="3792" y="316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69" name="Rectangle 41"/>
            <p:cNvSpPr>
              <a:spLocks noChangeAspect="1" noChangeArrowheads="1"/>
            </p:cNvSpPr>
            <p:nvPr/>
          </p:nvSpPr>
          <p:spPr bwMode="auto">
            <a:xfrm>
              <a:off x="3648" y="360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70" name="Rectangle 42"/>
            <p:cNvSpPr>
              <a:spLocks noChangeAspect="1" noChangeArrowheads="1"/>
            </p:cNvSpPr>
            <p:nvPr/>
          </p:nvSpPr>
          <p:spPr bwMode="auto">
            <a:xfrm>
              <a:off x="3360" y="3744"/>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71" name="Rectangle 43"/>
            <p:cNvSpPr>
              <a:spLocks noChangeAspect="1" noChangeArrowheads="1"/>
            </p:cNvSpPr>
            <p:nvPr/>
          </p:nvSpPr>
          <p:spPr bwMode="auto">
            <a:xfrm>
              <a:off x="3216" y="3744"/>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72" name="Rectangle 44"/>
            <p:cNvSpPr>
              <a:spLocks noChangeAspect="1" noChangeArrowheads="1"/>
            </p:cNvSpPr>
            <p:nvPr/>
          </p:nvSpPr>
          <p:spPr bwMode="auto">
            <a:xfrm>
              <a:off x="3504" y="3744"/>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73" name="Rectangle 45"/>
            <p:cNvSpPr>
              <a:spLocks noChangeAspect="1" noChangeArrowheads="1"/>
            </p:cNvSpPr>
            <p:nvPr/>
          </p:nvSpPr>
          <p:spPr bwMode="auto">
            <a:xfrm>
              <a:off x="3648" y="3744"/>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grpSp>
      <p:grpSp>
        <p:nvGrpSpPr>
          <p:cNvPr id="278574" name="Group 46"/>
          <p:cNvGrpSpPr>
            <a:grpSpLocks/>
          </p:cNvGrpSpPr>
          <p:nvPr/>
        </p:nvGrpSpPr>
        <p:grpSpPr bwMode="auto">
          <a:xfrm>
            <a:off x="6986764" y="813607"/>
            <a:ext cx="1352550" cy="1352550"/>
            <a:chOff x="4368" y="3120"/>
            <a:chExt cx="852" cy="852"/>
          </a:xfrm>
        </p:grpSpPr>
        <p:sp>
          <p:nvSpPr>
            <p:cNvPr id="278575" name="Rectangle 47"/>
            <p:cNvSpPr>
              <a:spLocks noChangeAspect="1" noChangeArrowheads="1"/>
            </p:cNvSpPr>
            <p:nvPr/>
          </p:nvSpPr>
          <p:spPr bwMode="auto">
            <a:xfrm>
              <a:off x="4512" y="312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76" name="Rectangle 48"/>
            <p:cNvSpPr>
              <a:spLocks noChangeAspect="1" noChangeArrowheads="1"/>
            </p:cNvSpPr>
            <p:nvPr/>
          </p:nvSpPr>
          <p:spPr bwMode="auto">
            <a:xfrm>
              <a:off x="4512" y="340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77" name="Rectangle 49"/>
            <p:cNvSpPr>
              <a:spLocks noChangeAspect="1" noChangeArrowheads="1"/>
            </p:cNvSpPr>
            <p:nvPr/>
          </p:nvSpPr>
          <p:spPr bwMode="auto">
            <a:xfrm>
              <a:off x="4512" y="3264"/>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78" name="Rectangle 50"/>
            <p:cNvSpPr>
              <a:spLocks noChangeAspect="1" noChangeArrowheads="1"/>
            </p:cNvSpPr>
            <p:nvPr/>
          </p:nvSpPr>
          <p:spPr bwMode="auto">
            <a:xfrm>
              <a:off x="4656" y="312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79" name="Rectangle 51"/>
            <p:cNvSpPr>
              <a:spLocks noChangeAspect="1" noChangeArrowheads="1"/>
            </p:cNvSpPr>
            <p:nvPr/>
          </p:nvSpPr>
          <p:spPr bwMode="auto">
            <a:xfrm>
              <a:off x="4656" y="340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80" name="Rectangle 52"/>
            <p:cNvSpPr>
              <a:spLocks noChangeAspect="1" noChangeArrowheads="1"/>
            </p:cNvSpPr>
            <p:nvPr/>
          </p:nvSpPr>
          <p:spPr bwMode="auto">
            <a:xfrm>
              <a:off x="4656" y="3264"/>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81" name="Rectangle 53"/>
            <p:cNvSpPr>
              <a:spLocks noChangeAspect="1" noChangeArrowheads="1"/>
            </p:cNvSpPr>
            <p:nvPr/>
          </p:nvSpPr>
          <p:spPr bwMode="auto">
            <a:xfrm>
              <a:off x="4800" y="312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82" name="Rectangle 54"/>
            <p:cNvSpPr>
              <a:spLocks noChangeAspect="1" noChangeArrowheads="1"/>
            </p:cNvSpPr>
            <p:nvPr/>
          </p:nvSpPr>
          <p:spPr bwMode="auto">
            <a:xfrm>
              <a:off x="4512" y="3552"/>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83" name="Rectangle 55"/>
            <p:cNvSpPr>
              <a:spLocks noChangeAspect="1" noChangeArrowheads="1"/>
            </p:cNvSpPr>
            <p:nvPr/>
          </p:nvSpPr>
          <p:spPr bwMode="auto">
            <a:xfrm>
              <a:off x="4656" y="3552"/>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84" name="Rectangle 56"/>
            <p:cNvSpPr>
              <a:spLocks noChangeAspect="1" noChangeArrowheads="1"/>
            </p:cNvSpPr>
            <p:nvPr/>
          </p:nvSpPr>
          <p:spPr bwMode="auto">
            <a:xfrm>
              <a:off x="4800" y="340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85" name="Rectangle 57"/>
            <p:cNvSpPr>
              <a:spLocks noChangeAspect="1" noChangeArrowheads="1"/>
            </p:cNvSpPr>
            <p:nvPr/>
          </p:nvSpPr>
          <p:spPr bwMode="auto">
            <a:xfrm>
              <a:off x="4800" y="3264"/>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86" name="Rectangle 58"/>
            <p:cNvSpPr>
              <a:spLocks noChangeAspect="1" noChangeArrowheads="1"/>
            </p:cNvSpPr>
            <p:nvPr/>
          </p:nvSpPr>
          <p:spPr bwMode="auto">
            <a:xfrm>
              <a:off x="4944" y="312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87" name="Rectangle 59"/>
            <p:cNvSpPr>
              <a:spLocks noChangeAspect="1" noChangeArrowheads="1"/>
            </p:cNvSpPr>
            <p:nvPr/>
          </p:nvSpPr>
          <p:spPr bwMode="auto">
            <a:xfrm>
              <a:off x="4800" y="3552"/>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88" name="Rectangle 60"/>
            <p:cNvSpPr>
              <a:spLocks noChangeAspect="1" noChangeArrowheads="1"/>
            </p:cNvSpPr>
            <p:nvPr/>
          </p:nvSpPr>
          <p:spPr bwMode="auto">
            <a:xfrm>
              <a:off x="4512" y="3696"/>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89" name="Rectangle 61"/>
            <p:cNvSpPr>
              <a:spLocks noChangeAspect="1" noChangeArrowheads="1"/>
            </p:cNvSpPr>
            <p:nvPr/>
          </p:nvSpPr>
          <p:spPr bwMode="auto">
            <a:xfrm>
              <a:off x="4656" y="3696"/>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90" name="Rectangle 62"/>
            <p:cNvSpPr>
              <a:spLocks noChangeAspect="1" noChangeArrowheads="1"/>
            </p:cNvSpPr>
            <p:nvPr/>
          </p:nvSpPr>
          <p:spPr bwMode="auto">
            <a:xfrm>
              <a:off x="4800" y="3696"/>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91" name="Rectangle 63"/>
            <p:cNvSpPr>
              <a:spLocks noChangeAspect="1" noChangeArrowheads="1"/>
            </p:cNvSpPr>
            <p:nvPr/>
          </p:nvSpPr>
          <p:spPr bwMode="auto">
            <a:xfrm>
              <a:off x="4512" y="384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92" name="Rectangle 64"/>
            <p:cNvSpPr>
              <a:spLocks noChangeAspect="1" noChangeArrowheads="1"/>
            </p:cNvSpPr>
            <p:nvPr/>
          </p:nvSpPr>
          <p:spPr bwMode="auto">
            <a:xfrm>
              <a:off x="4368" y="384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93" name="Rectangle 65"/>
            <p:cNvSpPr>
              <a:spLocks noChangeAspect="1" noChangeArrowheads="1"/>
            </p:cNvSpPr>
            <p:nvPr/>
          </p:nvSpPr>
          <p:spPr bwMode="auto">
            <a:xfrm>
              <a:off x="4656" y="384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94" name="Rectangle 66"/>
            <p:cNvSpPr>
              <a:spLocks noChangeAspect="1" noChangeArrowheads="1"/>
            </p:cNvSpPr>
            <p:nvPr/>
          </p:nvSpPr>
          <p:spPr bwMode="auto">
            <a:xfrm>
              <a:off x="4800" y="384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95" name="Rectangle 67"/>
            <p:cNvSpPr>
              <a:spLocks noChangeAspect="1" noChangeArrowheads="1"/>
            </p:cNvSpPr>
            <p:nvPr/>
          </p:nvSpPr>
          <p:spPr bwMode="auto">
            <a:xfrm>
              <a:off x="4944" y="3408"/>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96" name="Rectangle 68"/>
            <p:cNvSpPr>
              <a:spLocks noChangeAspect="1" noChangeArrowheads="1"/>
            </p:cNvSpPr>
            <p:nvPr/>
          </p:nvSpPr>
          <p:spPr bwMode="auto">
            <a:xfrm>
              <a:off x="4944" y="3264"/>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97" name="Rectangle 69"/>
            <p:cNvSpPr>
              <a:spLocks noChangeAspect="1" noChangeArrowheads="1"/>
            </p:cNvSpPr>
            <p:nvPr/>
          </p:nvSpPr>
          <p:spPr bwMode="auto">
            <a:xfrm>
              <a:off x="5088" y="312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98" name="Rectangle 70"/>
            <p:cNvSpPr>
              <a:spLocks noChangeAspect="1" noChangeArrowheads="1"/>
            </p:cNvSpPr>
            <p:nvPr/>
          </p:nvSpPr>
          <p:spPr bwMode="auto">
            <a:xfrm>
              <a:off x="4944" y="3552"/>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599" name="Rectangle 71"/>
            <p:cNvSpPr>
              <a:spLocks noChangeAspect="1" noChangeArrowheads="1"/>
            </p:cNvSpPr>
            <p:nvPr/>
          </p:nvSpPr>
          <p:spPr bwMode="auto">
            <a:xfrm>
              <a:off x="4944" y="3696"/>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sp>
          <p:nvSpPr>
            <p:cNvPr id="278600" name="Rectangle 72"/>
            <p:cNvSpPr>
              <a:spLocks noChangeAspect="1" noChangeArrowheads="1"/>
            </p:cNvSpPr>
            <p:nvPr/>
          </p:nvSpPr>
          <p:spPr bwMode="auto">
            <a:xfrm>
              <a:off x="4944" y="3840"/>
              <a:ext cx="132" cy="132"/>
            </a:xfrm>
            <a:prstGeom prst="rect">
              <a:avLst/>
            </a:prstGeom>
            <a:solidFill>
              <a:srgbClr val="000000"/>
            </a:solidFill>
            <a:ln>
              <a:noFill/>
            </a:ln>
            <a:extLst>
              <a:ext uri="{91240B29-F687-4F45-9708-019B960494DF}">
                <a14:hiddenLine xmlns:a14="http://schemas.microsoft.com/office/drawing/2010/main" w="20638">
                  <a:solidFill>
                    <a:srgbClr val="FFFFFF"/>
                  </a:solidFill>
                  <a:miter lim="800000"/>
                  <a:headEnd/>
                  <a:tailEnd/>
                </a14:hiddenLine>
              </a:ext>
            </a:extLst>
          </p:spPr>
          <p:txBody>
            <a:bodyPr/>
            <a:lstStyle/>
            <a:p>
              <a:endParaRPr lang="en-US"/>
            </a:p>
          </p:txBody>
        </p:sp>
      </p:grpSp>
      <p:sp>
        <p:nvSpPr>
          <p:cNvPr id="2" name="TextBox 1"/>
          <p:cNvSpPr txBox="1"/>
          <p:nvPr/>
        </p:nvSpPr>
        <p:spPr>
          <a:xfrm>
            <a:off x="0" y="2676872"/>
            <a:ext cx="9144000" cy="4222694"/>
          </a:xfrm>
          <a:prstGeom prst="rect">
            <a:avLst/>
          </a:prstGeom>
          <a:noFill/>
        </p:spPr>
        <p:txBody>
          <a:bodyPr wrap="square" rtlCol="0">
            <a:spAutoFit/>
          </a:bodyPr>
          <a:lstStyle/>
          <a:p>
            <a:pPr marL="576263" lvl="2" indent="-347663" algn="just">
              <a:lnSpc>
                <a:spcPct val="110000"/>
              </a:lnSpc>
              <a:spcBef>
                <a:spcPct val="20000"/>
              </a:spcBef>
            </a:pPr>
            <a:r>
              <a:rPr lang="en-US" sz="1500" b="0" baseline="0" dirty="0" smtClean="0">
                <a:latin typeface="Arial" charset="0"/>
              </a:rPr>
              <a:t>1.</a:t>
            </a:r>
            <a:r>
              <a:rPr lang="en-US" sz="1600" baseline="0" dirty="0" smtClean="0">
                <a:latin typeface="Arial" charset="0"/>
              </a:rPr>
              <a:t>	</a:t>
            </a:r>
            <a:r>
              <a:rPr lang="en-US" sz="1600" b="0" baseline="0" dirty="0" smtClean="0">
                <a:latin typeface="Arial" charset="0"/>
              </a:rPr>
              <a:t>What patterns do you notice in the set of figures?</a:t>
            </a:r>
          </a:p>
          <a:p>
            <a:pPr marL="576263" lvl="2" indent="-347663">
              <a:spcBef>
                <a:spcPct val="30000"/>
              </a:spcBef>
            </a:pPr>
            <a:r>
              <a:rPr lang="en-US" sz="1600" b="0" baseline="0" dirty="0" smtClean="0">
                <a:latin typeface="Arial" charset="0"/>
              </a:rPr>
              <a:t>2.</a:t>
            </a:r>
            <a:r>
              <a:rPr lang="en-US" sz="1600" baseline="0" dirty="0" smtClean="0">
                <a:latin typeface="Arial" charset="0"/>
              </a:rPr>
              <a:t>	</a:t>
            </a:r>
            <a:r>
              <a:rPr lang="en-US" sz="1600" b="0" baseline="0" dirty="0" smtClean="0">
                <a:latin typeface="Arial" charset="0"/>
              </a:rPr>
              <a:t>How many square tiles are in figure 7?  Write a description that could be used to determine the shape of and total number of square tiles in figure 7.  Your description should be clear enough so that another person could read it and use it to think about another figure.</a:t>
            </a:r>
          </a:p>
          <a:p>
            <a:pPr marL="576263" lvl="2" indent="-347663">
              <a:spcBef>
                <a:spcPct val="30000"/>
              </a:spcBef>
            </a:pPr>
            <a:r>
              <a:rPr lang="en-US" sz="1600" b="0" baseline="0" dirty="0" smtClean="0">
                <a:latin typeface="Arial" charset="0"/>
              </a:rPr>
              <a:t>3.</a:t>
            </a:r>
            <a:r>
              <a:rPr lang="en-US" sz="1600" baseline="0" dirty="0" smtClean="0">
                <a:latin typeface="Arial" charset="0"/>
              </a:rPr>
              <a:t>	</a:t>
            </a:r>
            <a:r>
              <a:rPr lang="en-US" sz="1600" b="0" baseline="0" dirty="0" smtClean="0">
                <a:latin typeface="Arial" charset="0"/>
              </a:rPr>
              <a:t>Determine an equation for the total number of squares in any figure.  Explain your rule and show how it relates to the visual diagram of the figures.</a:t>
            </a:r>
          </a:p>
          <a:p>
            <a:pPr marL="576263" lvl="2" indent="-347663">
              <a:spcBef>
                <a:spcPct val="30000"/>
              </a:spcBef>
            </a:pPr>
            <a:r>
              <a:rPr lang="en-US" sz="1600" b="0" baseline="0" dirty="0" smtClean="0">
                <a:latin typeface="Arial" charset="0"/>
              </a:rPr>
              <a:t>4.</a:t>
            </a:r>
            <a:r>
              <a:rPr lang="en-US" sz="1600" baseline="0" dirty="0" smtClean="0">
                <a:latin typeface="Arial" charset="0"/>
              </a:rPr>
              <a:t>	</a:t>
            </a:r>
            <a:r>
              <a:rPr lang="en-US" sz="1600" b="0" baseline="0" dirty="0" smtClean="0">
                <a:latin typeface="Arial" charset="0"/>
              </a:rPr>
              <a:t>Find a second way to describe the pattern and write the equation that matches the description. Compare the two equations and show in the visual representation how one equation is equivalent to the other.</a:t>
            </a:r>
            <a:endParaRPr lang="en-US" sz="1600" b="0" baseline="0" dirty="0" smtClean="0">
              <a:latin typeface="Times New Roman" charset="0"/>
            </a:endParaRPr>
          </a:p>
          <a:p>
            <a:pPr marL="576263" lvl="2" indent="-347663">
              <a:spcBef>
                <a:spcPct val="30000"/>
              </a:spcBef>
            </a:pPr>
            <a:r>
              <a:rPr lang="en-US" sz="1600" b="0" baseline="0" dirty="0" smtClean="0">
                <a:latin typeface="Arial" charset="0"/>
              </a:rPr>
              <a:t>5.</a:t>
            </a:r>
            <a:r>
              <a:rPr lang="en-US" sz="1600" baseline="0" dirty="0" smtClean="0">
                <a:latin typeface="Arial" charset="0"/>
              </a:rPr>
              <a:t>	</a:t>
            </a:r>
            <a:r>
              <a:rPr lang="en-US" sz="1600" b="0" baseline="0" dirty="0" smtClean="0">
                <a:latin typeface="Arial" charset="0"/>
              </a:rPr>
              <a:t>If you knew that a figure had 9802 squares tiles in it, how could you determine the figure number?  Explain.</a:t>
            </a:r>
          </a:p>
          <a:p>
            <a:pPr marL="576263" lvl="2" indent="-347663">
              <a:spcBef>
                <a:spcPct val="30000"/>
              </a:spcBef>
              <a:buAutoNum type="arabicPeriod" startAt="6"/>
            </a:pPr>
            <a:r>
              <a:rPr lang="en-US" sz="1600" b="0" baseline="0" dirty="0" smtClean="0">
                <a:latin typeface="Arial" charset="0"/>
              </a:rPr>
              <a:t>Does the pattern describe a linear relationship between the figure number and the total number of squares?  Why or why not? </a:t>
            </a:r>
          </a:p>
          <a:p>
            <a:pPr marL="228600" lvl="2">
              <a:spcBef>
                <a:spcPct val="30000"/>
              </a:spcBef>
            </a:pPr>
            <a:r>
              <a:rPr lang="en-US" sz="1600" b="0" baseline="0" dirty="0" smtClean="0">
                <a:latin typeface="Arial" charset="0"/>
              </a:rPr>
              <a:t> </a:t>
            </a:r>
          </a:p>
          <a:p>
            <a:r>
              <a:rPr lang="en-US" sz="1400" b="1" baseline="80000" dirty="0"/>
              <a:t>1</a:t>
            </a:r>
            <a:r>
              <a:rPr lang="en-US" sz="1400" dirty="0" smtClean="0"/>
              <a:t>This task was adapted from </a:t>
            </a:r>
            <a:r>
              <a:rPr lang="en-US" sz="1400" i="1" dirty="0" smtClean="0"/>
              <a:t>Visual Mathematics Course II, Lessons 1-10</a:t>
            </a:r>
            <a:r>
              <a:rPr lang="en-US" sz="1400" dirty="0" smtClean="0"/>
              <a:t> published by The Math Learning Center, Salem, OR.</a:t>
            </a:r>
            <a:endParaRPr lang="en-US" sz="1400" dirty="0"/>
          </a:p>
        </p:txBody>
      </p:sp>
    </p:spTree>
    <p:extLst>
      <p:ext uri="{BB962C8B-B14F-4D97-AF65-F5344CB8AC3E}">
        <p14:creationId xmlns:p14="http://schemas.microsoft.com/office/powerpoint/2010/main" val="14525237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8" y="0"/>
            <a:ext cx="8255001"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b="1" dirty="0" smtClean="0">
                <a:solidFill>
                  <a:srgbClr val="003366"/>
                </a:solidFill>
                <a:latin typeface="Verdana"/>
                <a:ea typeface="Verdana" pitchFamily="34" charset="0"/>
                <a:cs typeface="Verdana"/>
              </a:rPr>
              <a:t>The S-Pattern Task</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b="1" dirty="0" smtClean="0">
                <a:solidFill>
                  <a:srgbClr val="003366"/>
                </a:solidFill>
                <a:latin typeface="Verdana"/>
                <a:ea typeface="Verdana" pitchFamily="34" charset="0"/>
                <a:cs typeface="Verdana"/>
              </a:rPr>
              <a:t>Video Context</a:t>
            </a:r>
            <a:endParaRPr kumimoji="0" lang="en-US" sz="3200" b="1" i="0" u="none" strike="noStrike" kern="1200" cap="none" spc="0" normalizeH="0" baseline="0" noProof="0" dirty="0" smtClean="0">
              <a:ln>
                <a:noFill/>
              </a:ln>
              <a:solidFill>
                <a:srgbClr val="003366"/>
              </a:solidFill>
              <a:effectLst/>
              <a:uLnTx/>
              <a:uFillTx/>
              <a:latin typeface="Verdana"/>
              <a:ea typeface="Verdana" pitchFamily="34" charset="0"/>
              <a:cs typeface="Verdana"/>
            </a:endParaRPr>
          </a:p>
        </p:txBody>
      </p:sp>
      <p:sp>
        <p:nvSpPr>
          <p:cNvPr id="6" name="Rectangle 3"/>
          <p:cNvSpPr txBox="1">
            <a:spLocks noChangeArrowheads="1"/>
          </p:cNvSpPr>
          <p:nvPr/>
        </p:nvSpPr>
        <p:spPr>
          <a:xfrm>
            <a:off x="1172809" y="1537590"/>
            <a:ext cx="7810499" cy="4191000"/>
          </a:xfrm>
          <a:prstGeom prst="rect">
            <a:avLst/>
          </a:prstGeom>
        </p:spPr>
        <p:txBody>
          <a:bodyPr vert="horz" lIns="91440" tIns="45720" rIns="91440" bIns="45720" rtlCol="0">
            <a:noAutofit/>
          </a:bodyPr>
          <a:lstStyle/>
          <a:p>
            <a:pPr>
              <a:tabLst>
                <a:tab pos="1593850" algn="l"/>
              </a:tabLst>
            </a:pPr>
            <a:r>
              <a:rPr lang="en-US" sz="2000" dirty="0">
                <a:solidFill>
                  <a:srgbClr val="003366"/>
                </a:solidFill>
                <a:latin typeface="Verdana"/>
                <a:ea typeface="ＭＳ Ｐゴシック" charset="0"/>
                <a:cs typeface="Verdana"/>
              </a:rPr>
              <a:t>School:  	</a:t>
            </a:r>
            <a:r>
              <a:rPr lang="en-US" sz="2000" dirty="0" smtClean="0">
                <a:solidFill>
                  <a:srgbClr val="003366"/>
                </a:solidFill>
                <a:latin typeface="Verdana"/>
                <a:ea typeface="ＭＳ Ｐゴシック" charset="0"/>
                <a:cs typeface="Verdana"/>
              </a:rPr>
              <a:t>Langley High School, Pittsburgh Public Schools</a:t>
            </a:r>
            <a:endParaRPr lang="en-US" sz="2000" dirty="0">
              <a:solidFill>
                <a:srgbClr val="003366"/>
              </a:solidFill>
              <a:latin typeface="Verdana"/>
              <a:ea typeface="ＭＳ Ｐゴシック" charset="0"/>
              <a:cs typeface="Verdana"/>
            </a:endParaRPr>
          </a:p>
          <a:p>
            <a:pPr>
              <a:tabLst>
                <a:tab pos="1593850" algn="l"/>
              </a:tabLst>
            </a:pPr>
            <a:r>
              <a:rPr lang="en-US" sz="2000" dirty="0">
                <a:solidFill>
                  <a:srgbClr val="003366"/>
                </a:solidFill>
                <a:latin typeface="Verdana"/>
                <a:ea typeface="ＭＳ Ｐゴシック" charset="0"/>
                <a:cs typeface="Verdana"/>
              </a:rPr>
              <a:t>Teacher:  	</a:t>
            </a:r>
            <a:r>
              <a:rPr lang="en-US" sz="2000" dirty="0" smtClean="0">
                <a:solidFill>
                  <a:srgbClr val="003366"/>
                </a:solidFill>
                <a:latin typeface="Verdana"/>
                <a:ea typeface="ＭＳ Ｐゴシック" charset="0"/>
                <a:cs typeface="Verdana"/>
              </a:rPr>
              <a:t>Mr. Jeffrey Ziegler</a:t>
            </a:r>
          </a:p>
          <a:p>
            <a:pPr>
              <a:tabLst>
                <a:tab pos="1593850" algn="l"/>
              </a:tabLst>
            </a:pPr>
            <a:r>
              <a:rPr lang="en-US" sz="2000" dirty="0" smtClean="0">
                <a:solidFill>
                  <a:srgbClr val="003366"/>
                </a:solidFill>
                <a:latin typeface="Verdana"/>
                <a:ea typeface="ＭＳ Ｐゴシック" charset="0"/>
                <a:cs typeface="Verdana"/>
              </a:rPr>
              <a:t>Principal:	Linda </a:t>
            </a:r>
            <a:r>
              <a:rPr lang="en-US" sz="2000" dirty="0" err="1" smtClean="0">
                <a:solidFill>
                  <a:srgbClr val="003366"/>
                </a:solidFill>
                <a:latin typeface="Verdana"/>
                <a:ea typeface="ＭＳ Ｐゴシック" charset="0"/>
                <a:cs typeface="Verdana"/>
              </a:rPr>
              <a:t>Baehr</a:t>
            </a:r>
            <a:endParaRPr lang="en-US" sz="2000" dirty="0" smtClean="0">
              <a:solidFill>
                <a:srgbClr val="003366"/>
              </a:solidFill>
              <a:latin typeface="Verdana"/>
              <a:ea typeface="ＭＳ Ｐゴシック" charset="0"/>
              <a:cs typeface="Verdana"/>
            </a:endParaRPr>
          </a:p>
          <a:p>
            <a:pPr>
              <a:tabLst>
                <a:tab pos="1593850" algn="l"/>
              </a:tabLst>
            </a:pPr>
            <a:r>
              <a:rPr lang="en-US" sz="2000" dirty="0" smtClean="0">
                <a:solidFill>
                  <a:srgbClr val="003366"/>
                </a:solidFill>
                <a:latin typeface="Verdana"/>
                <a:ea typeface="ＭＳ Ｐゴシック" charset="0"/>
                <a:cs typeface="Verdana"/>
              </a:rPr>
              <a:t>Class</a:t>
            </a:r>
            <a:r>
              <a:rPr lang="en-US" sz="2000" dirty="0">
                <a:solidFill>
                  <a:srgbClr val="003366"/>
                </a:solidFill>
                <a:latin typeface="Verdana"/>
                <a:ea typeface="ＭＳ Ｐゴシック" charset="0"/>
                <a:cs typeface="Verdana"/>
              </a:rPr>
              <a:t>: 	</a:t>
            </a:r>
            <a:r>
              <a:rPr lang="en-US" sz="2000" dirty="0" smtClean="0">
                <a:solidFill>
                  <a:srgbClr val="003366"/>
                </a:solidFill>
                <a:latin typeface="Verdana"/>
                <a:ea typeface="ＭＳ Ｐゴシック" charset="0"/>
                <a:cs typeface="Verdana"/>
              </a:rPr>
              <a:t>11</a:t>
            </a:r>
            <a:r>
              <a:rPr lang="en-US" sz="2000" baseline="30000" dirty="0" smtClean="0">
                <a:solidFill>
                  <a:srgbClr val="003366"/>
                </a:solidFill>
                <a:latin typeface="Verdana"/>
                <a:ea typeface="ＭＳ Ｐゴシック" charset="0"/>
                <a:cs typeface="Verdana"/>
              </a:rPr>
              <a:t>th</a:t>
            </a:r>
            <a:r>
              <a:rPr lang="en-US" sz="2000" dirty="0" smtClean="0">
                <a:solidFill>
                  <a:srgbClr val="003366"/>
                </a:solidFill>
                <a:latin typeface="Verdana"/>
                <a:ea typeface="ＭＳ Ｐゴシック" charset="0"/>
                <a:cs typeface="Verdana"/>
              </a:rPr>
              <a:t>-12</a:t>
            </a:r>
            <a:r>
              <a:rPr lang="en-US" sz="2000" baseline="30000" dirty="0" smtClean="0">
                <a:solidFill>
                  <a:srgbClr val="003366"/>
                </a:solidFill>
                <a:latin typeface="Verdana"/>
                <a:ea typeface="ＭＳ Ｐゴシック" charset="0"/>
                <a:cs typeface="Verdana"/>
              </a:rPr>
              <a:t>th</a:t>
            </a:r>
            <a:r>
              <a:rPr lang="en-US" sz="2000" dirty="0" smtClean="0">
                <a:solidFill>
                  <a:srgbClr val="003366"/>
                </a:solidFill>
                <a:latin typeface="Verdana"/>
                <a:ea typeface="ＭＳ Ｐゴシック" charset="0"/>
                <a:cs typeface="Verdana"/>
              </a:rPr>
              <a:t> Grade Students</a:t>
            </a:r>
            <a:r>
              <a:rPr lang="en-US" sz="2000" dirty="0">
                <a:solidFill>
                  <a:srgbClr val="003366"/>
                </a:solidFill>
                <a:latin typeface="Verdana"/>
                <a:ea typeface="ＭＳ Ｐゴシック" charset="0"/>
                <a:cs typeface="Verdana"/>
              </a:rPr>
              <a:t>	</a:t>
            </a:r>
          </a:p>
          <a:p>
            <a:pPr>
              <a:lnSpc>
                <a:spcPct val="50000"/>
              </a:lnSpc>
              <a:tabLst>
                <a:tab pos="1593850" algn="l"/>
              </a:tabLst>
            </a:pPr>
            <a:endParaRPr lang="en-US" sz="2000" dirty="0">
              <a:solidFill>
                <a:srgbClr val="003366"/>
              </a:solidFill>
              <a:latin typeface="Verdana"/>
              <a:ea typeface="ＭＳ Ｐゴシック" charset="0"/>
              <a:cs typeface="Verdana"/>
            </a:endParaRPr>
          </a:p>
          <a:p>
            <a:pPr>
              <a:lnSpc>
                <a:spcPct val="50000"/>
              </a:lnSpc>
            </a:pPr>
            <a:endParaRPr lang="en-US" sz="2000" dirty="0">
              <a:solidFill>
                <a:srgbClr val="003366"/>
              </a:solidFill>
              <a:latin typeface="Verdana"/>
              <a:ea typeface="ＭＳ Ｐゴシック" charset="0"/>
              <a:cs typeface="Verdana"/>
            </a:endParaRPr>
          </a:p>
          <a:p>
            <a:r>
              <a:rPr lang="en-US" sz="2000" dirty="0">
                <a:solidFill>
                  <a:srgbClr val="003366"/>
                </a:solidFill>
                <a:latin typeface="Verdana"/>
                <a:ea typeface="ＭＳ Ｐゴシック" charset="0"/>
                <a:cs typeface="Verdana"/>
              </a:rPr>
              <a:t>At the time the video was filmed, </a:t>
            </a:r>
            <a:r>
              <a:rPr lang="en-US" sz="2000" dirty="0" smtClean="0">
                <a:solidFill>
                  <a:srgbClr val="003366"/>
                </a:solidFill>
                <a:latin typeface="Verdana"/>
                <a:ea typeface="ＭＳ Ｐゴシック" charset="0"/>
                <a:cs typeface="Verdana"/>
              </a:rPr>
              <a:t>Jeffery Ziegler was </a:t>
            </a:r>
            <a:r>
              <a:rPr lang="en-US" sz="2000" dirty="0">
                <a:solidFill>
                  <a:srgbClr val="003366"/>
                </a:solidFill>
                <a:latin typeface="Verdana"/>
                <a:ea typeface="ＭＳ Ｐゴシック" charset="0"/>
                <a:cs typeface="Verdana"/>
              </a:rPr>
              <a:t>a coach at </a:t>
            </a:r>
            <a:r>
              <a:rPr lang="en-US" sz="2000" dirty="0" smtClean="0">
                <a:solidFill>
                  <a:srgbClr val="003366"/>
                </a:solidFill>
                <a:latin typeface="Verdana"/>
                <a:ea typeface="ＭＳ Ｐゴシック" charset="0"/>
                <a:cs typeface="Verdana"/>
              </a:rPr>
              <a:t>Langley High School in </a:t>
            </a:r>
            <a:r>
              <a:rPr lang="en-US" sz="2000" dirty="0">
                <a:solidFill>
                  <a:srgbClr val="003366"/>
                </a:solidFill>
                <a:latin typeface="Verdana"/>
                <a:ea typeface="ＭＳ Ｐゴシック" charset="0"/>
                <a:cs typeface="Verdana"/>
              </a:rPr>
              <a:t>the Pittsburgh Public School District.  The </a:t>
            </a:r>
            <a:r>
              <a:rPr lang="en-US" sz="2000" dirty="0" smtClean="0">
                <a:solidFill>
                  <a:srgbClr val="003366"/>
                </a:solidFill>
                <a:latin typeface="Verdana"/>
                <a:ea typeface="ＭＳ Ｐゴシック" charset="0"/>
                <a:cs typeface="Verdana"/>
              </a:rPr>
              <a:t>students are 11</a:t>
            </a:r>
            <a:r>
              <a:rPr lang="en-US" sz="2000" baseline="30000" dirty="0" smtClean="0">
                <a:solidFill>
                  <a:srgbClr val="003366"/>
                </a:solidFill>
                <a:latin typeface="Verdana"/>
                <a:ea typeface="ＭＳ Ｐゴシック" charset="0"/>
                <a:cs typeface="Verdana"/>
              </a:rPr>
              <a:t>th</a:t>
            </a:r>
            <a:r>
              <a:rPr lang="en-US" sz="2000" dirty="0" smtClean="0">
                <a:solidFill>
                  <a:srgbClr val="003366"/>
                </a:solidFill>
                <a:latin typeface="Verdana"/>
                <a:ea typeface="ＭＳ Ｐゴシック" charset="0"/>
                <a:cs typeface="Verdana"/>
              </a:rPr>
              <a:t> and 12</a:t>
            </a:r>
            <a:r>
              <a:rPr lang="en-US" sz="2000" baseline="30000" dirty="0" smtClean="0">
                <a:solidFill>
                  <a:srgbClr val="003366"/>
                </a:solidFill>
                <a:latin typeface="Verdana"/>
                <a:ea typeface="ＭＳ Ｐゴシック" charset="0"/>
                <a:cs typeface="Verdana"/>
              </a:rPr>
              <a:t>th</a:t>
            </a:r>
            <a:r>
              <a:rPr lang="en-US" sz="2000" dirty="0" smtClean="0">
                <a:solidFill>
                  <a:srgbClr val="003366"/>
                </a:solidFill>
                <a:latin typeface="Verdana"/>
                <a:ea typeface="ＭＳ Ｐゴシック" charset="0"/>
                <a:cs typeface="Verdana"/>
              </a:rPr>
              <a:t> grade and struggle with mathematics.</a:t>
            </a:r>
            <a:endParaRPr lang="en-US" sz="2000" dirty="0">
              <a:solidFill>
                <a:srgbClr val="003366"/>
              </a:solidFill>
              <a:latin typeface="Verdana"/>
              <a:ea typeface="ＭＳ Ｐゴシック" charset="0"/>
              <a:cs typeface="Verdana"/>
            </a:endParaRPr>
          </a:p>
          <a:p>
            <a:endParaRPr lang="en-US" sz="2000" i="1" dirty="0" smtClean="0">
              <a:solidFill>
                <a:srgbClr val="003366"/>
              </a:solidFill>
              <a:latin typeface="Verdana"/>
              <a:cs typeface="Verdana"/>
            </a:endParaRPr>
          </a:p>
          <a:p>
            <a:endParaRPr lang="en-US" sz="2000" i="1" dirty="0" smtClean="0">
              <a:solidFill>
                <a:srgbClr val="003366"/>
              </a:solidFill>
              <a:latin typeface="Verdana"/>
              <a:cs typeface="Verdana"/>
            </a:endParaRPr>
          </a:p>
          <a:p>
            <a:r>
              <a:rPr lang="en-US" sz="2000" i="1" dirty="0" smtClean="0">
                <a:solidFill>
                  <a:srgbClr val="003366"/>
                </a:solidFill>
                <a:latin typeface="Verdana"/>
                <a:cs typeface="Verdana"/>
              </a:rPr>
              <a:t>(Jeffrey Ziegler is currently a curriculum supervisor for grades 6-12 mathematics in the Pittsburgh Public School district.)</a:t>
            </a:r>
            <a:endParaRPr lang="en-US" sz="2000" i="1" dirty="0">
              <a:solidFill>
                <a:srgbClr val="003366"/>
              </a:solidFill>
              <a:latin typeface="Verdana"/>
              <a:cs typeface="Verdana"/>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889122" y="6130289"/>
            <a:ext cx="2603378" cy="477497"/>
          </a:xfrm>
          <a:prstGeom prst="rect">
            <a:avLst/>
          </a:prstGeom>
        </p:spPr>
      </p:pic>
    </p:spTree>
    <p:extLst>
      <p:ext uri="{BB962C8B-B14F-4D97-AF65-F5344CB8AC3E}">
        <p14:creationId xmlns:p14="http://schemas.microsoft.com/office/powerpoint/2010/main" val="9151837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8999" y="319177"/>
            <a:ext cx="8255001" cy="64602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b="1" dirty="0" smtClean="0">
                <a:solidFill>
                  <a:srgbClr val="003366"/>
                </a:solidFill>
                <a:latin typeface="Verdana"/>
                <a:ea typeface="Verdana" pitchFamily="34" charset="0"/>
                <a:cs typeface="Verdana"/>
              </a:rPr>
              <a:t>Mr. Ziegler’s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b="1" i="1" dirty="0" smtClean="0">
                <a:solidFill>
                  <a:srgbClr val="003366"/>
                </a:solidFill>
                <a:latin typeface="Verdana"/>
                <a:ea typeface="Verdana" pitchFamily="34" charset="0"/>
                <a:cs typeface="Verdana"/>
              </a:rPr>
              <a:t>Mathematics</a:t>
            </a:r>
            <a:r>
              <a:rPr lang="en-US" sz="3200" b="1" dirty="0" smtClean="0">
                <a:solidFill>
                  <a:srgbClr val="003366"/>
                </a:solidFill>
                <a:latin typeface="Verdana"/>
                <a:ea typeface="Verdana" pitchFamily="34" charset="0"/>
                <a:cs typeface="Verdana"/>
              </a:rPr>
              <a:t> Learning Goals</a:t>
            </a:r>
            <a:endParaRPr kumimoji="0" lang="en-US" sz="3200" b="1" i="0" u="none" strike="noStrike" kern="1200" cap="none" spc="0" normalizeH="0" noProof="0" dirty="0" smtClean="0">
              <a:ln>
                <a:noFill/>
              </a:ln>
              <a:solidFill>
                <a:srgbClr val="003366"/>
              </a:solidFill>
              <a:effectLst/>
              <a:uLnTx/>
              <a:uFillTx/>
              <a:latin typeface="Verdana"/>
              <a:ea typeface="Verdana" pitchFamily="34" charset="0"/>
              <a:cs typeface="Verdana"/>
            </a:endParaRPr>
          </a:p>
        </p:txBody>
      </p:sp>
      <p:sp>
        <p:nvSpPr>
          <p:cNvPr id="6" name="Rectangle 3"/>
          <p:cNvSpPr txBox="1">
            <a:spLocks noChangeArrowheads="1"/>
          </p:cNvSpPr>
          <p:nvPr/>
        </p:nvSpPr>
        <p:spPr>
          <a:xfrm>
            <a:off x="1143000" y="1491609"/>
            <a:ext cx="7840308" cy="4649790"/>
          </a:xfrm>
          <a:prstGeom prst="rect">
            <a:avLst/>
          </a:prstGeom>
        </p:spPr>
        <p:txBody>
          <a:bodyPr vert="horz" lIns="91440" tIns="45720" rIns="91440" bIns="45720" rtlCol="0">
            <a:normAutofit/>
          </a:bodyPr>
          <a:lstStyle/>
          <a:p>
            <a:r>
              <a:rPr lang="en-US" sz="2400" dirty="0">
                <a:solidFill>
                  <a:srgbClr val="003366"/>
                </a:solidFill>
                <a:latin typeface="Verdana"/>
                <a:cs typeface="Verdana"/>
              </a:rPr>
              <a:t>Students will understand that: </a:t>
            </a:r>
          </a:p>
          <a:p>
            <a:endParaRPr lang="en-US" sz="2400" dirty="0">
              <a:solidFill>
                <a:srgbClr val="003366"/>
              </a:solidFill>
              <a:latin typeface="Verdana"/>
              <a:cs typeface="Verdana"/>
            </a:endParaRPr>
          </a:p>
          <a:p>
            <a:pPr marL="731520" lvl="1" indent="-457200">
              <a:buFont typeface="+mj-lt"/>
              <a:buAutoNum type="arabicPeriod"/>
            </a:pPr>
            <a:r>
              <a:rPr lang="en-US" sz="2400" dirty="0">
                <a:solidFill>
                  <a:srgbClr val="003366"/>
                </a:solidFill>
                <a:latin typeface="Verdana"/>
                <a:cs typeface="Verdana"/>
              </a:rPr>
              <a:t>An equation can be written that describes the relationship between 2 quantities;</a:t>
            </a:r>
          </a:p>
          <a:p>
            <a:pPr marL="731520" lvl="1" indent="-457200">
              <a:buFont typeface="+mj-lt"/>
              <a:buAutoNum type="arabicPeriod"/>
            </a:pPr>
            <a:endParaRPr lang="en-US" sz="2400" dirty="0">
              <a:solidFill>
                <a:srgbClr val="003366"/>
              </a:solidFill>
              <a:latin typeface="Verdana"/>
              <a:cs typeface="Verdana"/>
            </a:endParaRPr>
          </a:p>
          <a:p>
            <a:pPr marL="731520" lvl="1" indent="-457200">
              <a:buFont typeface="+mj-lt"/>
              <a:buAutoNum type="arabicPeriod"/>
            </a:pPr>
            <a:r>
              <a:rPr lang="en-US" sz="2400" dirty="0">
                <a:solidFill>
                  <a:srgbClr val="003366"/>
                </a:solidFill>
                <a:latin typeface="Verdana"/>
                <a:cs typeface="Verdana"/>
              </a:rPr>
              <a:t>Different but equivalent equations can be written that represent the same situation; and </a:t>
            </a:r>
            <a:endParaRPr lang="en-US" sz="2400" dirty="0" smtClean="0">
              <a:solidFill>
                <a:srgbClr val="003366"/>
              </a:solidFill>
              <a:latin typeface="Verdana"/>
              <a:cs typeface="Verdana"/>
            </a:endParaRPr>
          </a:p>
          <a:p>
            <a:pPr marL="731520" lvl="1" indent="-457200">
              <a:buFont typeface="+mj-lt"/>
              <a:buAutoNum type="arabicPeriod"/>
            </a:pPr>
            <a:endParaRPr lang="en-US" sz="2400" dirty="0">
              <a:solidFill>
                <a:srgbClr val="003366"/>
              </a:solidFill>
              <a:latin typeface="Verdana"/>
              <a:cs typeface="Verdana"/>
            </a:endParaRPr>
          </a:p>
          <a:p>
            <a:pPr marL="731520" lvl="1" indent="-457200">
              <a:buFont typeface="+mj-lt"/>
              <a:buAutoNum type="arabicPeriod"/>
            </a:pPr>
            <a:r>
              <a:rPr lang="en-US" sz="2400" dirty="0" smtClean="0">
                <a:solidFill>
                  <a:srgbClr val="003366"/>
                </a:solidFill>
                <a:latin typeface="Verdana"/>
                <a:cs typeface="Verdana"/>
              </a:rPr>
              <a:t>The </a:t>
            </a:r>
            <a:r>
              <a:rPr lang="en-US" sz="2400" dirty="0">
                <a:solidFill>
                  <a:srgbClr val="003366"/>
                </a:solidFill>
                <a:latin typeface="Verdana"/>
                <a:cs typeface="Verdana"/>
              </a:rPr>
              <a:t>symbolic and pictorial representations can be connected.</a:t>
            </a:r>
          </a:p>
        </p:txBody>
      </p:sp>
      <p:pic>
        <p:nvPicPr>
          <p:cNvPr id="42" name="Picture 41"/>
          <p:cNvPicPr/>
          <p:nvPr/>
        </p:nvPicPr>
        <p:blipFill>
          <a:blip r:embed="rId3" cstate="print">
            <a:extLst>
              <a:ext uri="{28A0092B-C50C-407E-A947-70E740481C1C}">
                <a14:useLocalDpi xmlns:a14="http://schemas.microsoft.com/office/drawing/2010/main" val="0"/>
              </a:ext>
            </a:extLst>
          </a:blip>
          <a:stretch>
            <a:fillRect/>
          </a:stretch>
        </p:blipFill>
        <p:spPr>
          <a:xfrm>
            <a:off x="889122" y="6130289"/>
            <a:ext cx="2603378" cy="477497"/>
          </a:xfrm>
          <a:prstGeom prst="rect">
            <a:avLst/>
          </a:prstGeom>
        </p:spPr>
      </p:pic>
    </p:spTree>
    <p:extLst>
      <p:ext uri="{BB962C8B-B14F-4D97-AF65-F5344CB8AC3E}">
        <p14:creationId xmlns:p14="http://schemas.microsoft.com/office/powerpoint/2010/main" val="23867436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75575" y="1588482"/>
            <a:ext cx="7353300" cy="3745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889121" y="197120"/>
            <a:ext cx="8254879" cy="806180"/>
          </a:xfrm>
          <a:prstGeom prst="rect">
            <a:avLst/>
          </a:prstGeom>
        </p:spPr>
        <p:txBody>
          <a:bodyPr vert="horz" lIns="91440" tIns="45720" rIns="91440" bIns="45720" rtlCol="0" anchor="ctr">
            <a:noAutofit/>
          </a:bodyPr>
          <a:lstStyle/>
          <a:p>
            <a:pPr lvl="0" algn="ctr">
              <a:spcBef>
                <a:spcPct val="0"/>
              </a:spcBef>
              <a:defRPr/>
            </a:pPr>
            <a:r>
              <a:rPr lang="en-US" sz="3200" b="1" dirty="0" smtClean="0">
                <a:solidFill>
                  <a:srgbClr val="003366"/>
                </a:solidFill>
                <a:latin typeface="Verdana"/>
                <a:ea typeface="Verdana" pitchFamily="34" charset="0"/>
                <a:cs typeface="Verdana"/>
              </a:rPr>
              <a:t>Connections to the CCSS Content Standards</a:t>
            </a:r>
          </a:p>
        </p:txBody>
      </p:sp>
      <p:sp>
        <p:nvSpPr>
          <p:cNvPr id="6" name="Rectangle 3"/>
          <p:cNvSpPr txBox="1">
            <a:spLocks noChangeArrowheads="1"/>
          </p:cNvSpPr>
          <p:nvPr/>
        </p:nvSpPr>
        <p:spPr>
          <a:xfrm>
            <a:off x="1275575" y="1504828"/>
            <a:ext cx="7576325" cy="4819772"/>
          </a:xfrm>
          <a:prstGeom prst="rect">
            <a:avLst/>
          </a:prstGeom>
        </p:spPr>
        <p:txBody>
          <a:bodyPr vert="horz" lIns="91440" tIns="45720" rIns="91440" bIns="45720" rtlCol="0">
            <a:noAutofit/>
          </a:bodyPr>
          <a:lstStyle/>
          <a:p>
            <a:endParaRPr lang="en-US" sz="3200" dirty="0" smtClean="0">
              <a:solidFill>
                <a:srgbClr val="1F497D"/>
              </a:solidFill>
              <a:latin typeface="+mj-lt"/>
              <a:cs typeface="Verdana"/>
            </a:endParaRPr>
          </a:p>
        </p:txBody>
      </p:sp>
      <p:sp>
        <p:nvSpPr>
          <p:cNvPr id="8" name="TextBox 7"/>
          <p:cNvSpPr txBox="1"/>
          <p:nvPr/>
        </p:nvSpPr>
        <p:spPr>
          <a:xfrm>
            <a:off x="6553200" y="2209800"/>
            <a:ext cx="2590800" cy="646331"/>
          </a:xfrm>
          <a:prstGeom prst="rect">
            <a:avLst/>
          </a:prstGeom>
          <a:noFill/>
        </p:spPr>
        <p:txBody>
          <a:bodyPr wrap="square" rtlCol="0">
            <a:spAutoFit/>
          </a:bodyPr>
          <a:lstStyle/>
          <a:p>
            <a:endParaRPr lang="en-US" dirty="0" smtClean="0">
              <a:solidFill>
                <a:srgbClr val="1F497D"/>
              </a:solidFill>
              <a:latin typeface="Verdana"/>
              <a:cs typeface="Verdana"/>
            </a:endParaRPr>
          </a:p>
          <a:p>
            <a:endParaRPr lang="en-US" dirty="0">
              <a:solidFill>
                <a:srgbClr val="1F497D"/>
              </a:solidFill>
              <a:latin typeface="Verdana"/>
              <a:cs typeface="Verdana"/>
            </a:endParaRPr>
          </a:p>
        </p:txBody>
      </p:sp>
      <p:sp>
        <p:nvSpPr>
          <p:cNvPr id="3" name="TextBox 2"/>
          <p:cNvSpPr txBox="1"/>
          <p:nvPr/>
        </p:nvSpPr>
        <p:spPr>
          <a:xfrm>
            <a:off x="1778001" y="5626100"/>
            <a:ext cx="7315199" cy="553998"/>
          </a:xfrm>
          <a:prstGeom prst="rect">
            <a:avLst/>
          </a:prstGeom>
          <a:noFill/>
        </p:spPr>
        <p:txBody>
          <a:bodyPr wrap="square" rtlCol="0">
            <a:spAutoFit/>
          </a:bodyPr>
          <a:lstStyle/>
          <a:p>
            <a:r>
              <a:rPr lang="en-US" sz="1200" dirty="0"/>
              <a:t>National Governors Association Center for Best Practices &amp; Council of Chief State School Officers. (2010). </a:t>
            </a:r>
            <a:r>
              <a:rPr lang="en-US" sz="1200" i="1" dirty="0"/>
              <a:t>Common core state standards for mathematics</a:t>
            </a:r>
            <a:r>
              <a:rPr lang="en-US" sz="1200" dirty="0"/>
              <a:t>. Washington, DC: Authors</a:t>
            </a:r>
            <a:r>
              <a:rPr lang="en-US" dirty="0"/>
              <a:t>.</a:t>
            </a:r>
          </a:p>
        </p:txBody>
      </p:sp>
      <p:sp>
        <p:nvSpPr>
          <p:cNvPr id="10" name="Rectangle 9"/>
          <p:cNvSpPr/>
          <p:nvPr/>
        </p:nvSpPr>
        <p:spPr>
          <a:xfrm>
            <a:off x="1275575" y="999625"/>
            <a:ext cx="7353300" cy="4401205"/>
          </a:xfrm>
          <a:prstGeom prst="rect">
            <a:avLst/>
          </a:prstGeom>
        </p:spPr>
        <p:txBody>
          <a:bodyPr wrap="square">
            <a:spAutoFit/>
          </a:bodyPr>
          <a:lstStyle/>
          <a:p>
            <a:endParaRPr lang="en-US" sz="2000" dirty="0" smtClean="0">
              <a:solidFill>
                <a:srgbClr val="003366"/>
              </a:solidFill>
            </a:endParaRPr>
          </a:p>
          <a:p>
            <a:endParaRPr lang="en-US" sz="2000" dirty="0">
              <a:solidFill>
                <a:srgbClr val="003366"/>
              </a:solidFill>
            </a:endParaRPr>
          </a:p>
          <a:p>
            <a:r>
              <a:rPr lang="en-US" sz="2400" b="1" dirty="0">
                <a:solidFill>
                  <a:srgbClr val="002060"/>
                </a:solidFill>
                <a:latin typeface="Verdana"/>
                <a:cs typeface="Verdana"/>
              </a:rPr>
              <a:t>Creating </a:t>
            </a:r>
            <a:r>
              <a:rPr lang="en-US" sz="2400" b="1" dirty="0" smtClean="0">
                <a:solidFill>
                  <a:srgbClr val="002060"/>
                </a:solidFill>
                <a:latin typeface="Verdana"/>
                <a:cs typeface="Verdana"/>
              </a:rPr>
              <a:t>Equations</a:t>
            </a:r>
            <a:r>
              <a:rPr lang="en-US" sz="2400" b="1" baseline="40000" dirty="0" smtClean="0">
                <a:solidFill>
                  <a:srgbClr val="002060"/>
                </a:solidFill>
                <a:latin typeface="Verdana"/>
                <a:cs typeface="Verdana"/>
              </a:rPr>
              <a:t>★</a:t>
            </a:r>
            <a:r>
              <a:rPr lang="en-US" sz="2400" b="1" dirty="0" smtClean="0">
                <a:solidFill>
                  <a:srgbClr val="002060"/>
                </a:solidFill>
                <a:latin typeface="Verdana"/>
                <a:cs typeface="Verdana"/>
              </a:rPr>
              <a:t>	                       A</a:t>
            </a:r>
            <a:r>
              <a:rPr lang="en-US" sz="2400" b="1" dirty="0">
                <a:solidFill>
                  <a:srgbClr val="002060"/>
                </a:solidFill>
                <a:latin typeface="Verdana"/>
                <a:cs typeface="Verdana"/>
              </a:rPr>
              <a:t>-CED</a:t>
            </a:r>
          </a:p>
          <a:p>
            <a:endParaRPr lang="en-US" sz="2400" b="1" dirty="0" smtClean="0">
              <a:solidFill>
                <a:srgbClr val="003366"/>
              </a:solidFill>
              <a:latin typeface="Verdana"/>
              <a:cs typeface="Verdana"/>
            </a:endParaRPr>
          </a:p>
          <a:p>
            <a:r>
              <a:rPr lang="en-US" sz="2400" b="1" dirty="0">
                <a:solidFill>
                  <a:srgbClr val="002060"/>
                </a:solidFill>
                <a:latin typeface="Verdana"/>
                <a:cs typeface="Verdana"/>
              </a:rPr>
              <a:t>Create equations that describe numbers or relationships.</a:t>
            </a:r>
          </a:p>
          <a:p>
            <a:endParaRPr lang="en-US" sz="2400" b="1" dirty="0">
              <a:solidFill>
                <a:srgbClr val="002060"/>
              </a:solidFill>
              <a:latin typeface="Verdana"/>
              <a:cs typeface="Verdana"/>
            </a:endParaRPr>
          </a:p>
          <a:p>
            <a:pPr marL="458788" indent="-458788"/>
            <a:r>
              <a:rPr lang="en-US" sz="2400" dirty="0">
                <a:solidFill>
                  <a:srgbClr val="002060"/>
                </a:solidFill>
                <a:latin typeface="Verdana"/>
                <a:cs typeface="Verdana"/>
              </a:rPr>
              <a:t>2.	Create equations in two or more variables to represent relationships between quantities</a:t>
            </a:r>
            <a:r>
              <a:rPr lang="en-US" sz="2400" strike="sngStrike" dirty="0">
                <a:solidFill>
                  <a:srgbClr val="002060"/>
                </a:solidFill>
                <a:latin typeface="Verdana"/>
                <a:cs typeface="Verdana"/>
              </a:rPr>
              <a:t>; graph equations on coordinate axes with labels and scales.</a:t>
            </a:r>
          </a:p>
          <a:p>
            <a:pPr marL="458788" indent="-458788"/>
            <a:endParaRPr lang="en-US" sz="2400" strike="sngStrike" dirty="0">
              <a:solidFill>
                <a:schemeClr val="accent1">
                  <a:lumMod val="50000"/>
                </a:schemeClr>
              </a:solidFill>
            </a:endParaRPr>
          </a:p>
        </p:txBody>
      </p:sp>
    </p:spTree>
    <p:extLst>
      <p:ext uri="{BB962C8B-B14F-4D97-AF65-F5344CB8AC3E}">
        <p14:creationId xmlns:p14="http://schemas.microsoft.com/office/powerpoint/2010/main" val="3660686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9247</TotalTime>
  <Words>7038</Words>
  <Application>Microsoft Office PowerPoint</Application>
  <PresentationFormat>On-screen Show (4:3)</PresentationFormat>
  <Paragraphs>1012</Paragraphs>
  <Slides>131</Slides>
  <Notes>97</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131</vt:i4>
      </vt:variant>
    </vt:vector>
  </HeadingPairs>
  <TitlesOfParts>
    <vt:vector size="150" baseType="lpstr">
      <vt:lpstr>MS PGothic</vt:lpstr>
      <vt:lpstr>MS PGothic</vt:lpstr>
      <vt:lpstr>Arial</vt:lpstr>
      <vt:lpstr>Arial Black</vt:lpstr>
      <vt:lpstr>Calibri</vt:lpstr>
      <vt:lpstr>Century Gothic</vt:lpstr>
      <vt:lpstr>Helvetica</vt:lpstr>
      <vt:lpstr>ＭＳ 明朝</vt:lpstr>
      <vt:lpstr>Osaka</vt:lpstr>
      <vt:lpstr>Tahoma</vt:lpstr>
      <vt:lpstr>Times</vt:lpstr>
      <vt:lpstr>Times New Roman</vt:lpstr>
      <vt:lpstr>Verdana</vt:lpstr>
      <vt:lpstr>Wingdings</vt:lpstr>
      <vt:lpstr>Office Theme</vt:lpstr>
      <vt:lpstr>1_Office Theme</vt:lpstr>
      <vt:lpstr>1_Custom Design</vt:lpstr>
      <vt:lpstr>Custom Design</vt:lpstr>
      <vt:lpstr>Document</vt:lpstr>
      <vt:lpstr>PowerPoint Presentation</vt:lpstr>
      <vt:lpstr>PowerPoint Presentation</vt:lpstr>
      <vt:lpstr>National Council of Teachers of Mathematics www.nctm.org</vt:lpstr>
      <vt:lpstr>National Council of Teachers of Mathematics www.nctm.org</vt:lpstr>
      <vt:lpstr>National Council of Teachers of Mathematics www.nctm.org</vt:lpstr>
      <vt:lpstr>NCTM Conferences www.nctm.org</vt:lpstr>
      <vt:lpstr>NCTM Interactive Institutes www.nctm.org</vt:lpstr>
      <vt:lpstr>NCTM Regional Conferences www.nctm.org</vt:lpstr>
      <vt:lpstr>NCTM Innov8  November 16-18, 2016, St. Louis</vt:lpstr>
      <vt:lpstr>NCTM Conferences www.nctm.org</vt:lpstr>
      <vt:lpstr>PowerPoint Presentation</vt:lpstr>
      <vt:lpstr> </vt:lpstr>
      <vt:lpstr>PowerPoint Presentation</vt:lpstr>
      <vt:lpstr>PowerPoint Presentation</vt:lpstr>
      <vt:lpstr>Curriculum Standards,  Not Assessment Standards</vt:lpstr>
      <vt:lpstr>Curriculum Standards,  Not Assessment Standards</vt:lpstr>
      <vt:lpstr>PowerPoint Presentation</vt:lpstr>
      <vt:lpstr>PowerPoint Presentation</vt:lpstr>
      <vt:lpstr>PowerPoint Presentation</vt:lpstr>
      <vt:lpstr>PowerPoint Presentation</vt:lpstr>
      <vt:lpstr>Other “Butterflies”?</vt:lpstr>
      <vt:lpstr>Key Instructional Shift</vt:lpstr>
      <vt:lpstr>PowerPoint Presentation</vt:lpstr>
      <vt:lpstr>PowerPoint Presentation</vt:lpstr>
      <vt:lpstr>Standards for Mathematical Practice</vt:lpstr>
      <vt:lpstr>Implementing CCSS-M Requires</vt:lpstr>
      <vt:lpstr>PowerPoint Presentation</vt:lpstr>
      <vt:lpstr>PowerPoint Presentation</vt:lpstr>
      <vt:lpstr>PowerPoint Presentation</vt:lpstr>
      <vt:lpstr>PowerPoint Presentation</vt:lpstr>
      <vt:lpstr>PowerPoint Presentation</vt:lpstr>
      <vt:lpstr>Beliefs About  Teaching and Learning?</vt:lpstr>
      <vt:lpstr>Unproductive vs Productive Beliefs about Teaching and Learning</vt:lpstr>
      <vt:lpstr>PowerPoint Presentation</vt:lpstr>
      <vt:lpstr>PowerPoint Presentation</vt:lpstr>
      <vt:lpstr>PowerPoint Presentation</vt:lpstr>
      <vt:lpstr>Standards for Mathematical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Tasks Matter</vt:lpstr>
      <vt:lpstr>Why Tasks Matter</vt:lpstr>
      <vt:lpstr>PowerPoint Presentation</vt:lpstr>
      <vt:lpstr>Higher-Level Tasks</vt:lpstr>
      <vt:lpstr>Lower-Level Tasks</vt:lpstr>
      <vt:lpstr>Task Analysis Guide</vt:lpstr>
      <vt:lpstr>Core Instructional Issue</vt:lpstr>
      <vt:lpstr>PowerPoint Presentation</vt:lpstr>
      <vt:lpstr>How did Mr. Donnelly use these different representations to support students’ learning? </vt:lpstr>
      <vt:lpstr>PowerPoint Presentation</vt:lpstr>
      <vt:lpstr>PowerPoint Presentation</vt:lpstr>
      <vt:lpstr>PowerPoint Presentation</vt:lpstr>
      <vt:lpstr>Five Practices for Orchestrating Productive Discussions</vt:lpstr>
      <vt:lpstr>Planning with the Student in Mind</vt:lpstr>
      <vt:lpstr>PowerPoint Presentation</vt:lpstr>
      <vt:lpstr>Pose Purposeful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Digging Deeper into the Effective Teaching practices</vt:lpstr>
      <vt:lpstr>PowerPoint Presentation</vt:lpstr>
      <vt:lpstr>PowerPoint Presentation</vt:lpstr>
      <vt:lpstr>Graphing Dice Throws</vt:lpstr>
      <vt:lpstr>Graphing Dice Throws</vt:lpstr>
      <vt:lpstr>Graphing Dice Throws</vt:lpstr>
      <vt:lpstr>Graphing Dice Throws</vt:lpstr>
      <vt:lpstr>Graphing Dice Throws</vt:lpstr>
      <vt:lpstr>Graphing Dice Throws</vt:lpstr>
      <vt:lpstr>Graphing Dice Throws</vt:lpstr>
      <vt:lpstr>Graphing Dice Throws</vt:lpstr>
      <vt:lpstr>The Implementation of the Task </vt:lpstr>
      <vt:lpstr>PowerPoint Presentation</vt:lpstr>
      <vt:lpstr>Implement Tasks that Promote Reasoning and Problem Solving</vt:lpstr>
      <vt:lpstr>The Mathematical Tasks Framework</vt:lpstr>
      <vt:lpstr>Mathematical Tasks and  Student Learning</vt:lpstr>
      <vt:lpstr>NSF Local System Change Project Evaluation Study</vt:lpstr>
      <vt:lpstr>NSF Local System Change Project Evaluation Study</vt:lpstr>
      <vt:lpstr>Types of Math Problems Presented 1999 TIMSS Video Study</vt:lpstr>
      <vt:lpstr>How Teachers Implemented Making Connections Math Problems</vt:lpstr>
      <vt:lpstr>Teacher Actions that Affect Cognitive Demand</vt:lpstr>
      <vt:lpstr>The Case of Jeff Ziegler High School </vt:lpstr>
      <vt:lpstr>The S Pattern Task1</vt:lpstr>
      <vt:lpstr>PowerPoint Presentation</vt:lpstr>
      <vt:lpstr>PowerPoint Presentation</vt:lpstr>
      <vt:lpstr>PowerPoint Presentation</vt:lpstr>
      <vt:lpstr>PowerPoint Presentation</vt:lpstr>
      <vt:lpstr>Lens for Watching the Video Clip 1 </vt:lpstr>
      <vt:lpstr>Video Clip 1</vt:lpstr>
      <vt:lpstr>Lens for Watching the Video Clip 1 </vt:lpstr>
      <vt:lpstr>PowerPoint Presentation</vt:lpstr>
      <vt:lpstr>Lens for Watching the Video  Clip 2</vt:lpstr>
      <vt:lpstr>Video Clip 2</vt:lpstr>
      <vt:lpstr>Lens for Watching the Video  Clip 2</vt:lpstr>
      <vt:lpstr>PowerPoint Presentation</vt:lpstr>
      <vt:lpstr>PowerPoint Presentation</vt:lpstr>
      <vt:lpstr>PowerPoint Presentation</vt:lpstr>
      <vt:lpstr>Reflection</vt:lpstr>
      <vt:lpstr>PowerPoint Presentation</vt:lpstr>
      <vt:lpstr>PowerPoint Presentation</vt:lpstr>
      <vt:lpstr>Guiding Principles for School Mathematics  </vt:lpstr>
      <vt:lpstr>Guiding Principles for School Mathematics  </vt:lpstr>
      <vt:lpstr>Incremental Change</vt:lpstr>
      <vt:lpstr>Collaboration Team Work </vt:lpstr>
      <vt:lpstr>Collaboration Team Work </vt:lpstr>
      <vt:lpstr>Collaboration Team Work </vt:lpstr>
      <vt:lpstr>PowerPoint Presentation</vt:lpstr>
      <vt:lpstr>Collaborative Team Tools</vt:lpstr>
      <vt:lpstr>PowerPoint Presentation</vt:lpstr>
      <vt:lpstr>http://www.nctm.org/PtA/</vt:lpstr>
      <vt:lpstr>Principles to Actions Resources</vt:lpstr>
      <vt:lpstr>http://www.nctm.org/PtAToolkit/</vt:lpstr>
      <vt:lpstr>Principles to Actions  Effective Teaching Practices Toolkit High School</vt:lpstr>
      <vt:lpstr>NCTM-Hunt Institute Video Series: Teaching and Learning Mathematics with the Common Core</vt:lpstr>
      <vt:lpstr>PowerPoint Presentation</vt:lpstr>
      <vt:lpstr>http://www.nctm.org/Standards-and-Positions/Common-Core-State-Standards/Teaching-and-Learning-Mathematics-with-the-Common-Core/</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to Actions PowerPoint template</dc:title>
  <dc:creator>Ken Krehbiel</dc:creator>
  <cp:keywords>Principles to Actions</cp:keywords>
  <cp:lastModifiedBy>Diane</cp:lastModifiedBy>
  <cp:revision>431</cp:revision>
  <dcterms:created xsi:type="dcterms:W3CDTF">2014-03-11T13:01:44Z</dcterms:created>
  <dcterms:modified xsi:type="dcterms:W3CDTF">2016-03-07T22:35:01Z</dcterms:modified>
</cp:coreProperties>
</file>